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258" r:id="rId3"/>
    <p:sldId id="307" r:id="rId4"/>
    <p:sldId id="295" r:id="rId5"/>
    <p:sldId id="271" r:id="rId6"/>
    <p:sldId id="296" r:id="rId7"/>
    <p:sldId id="278" r:id="rId8"/>
    <p:sldId id="288" r:id="rId9"/>
    <p:sldId id="305" r:id="rId10"/>
    <p:sldId id="302" r:id="rId11"/>
    <p:sldId id="303" r:id="rId12"/>
    <p:sldId id="304" r:id="rId13"/>
    <p:sldId id="276" r:id="rId14"/>
    <p:sldId id="280" r:id="rId15"/>
    <p:sldId id="312" r:id="rId16"/>
    <p:sldId id="311" r:id="rId17"/>
    <p:sldId id="315" r:id="rId18"/>
    <p:sldId id="308" r:id="rId19"/>
    <p:sldId id="309" r:id="rId20"/>
    <p:sldId id="300" r:id="rId21"/>
    <p:sldId id="306" r:id="rId22"/>
    <p:sldId id="314" r:id="rId23"/>
    <p:sldId id="310" r:id="rId24"/>
    <p:sldId id="283" r:id="rId25"/>
    <p:sldId id="301" r:id="rId26"/>
    <p:sldId id="26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CF7"/>
    <a:srgbClr val="FBFB11"/>
    <a:srgbClr val="777777"/>
    <a:srgbClr val="F2F2F2"/>
    <a:srgbClr val="F3F1F3"/>
    <a:srgbClr val="E4F2E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 autoAdjust="0"/>
    <p:restoredTop sz="87045" autoAdjust="0"/>
  </p:normalViewPr>
  <p:slideViewPr>
    <p:cSldViewPr snapToGrid="0">
      <p:cViewPr varScale="1">
        <p:scale>
          <a:sx n="51" d="100"/>
          <a:sy n="51" d="100"/>
        </p:scale>
        <p:origin x="-102" y="-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EB78-5132-4520-BDE0-1852CFE843EB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FEB4-0509-474C-91F1-AE1ABD09F5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6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1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3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9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0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0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8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(1)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가상객체에 대한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차원 좌표가 필요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(2)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마커를 이용하여 상대적 좌표 축출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(3)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정확한 위치에 가상영상 합성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3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(1)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가상객체에 대한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차원 좌표가 필요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(2)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마커를 이용하여 상대적 좌표 축출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(3)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정확한 위치에 가상영상 합성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FEB4-0509-474C-91F1-AE1ABD09F53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7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8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74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9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7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8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D371-16C0-4BA0-992E-A4043E298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3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hy8311/ARAD.gi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atstudio.com/unity5/" TargetMode="External"/><Relationship Id="rId2" Type="http://schemas.openxmlformats.org/officeDocument/2006/relationships/hyperlink" Target="https://www.udemy.com/lets_learn_and_create_vr_ar_mr_app_with_unity_3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ibrary.vuforia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63240" y="2240281"/>
            <a:ext cx="7979069" cy="21640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43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증강현실을 이용한 차량 </a:t>
            </a:r>
            <a:endParaRPr lang="en-US" altLang="ko-KR" sz="4300" dirty="0">
              <a:solidFill>
                <a:srgbClr val="496F7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43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마케팅 어플</a:t>
            </a:r>
            <a:endParaRPr lang="en-US" altLang="ko-KR" sz="4300" dirty="0">
              <a:solidFill>
                <a:srgbClr val="496F7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4300" b="1" dirty="0">
                <a:latin typeface="돋움" panose="020B0600000101010101" pitchFamily="50" charset="-127"/>
                <a:ea typeface="돋움" panose="020B0600000101010101" pitchFamily="50" charset="-127"/>
              </a:rPr>
              <a:t>Vehicle Marketing Application Using AR</a:t>
            </a:r>
            <a:endParaRPr lang="en-US" altLang="ko-KR" sz="43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4000" dirty="0">
              <a:solidFill>
                <a:srgbClr val="496F7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6008370" y="5178904"/>
            <a:ext cx="7966115" cy="5030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2011151003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김동주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배유석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교수님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2011151014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박세준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배유석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교수님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2011151035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조원재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배유석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교수님 </a:t>
            </a:r>
          </a:p>
        </p:txBody>
      </p:sp>
    </p:spTree>
    <p:extLst>
      <p:ext uri="{BB962C8B-B14F-4D97-AF65-F5344CB8AC3E}">
        <p14:creationId xmlns:p14="http://schemas.microsoft.com/office/powerpoint/2010/main" val="304540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94919"/>
              </p:ext>
            </p:extLst>
          </p:nvPr>
        </p:nvGraphicFramePr>
        <p:xfrm>
          <a:off x="2493092" y="1106905"/>
          <a:ext cx="3357418" cy="391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xmlns="" val="3750579447"/>
                    </a:ext>
                  </a:extLst>
                </a:gridCol>
              </a:tblGrid>
              <a:tr h="77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975808"/>
                  </a:ext>
                </a:extLst>
              </a:tr>
              <a:tr h="31381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나타난 차량에서 좌측에   색상을 터치 버튼을 통하여 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변경하면서 다양한 톤의 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색으로 변경이 가능하다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음성인식으로도 차량 색을 변경할 수 있다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36572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955622" y="1852877"/>
            <a:ext cx="5811262" cy="2949196"/>
            <a:chOff x="5959713" y="1034716"/>
            <a:chExt cx="5169497" cy="29491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713" y="1034716"/>
              <a:ext cx="5169497" cy="2418347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10135647" y="3983182"/>
              <a:ext cx="993563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10800000">
              <a:off x="5959713" y="3983911"/>
              <a:ext cx="993563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23504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8486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61881"/>
              </p:ext>
            </p:extLst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4691"/>
              </p:ext>
            </p:extLst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2008" y="3970416"/>
            <a:ext cx="865572" cy="828632"/>
          </a:xfrm>
          <a:prstGeom prst="rect">
            <a:avLst/>
          </a:prstGeom>
        </p:spPr>
      </p:pic>
      <p:sp>
        <p:nvSpPr>
          <p:cNvPr id="15" name="말풍선: 타원형 30"/>
          <p:cNvSpPr/>
          <p:nvPr/>
        </p:nvSpPr>
        <p:spPr>
          <a:xfrm>
            <a:off x="4277868" y="3988825"/>
            <a:ext cx="1458060" cy="852873"/>
          </a:xfrm>
          <a:prstGeom prst="wedgeEllipseCallout">
            <a:avLst>
              <a:gd name="adj1" fmla="val -54905"/>
              <a:gd name="adj2" fmla="val -24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빨간색 보여줘</a:t>
            </a:r>
            <a:endParaRPr lang="en-US" altLang="ko-KR" sz="1400" dirty="0">
              <a:solidFill>
                <a:srgbClr val="1F150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47605"/>
              </p:ext>
            </p:extLst>
          </p:nvPr>
        </p:nvGraphicFramePr>
        <p:xfrm>
          <a:off x="2493092" y="1106905"/>
          <a:ext cx="3357418" cy="391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xmlns="" val="3750579447"/>
                    </a:ext>
                  </a:extLst>
                </a:gridCol>
              </a:tblGrid>
              <a:tr h="77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975808"/>
                  </a:ext>
                </a:extLst>
              </a:tr>
              <a:tr h="31381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마커에 다가가면 실내를 디자인한 화면이 보이며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차량의 인테리어를 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확인할 수 있다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365720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10649976" y="4801344"/>
            <a:ext cx="1116908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5955622" y="4802073"/>
            <a:ext cx="1116908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91832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8818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68564"/>
              </p:ext>
            </p:extLst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3712"/>
              </p:ext>
            </p:extLst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b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21" y="1915527"/>
            <a:ext cx="5811263" cy="25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69705"/>
              </p:ext>
            </p:extLst>
          </p:nvPr>
        </p:nvGraphicFramePr>
        <p:xfrm>
          <a:off x="2493092" y="1106905"/>
          <a:ext cx="3357418" cy="391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xmlns="" val="3750579447"/>
                    </a:ext>
                  </a:extLst>
                </a:gridCol>
              </a:tblGrid>
              <a:tr h="77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975808"/>
                  </a:ext>
                </a:extLst>
              </a:tr>
              <a:tr h="31381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차량의 제원 연비 등 다양한 상세 정보를 나타낸다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음성인식으로도 제원을 확인할 수 있다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36572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14362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28294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28468"/>
              </p:ext>
            </p:extLst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96623"/>
              </p:ext>
            </p:extLst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4" y="1904247"/>
            <a:ext cx="4355430" cy="3122972"/>
          </a:xfrm>
          <a:prstGeom prst="rect">
            <a:avLst/>
          </a:prstGeom>
        </p:spPr>
      </p:pic>
      <p:pic>
        <p:nvPicPr>
          <p:cNvPr id="1026" name="Picture 2" descr="C:\Users\박세준\Desktop\안드로이드- 증강현실을 이용한 마케팅\benz(이거 통째로 open)\Assets\benzeng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65" y="2741218"/>
            <a:ext cx="1570889" cy="16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2008" y="3970416"/>
            <a:ext cx="865572" cy="828632"/>
          </a:xfrm>
          <a:prstGeom prst="rect">
            <a:avLst/>
          </a:prstGeom>
        </p:spPr>
      </p:pic>
      <p:sp>
        <p:nvSpPr>
          <p:cNvPr id="11" name="말풍선: 타원형 30"/>
          <p:cNvSpPr/>
          <p:nvPr/>
        </p:nvSpPr>
        <p:spPr>
          <a:xfrm>
            <a:off x="4277868" y="3988825"/>
            <a:ext cx="1458060" cy="852873"/>
          </a:xfrm>
          <a:prstGeom prst="wedgeEllipseCallout">
            <a:avLst>
              <a:gd name="adj1" fmla="val -54905"/>
              <a:gd name="adj2" fmla="val -24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엔진 정보 보여줘</a:t>
            </a:r>
            <a:endParaRPr lang="en-US" altLang="ko-KR" sz="1400" dirty="0">
              <a:solidFill>
                <a:srgbClr val="1F150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97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noProof="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구성도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745831" y="910888"/>
            <a:ext cx="201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AR System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532264" y="918262"/>
            <a:ext cx="946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User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1983026" y="1579419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Detection</a:t>
            </a:r>
            <a:endParaRPr lang="ko-KR" altLang="en-US" dirty="0"/>
          </a:p>
        </p:txBody>
      </p:sp>
      <p:sp>
        <p:nvSpPr>
          <p:cNvPr id="45" name="사각형: 둥근 모서리 44"/>
          <p:cNvSpPr/>
          <p:nvPr/>
        </p:nvSpPr>
        <p:spPr>
          <a:xfrm>
            <a:off x="1983025" y="3325091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Tracking</a:t>
            </a:r>
            <a:endParaRPr lang="ko-KR" altLang="en-US" dirty="0"/>
          </a:p>
        </p:txBody>
      </p:sp>
      <p:sp>
        <p:nvSpPr>
          <p:cNvPr id="46" name="사각형: 둥근 모서리 45"/>
          <p:cNvSpPr/>
          <p:nvPr/>
        </p:nvSpPr>
        <p:spPr>
          <a:xfrm>
            <a:off x="5249460" y="3325091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47" name="사각형: 둥근 모서리 46"/>
          <p:cNvSpPr/>
          <p:nvPr/>
        </p:nvSpPr>
        <p:spPr>
          <a:xfrm>
            <a:off x="5249461" y="5070764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Interaction</a:t>
            </a:r>
            <a:endParaRPr lang="ko-KR" altLang="en-US" dirty="0"/>
          </a:p>
        </p:txBody>
      </p:sp>
      <p:sp>
        <p:nvSpPr>
          <p:cNvPr id="48" name="사각형: 둥근 모서리 47"/>
          <p:cNvSpPr/>
          <p:nvPr/>
        </p:nvSpPr>
        <p:spPr>
          <a:xfrm>
            <a:off x="1983026" y="5070764"/>
            <a:ext cx="2272872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50077" y="3477491"/>
            <a:ext cx="2110468" cy="211046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2"/>
            <a:endCxn id="45" idx="0"/>
          </p:cNvCxnSpPr>
          <p:nvPr/>
        </p:nvCxnSpPr>
        <p:spPr>
          <a:xfrm flipH="1">
            <a:off x="3119461" y="2438401"/>
            <a:ext cx="1" cy="886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5" idx="3"/>
            <a:endCxn id="46" idx="1"/>
          </p:cNvCxnSpPr>
          <p:nvPr/>
        </p:nvCxnSpPr>
        <p:spPr>
          <a:xfrm>
            <a:off x="4255897" y="3754582"/>
            <a:ext cx="9935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/>
          <p:cNvCxnSpPr>
            <a:stCxn id="48" idx="3"/>
          </p:cNvCxnSpPr>
          <p:nvPr/>
        </p:nvCxnSpPr>
        <p:spPr>
          <a:xfrm flipV="1">
            <a:off x="4255898" y="3754582"/>
            <a:ext cx="496780" cy="174567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7" idx="0"/>
            <a:endCxn id="46" idx="2"/>
          </p:cNvCxnSpPr>
          <p:nvPr/>
        </p:nvCxnSpPr>
        <p:spPr>
          <a:xfrm flipH="1" flipV="1">
            <a:off x="6385896" y="4184073"/>
            <a:ext cx="1" cy="886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8447467" y="1441482"/>
            <a:ext cx="0" cy="5250263"/>
          </a:xfrm>
          <a:prstGeom prst="line">
            <a:avLst/>
          </a:prstGeom>
          <a:ln w="44450" cmpd="sng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46" idx="3"/>
          </p:cNvCxnSpPr>
          <p:nvPr/>
        </p:nvCxnSpPr>
        <p:spPr>
          <a:xfrm>
            <a:off x="7522332" y="3754582"/>
            <a:ext cx="24277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</p:cNvCxnSpPr>
          <p:nvPr/>
        </p:nvCxnSpPr>
        <p:spPr>
          <a:xfrm flipV="1">
            <a:off x="7522332" y="5500254"/>
            <a:ext cx="2427745" cy="742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47467" y="3345109"/>
            <a:ext cx="203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Feedback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752116" y="505064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8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모듈 상세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092" y="840658"/>
            <a:ext cx="642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색상편집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유스케이스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 다이어그램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1564134"/>
            <a:ext cx="10428514" cy="52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모듈 상세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092" y="840658"/>
            <a:ext cx="642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3. Inside [</a:t>
            </a:r>
            <a:r>
              <a:rPr lang="ko-KR" altLang="en-US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유스케이스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 다이어그램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1558386"/>
            <a:ext cx="10428514" cy="529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모듈 상세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092" y="840658"/>
            <a:ext cx="642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4. Detail [</a:t>
            </a:r>
            <a:r>
              <a:rPr lang="ko-KR" altLang="en-US" sz="2800" dirty="0" err="1">
                <a:latin typeface="돋움" panose="020B0600000101010101" pitchFamily="50" charset="-127"/>
                <a:ea typeface="돋움" panose="020B0600000101010101" pitchFamily="50" charset="-127"/>
              </a:rPr>
              <a:t>유스케이스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 다이어그램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12988"/>
            <a:ext cx="10439400" cy="53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모듈 상세 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092" y="840658"/>
            <a:ext cx="642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5. [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플로우 차트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92" y="1363878"/>
            <a:ext cx="10319394" cy="54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환경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5" name="내용 개체 틀 1"/>
          <p:cNvGraphicFramePr>
            <a:graphicFrameLocks/>
          </p:cNvGraphicFramePr>
          <p:nvPr>
            <p:extLst/>
          </p:nvPr>
        </p:nvGraphicFramePr>
        <p:xfrm>
          <a:off x="2493092" y="1145459"/>
          <a:ext cx="8784508" cy="4986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3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0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0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컴퓨터 환경</a:t>
                      </a:r>
                    </a:p>
                  </a:txBody>
                  <a:tcPr marT="45733" marB="4573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OS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Windows 7 Home Premium K –</a:t>
                      </a:r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64bit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CPU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Intel</a:t>
                      </a:r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i5-5200U   2.20GHz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RAM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4GB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VGA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GeForce</a:t>
                      </a:r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820M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21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</a:t>
                      </a:r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Tool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UNITY</a:t>
                      </a:r>
                    </a:p>
                    <a:p>
                      <a:pPr algn="ctr" latinLnBrk="1"/>
                      <a:r>
                        <a:rPr lang="en-US" altLang="ko-KR" sz="20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visual studio 2015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Qualcomm </a:t>
                      </a:r>
                      <a:r>
                        <a:rPr lang="en-US" altLang="ko-KR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Vuforia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STT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72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환경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gray">
          <a:xfrm>
            <a:off x="1771302" y="1138818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졸업작품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GitHub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주소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buClr>
                <a:schemeClr val="tx1"/>
              </a:buClr>
              <a:defRPr/>
            </a:pPr>
            <a:r>
              <a:rPr lang="en-US" altLang="ko-KR" sz="2800" i="1" kern="0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https://github.com/juhy8311/ARAD.git</a:t>
            </a:r>
            <a:endParaRPr lang="en-US" altLang="ko-KR" sz="2800" i="1" kern="0" dirty="0">
              <a:solidFill>
                <a:srgbClr val="0000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endParaRPr lang="en-US" altLang="ko-KR" sz="3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ko-KR" altLang="en-US" sz="3200" dirty="0" err="1">
                <a:latin typeface="돋움" panose="020B0600000101010101" pitchFamily="50" charset="-127"/>
                <a:ea typeface="돋움" panose="020B0600000101010101" pitchFamily="50" charset="-127"/>
              </a:rPr>
              <a:t>팀원별</a:t>
            </a:r>
            <a:r>
              <a:rPr lang="ko-KR" altLang="en-US" sz="3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3200" dirty="0">
                <a:latin typeface="돋움" panose="020B0600000101010101" pitchFamily="50" charset="-127"/>
                <a:ea typeface="돋움" panose="020B0600000101010101" pitchFamily="50" charset="-127"/>
              </a:rPr>
              <a:t>GitHub ID</a:t>
            </a:r>
          </a:p>
          <a:p>
            <a:pPr lvl="1">
              <a:buClr>
                <a:schemeClr val="tx1"/>
              </a:buClr>
              <a:defRPr/>
            </a:pP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팀장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800" i="1" dirty="0" err="1">
                <a:latin typeface="돋움" panose="020B0600000101010101" pitchFamily="50" charset="-127"/>
                <a:ea typeface="돋움" panose="020B0600000101010101" pitchFamily="50" charset="-127"/>
              </a:rPr>
              <a:t>조원재</a:t>
            </a:r>
            <a:endParaRPr lang="en-US" altLang="ko-KR" sz="2800" i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>
              <a:buClr>
                <a:schemeClr val="tx1"/>
              </a:buClr>
              <a:defRPr/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ID: </a:t>
            </a:r>
            <a:r>
              <a:rPr lang="en-US" altLang="ko-KR" sz="2400" i="1" dirty="0">
                <a:latin typeface="돋움" panose="020B0600000101010101" pitchFamily="50" charset="-127"/>
                <a:ea typeface="돋움" panose="020B0600000101010101" pitchFamily="50" charset="-127"/>
              </a:rPr>
              <a:t>juhy8311</a:t>
            </a:r>
          </a:p>
          <a:p>
            <a:pPr lvl="1">
              <a:buClr>
                <a:schemeClr val="tx1"/>
              </a:buClr>
              <a:defRPr/>
            </a:pP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팀원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800" i="1" dirty="0">
                <a:latin typeface="돋움" panose="020B0600000101010101" pitchFamily="50" charset="-127"/>
                <a:ea typeface="돋움" panose="020B0600000101010101" pitchFamily="50" charset="-127"/>
              </a:rPr>
              <a:t>김동주</a:t>
            </a:r>
            <a:endParaRPr lang="en-US" altLang="ko-KR" sz="2800" i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>
              <a:buClr>
                <a:schemeClr val="tx1"/>
              </a:buClr>
              <a:defRPr/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ID: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nevilish</a:t>
            </a:r>
            <a:endParaRPr lang="en-US" altLang="ko-KR" sz="2400" i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Clr>
                <a:schemeClr val="tx1"/>
              </a:buClr>
              <a:defRPr/>
            </a:pPr>
            <a:r>
              <a:rPr lang="ko-KR" altLang="en-US" sz="2800" i="1" dirty="0">
                <a:latin typeface="돋움" panose="020B0600000101010101" pitchFamily="50" charset="-127"/>
                <a:ea typeface="돋움" panose="020B0600000101010101" pitchFamily="50" charset="-127"/>
              </a:rPr>
              <a:t>팀원</a:t>
            </a:r>
            <a:r>
              <a:rPr lang="en-US" altLang="ko-KR" sz="2800" i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800" i="1" dirty="0">
                <a:latin typeface="돋움" panose="020B0600000101010101" pitchFamily="50" charset="-127"/>
                <a:ea typeface="돋움" panose="020B0600000101010101" pitchFamily="50" charset="-127"/>
              </a:rPr>
              <a:t>박세준</a:t>
            </a:r>
            <a:endParaRPr lang="en-US" altLang="ko-KR" sz="2800" i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>
              <a:buClr>
                <a:schemeClr val="tx1"/>
              </a:buClr>
              <a:defRPr/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ID: </a:t>
            </a:r>
            <a:r>
              <a:rPr lang="en-US" altLang="ko-KR" sz="2400" i="1" dirty="0">
                <a:latin typeface="돋움" panose="020B0600000101010101" pitchFamily="50" charset="-127"/>
                <a:ea typeface="돋움" panose="020B0600000101010101" pitchFamily="50" charset="-127"/>
              </a:rPr>
              <a:t>kprc369</a:t>
            </a:r>
            <a:endParaRPr lang="en-US" altLang="ko-KR" sz="3200" b="1" i="1" kern="0" dirty="0">
              <a:solidFill>
                <a:srgbClr val="0000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차례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40373"/>
            <a:ext cx="6673701" cy="459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 및 지적사항 답변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관련 연구 및 사례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구성도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모듈 상세 설계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개발 환경 및 개발 방법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데모 환경 설계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업무 분담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수행 일정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 기술 및 참고 문헌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6.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방법</a:t>
            </a:r>
          </a:p>
        </p:txBody>
      </p:sp>
      <p:pic>
        <p:nvPicPr>
          <p:cNvPr id="6" name="Picture 2" descr="vuforia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92" y="1869889"/>
            <a:ext cx="4255731" cy="114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09076" y="3038188"/>
            <a:ext cx="194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Vuforia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SDK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6" descr="https://upload.wikimedia.org/wikipedia/commons/8/8a/Official_unit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38" y="3711307"/>
            <a:ext cx="3320055" cy="12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73639" y="4910264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984" y="3096797"/>
            <a:ext cx="24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STT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android studio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47" y="3229305"/>
            <a:ext cx="2172190" cy="21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18245" y="5349337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52988"/>
              </p:ext>
            </p:extLst>
          </p:nvPr>
        </p:nvGraphicFramePr>
        <p:xfrm>
          <a:off x="7242627" y="1543336"/>
          <a:ext cx="2596175" cy="155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Image" r:id="rId7" imgW="3479040" imgH="2082240" progId="Photoshop.Image.13">
                  <p:embed/>
                </p:oleObj>
              </mc:Choice>
              <mc:Fallback>
                <p:oleObj name="Image" r:id="rId7" imgW="3479040" imgH="2082240" progId="Photoshop.Image.13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2627" y="1543336"/>
                        <a:ext cx="2596175" cy="155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03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6.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방법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36974" y="1071641"/>
            <a:ext cx="9518799" cy="4979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sz="2400" b="1" dirty="0">
                <a:latin typeface="맑은 고딕" panose="020B0503020000020004" pitchFamily="50" charset="-127"/>
              </a:rPr>
              <a:t>Application</a:t>
            </a:r>
          </a:p>
          <a:p>
            <a:pPr marL="800100" lvl="1" indent="-342900"/>
            <a:r>
              <a:rPr lang="en-US" altLang="ko-KR" dirty="0">
                <a:latin typeface="맑은 고딕" panose="020B0503020000020004" pitchFamily="50" charset="-127"/>
              </a:rPr>
              <a:t>Android Studio</a:t>
            </a:r>
            <a:r>
              <a:rPr lang="ko-KR" altLang="en-US" dirty="0">
                <a:latin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</a:rPr>
              <a:t>Unity</a:t>
            </a:r>
            <a:r>
              <a:rPr lang="ko-KR" altLang="en-US" dirty="0">
                <a:latin typeface="맑은 고딕" panose="020B0503020000020004" pitchFamily="50" charset="-127"/>
              </a:rPr>
              <a:t>를 이용한 </a:t>
            </a:r>
            <a:r>
              <a:rPr lang="en-US" altLang="ko-KR" dirty="0">
                <a:latin typeface="맑은 고딕" panose="020B0503020000020004" pitchFamily="50" charset="-127"/>
              </a:rPr>
              <a:t>Android app </a:t>
            </a:r>
            <a:r>
              <a:rPr lang="ko-KR" altLang="en-US" dirty="0">
                <a:latin typeface="맑은 고딕" panose="020B0503020000020004" pitchFamily="50" charset="-127"/>
              </a:rPr>
              <a:t>구현한다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/>
            <a:r>
              <a:rPr lang="ko-KR" altLang="en-US" dirty="0">
                <a:latin typeface="맑은 고딕" panose="020B0503020000020004" pitchFamily="50" charset="-127"/>
              </a:rPr>
              <a:t>안드로이드 </a:t>
            </a:r>
            <a:r>
              <a:rPr lang="en-US" altLang="ko-KR" dirty="0">
                <a:latin typeface="맑은 고딕" panose="020B0503020000020004" pitchFamily="50" charset="-127"/>
              </a:rPr>
              <a:t>4.4</a:t>
            </a:r>
            <a:r>
              <a:rPr lang="ko-KR" altLang="en-US" dirty="0">
                <a:latin typeface="맑은 고딕" panose="020B0503020000020004" pitchFamily="50" charset="-127"/>
              </a:rPr>
              <a:t> 이상의 버전을 구현한다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/>
            <a:r>
              <a:rPr lang="ko-KR" altLang="en-US" dirty="0">
                <a:latin typeface="맑은 고딕" panose="020B0503020000020004" pitchFamily="50" charset="-127"/>
              </a:rPr>
              <a:t>음성인식은 구글 </a:t>
            </a:r>
            <a:r>
              <a:rPr lang="en-US" altLang="ko-KR" dirty="0">
                <a:latin typeface="맑은 고딕" panose="020B0503020000020004" pitchFamily="50" charset="-127"/>
              </a:rPr>
              <a:t>STT(Speech to Text)</a:t>
            </a:r>
            <a:r>
              <a:rPr lang="ko-KR" altLang="en-US" dirty="0">
                <a:latin typeface="맑은 고딕" panose="020B0503020000020004" pitchFamily="50" charset="-127"/>
              </a:rPr>
              <a:t>를 사용하여 구현한다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/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 err="1">
                <a:latin typeface="맑은 고딕" panose="020B0503020000020004" pitchFamily="50" charset="-127"/>
              </a:rPr>
              <a:t>Vuforia</a:t>
            </a:r>
            <a:r>
              <a:rPr lang="en-US" altLang="ko-KR" sz="2400" b="1" dirty="0">
                <a:latin typeface="맑은 고딕" panose="020B0503020000020004" pitchFamily="50" charset="-127"/>
              </a:rPr>
              <a:t> SDK</a:t>
            </a:r>
          </a:p>
          <a:p>
            <a:pPr marL="800100" lvl="1" indent="-342900"/>
            <a:r>
              <a:rPr lang="ko-KR" altLang="en-US" dirty="0">
                <a:latin typeface="맑은 고딕" panose="020B0503020000020004" pitchFamily="50" charset="-127"/>
              </a:rPr>
              <a:t>차량 로고를 마커로 지정하고 실시간으로 인식하고 추적한다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/>
            <a:r>
              <a:rPr lang="en-US" altLang="ko-KR" dirty="0">
                <a:latin typeface="맑은 고딕" panose="020B0503020000020004" pitchFamily="50" charset="-127"/>
              </a:rPr>
              <a:t>Target Manager</a:t>
            </a:r>
            <a:r>
              <a:rPr lang="ko-KR" altLang="en-US" dirty="0">
                <a:latin typeface="맑은 고딕" panose="020B0503020000020004" pitchFamily="50" charset="-127"/>
              </a:rPr>
              <a:t>를 사용하여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</a:rPr>
              <a:t>에 대상 추가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</a:rPr>
              <a:t>마커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수정 및 제거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</a:rPr>
              <a:t>DB </a:t>
            </a:r>
            <a:r>
              <a:rPr lang="ko-KR" altLang="en-US" dirty="0">
                <a:latin typeface="맑은 고딕" panose="020B0503020000020004" pitchFamily="50" charset="-127"/>
              </a:rPr>
              <a:t>관리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</a:rPr>
              <a:t>Device DB </a:t>
            </a:r>
            <a:r>
              <a:rPr lang="ko-KR" altLang="en-US" dirty="0">
                <a:latin typeface="맑은 고딕" panose="020B0503020000020004" pitchFamily="50" charset="-127"/>
              </a:rPr>
              <a:t>다운로드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7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4"/>
          <p:cNvSpPr/>
          <p:nvPr/>
        </p:nvSpPr>
        <p:spPr>
          <a:xfrm>
            <a:off x="8429711" y="4307417"/>
            <a:ext cx="2409373" cy="1863686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0" lvl="1" algn="l" defTabSz="7112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500" b="0" kern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noProof="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데모 환경 설계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00" y="1333297"/>
            <a:ext cx="1687963" cy="119056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961801" y="2920491"/>
            <a:ext cx="3878562" cy="2087085"/>
            <a:chOff x="1747473" y="2849709"/>
            <a:chExt cx="2060597" cy="127600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6943" y1="91146" x2="89378" y2="89583"/>
                          <a14:foregroundMark x1="85233" y1="90104" x2="85492" y2="18750"/>
                          <a14:foregroundMark x1="90155" y1="89063" x2="88601" y2="11979"/>
                          <a14:foregroundMark x1="93005" y1="88021" x2="93264" y2="14063"/>
                          <a14:foregroundMark x1="89378" y1="10938" x2="9326" y2="10938"/>
                          <a14:foregroundMark x1="11399" y1="91146" x2="11399" y2="13021"/>
                          <a14:foregroundMark x1="8031" y1="90625" x2="8031" y2="14583"/>
                          <a14:foregroundMark x1="5440" y1="73438" x2="5959" y2="28646"/>
                          <a14:foregroundMark x1="11140" y1="91146" x2="26943" y2="90104"/>
                          <a14:backgroundMark x1="26943" y1="64583" x2="60363" y2="286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473" y="2849709"/>
              <a:ext cx="2060597" cy="1276007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1479996" lon="21599989" rev="21599892"/>
              </a:camera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625" y="3092622"/>
              <a:ext cx="1297617" cy="749695"/>
            </a:xfrm>
            <a:prstGeom prst="rect">
              <a:avLst/>
            </a:prstGeom>
          </p:spPr>
        </p:pic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6943" y1="91146" x2="89378" y2="89583"/>
                        <a14:foregroundMark x1="85233" y1="90104" x2="85492" y2="18750"/>
                        <a14:foregroundMark x1="90155" y1="89063" x2="88601" y2="11979"/>
                        <a14:foregroundMark x1="93005" y1="88021" x2="93264" y2="14063"/>
                        <a14:foregroundMark x1="89378" y1="10938" x2="9326" y2="10938"/>
                        <a14:foregroundMark x1="11399" y1="91146" x2="11399" y2="13021"/>
                        <a14:foregroundMark x1="8031" y1="90625" x2="8031" y2="14583"/>
                        <a14:foregroundMark x1="5440" y1="73438" x2="5959" y2="28646"/>
                        <a14:foregroundMark x1="11140" y1="91146" x2="26943" y2="90104"/>
                        <a14:backgroundMark x1="26943" y1="64583" x2="60363" y2="28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41" y="818914"/>
            <a:ext cx="5635854" cy="311200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21479996" lon="21599989" rev="21599892"/>
            </a:camera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1" y="1712426"/>
            <a:ext cx="3670798" cy="1330765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>
            <a:off x="9553612" y="3284104"/>
            <a:ext cx="705517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0800000">
            <a:off x="6588331" y="3284505"/>
            <a:ext cx="705517" cy="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6588331" y="1318783"/>
          <a:ext cx="85691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7549354" y="1333297"/>
          <a:ext cx="88035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3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71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8515035" y="1333297"/>
          <a:ext cx="85691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67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9475813" y="1333297"/>
          <a:ext cx="78331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71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0" name="직선 화살표 연결선 49"/>
          <p:cNvCxnSpPr>
            <a:cxnSpLocks/>
          </p:cNvCxnSpPr>
          <p:nvPr/>
        </p:nvCxnSpPr>
        <p:spPr>
          <a:xfrm flipV="1">
            <a:off x="4785696" y="2430171"/>
            <a:ext cx="1045905" cy="613020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27541" y="4307417"/>
            <a:ext cx="522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A4</a:t>
            </a:r>
            <a:r>
              <a:rPr lang="ko-KR" altLang="en-US" dirty="0"/>
              <a:t>용지에 프린트 된 로고를 인식시킨다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 로고에 맞는 회사 차량의 모델이 나타난다</a:t>
            </a:r>
            <a:r>
              <a:rPr lang="en-US" altLang="ko-KR" dirty="0"/>
              <a:t>.</a:t>
            </a:r>
          </a:p>
        </p:txBody>
      </p:sp>
      <p:cxnSp>
        <p:nvCxnSpPr>
          <p:cNvPr id="70" name="직선 화살표 연결선 69"/>
          <p:cNvCxnSpPr>
            <a:stCxn id="2" idx="2"/>
            <a:endCxn id="7" idx="0"/>
          </p:cNvCxnSpPr>
          <p:nvPr/>
        </p:nvCxnSpPr>
        <p:spPr>
          <a:xfrm>
            <a:off x="2901082" y="2523866"/>
            <a:ext cx="0" cy="396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12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4"/>
          <p:cNvSpPr/>
          <p:nvPr/>
        </p:nvSpPr>
        <p:spPr>
          <a:xfrm>
            <a:off x="8429711" y="4307417"/>
            <a:ext cx="2409373" cy="1863686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0" lvl="1" algn="l" defTabSz="7112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500" b="0" kern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noProof="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업무 분담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493092" y="1130218"/>
          <a:ext cx="8814989" cy="52945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8184">
                  <a:extLst>
                    <a:ext uri="{9D8B030D-6E8A-4147-A177-3AD203B41FA5}">
                      <a16:colId xmlns:a16="http://schemas.microsoft.com/office/drawing/2014/main" xmlns="" val="2890417767"/>
                    </a:ext>
                  </a:extLst>
                </a:gridCol>
                <a:gridCol w="2262254">
                  <a:extLst>
                    <a:ext uri="{9D8B030D-6E8A-4147-A177-3AD203B41FA5}">
                      <a16:colId xmlns:a16="http://schemas.microsoft.com/office/drawing/2014/main" xmlns="" val="2201129844"/>
                    </a:ext>
                  </a:extLst>
                </a:gridCol>
                <a:gridCol w="2382604">
                  <a:extLst>
                    <a:ext uri="{9D8B030D-6E8A-4147-A177-3AD203B41FA5}">
                      <a16:colId xmlns:a16="http://schemas.microsoft.com/office/drawing/2014/main" xmlns="" val="3326872322"/>
                    </a:ext>
                  </a:extLst>
                </a:gridCol>
                <a:gridCol w="2531947">
                  <a:extLst>
                    <a:ext uri="{9D8B030D-6E8A-4147-A177-3AD203B41FA5}">
                      <a16:colId xmlns:a16="http://schemas.microsoft.com/office/drawing/2014/main" xmlns="" val="395985278"/>
                    </a:ext>
                  </a:extLst>
                </a:gridCol>
              </a:tblGrid>
              <a:tr h="9766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김동주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박세준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조원재</a:t>
                      </a:r>
                      <a:endParaRPr lang="ko-KR" altLang="en-US" sz="2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4822548"/>
                  </a:ext>
                </a:extLst>
              </a:tr>
              <a:tr h="1391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+mn-ea"/>
                        </a:rPr>
                        <a:t>뷰포리아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 및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 유니티 관련자료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+mn-ea"/>
                        </a:rPr>
                        <a:t>뷰포리아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 및 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유니티 관련자료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3D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+mn-ea"/>
                        </a:rPr>
                        <a:t>모델링 관련 자료 수집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8941997"/>
                  </a:ext>
                </a:extLst>
              </a:tr>
              <a:tr h="1296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설계 및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UI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 Design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시스템 구성도 설계</a:t>
                      </a:r>
                      <a:endParaRPr lang="ko-KR" altLang="en-US" sz="2000" b="0" i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Client app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설계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  <a:endParaRPr lang="en-US" altLang="ko-KR" sz="20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음성 인식 알고리즘 설계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  <a:endParaRPr lang="en-US" altLang="ko-KR" sz="20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데이터 관리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+mn-ea"/>
                        </a:rPr>
                        <a:t>3D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2000" baseline="0" dirty="0">
                          <a:latin typeface="맑은 고딕" panose="020B0503020000020004" pitchFamily="50" charset="-127"/>
                          <a:ea typeface="+mn-ea"/>
                        </a:rPr>
                        <a:t>오브젝트 구현 및 출력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307186"/>
                  </a:ext>
                </a:extLst>
              </a:tr>
              <a:tr h="817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마커인식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정확도 테스트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음성인식 정확도 테스트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통합테스트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8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  <a:r>
              <a:rPr kumimoji="0" lang="en-US" altLang="ko-KR" sz="3200" b="0" i="0" u="none" strike="noStrike" kern="1200" cap="none" spc="0" normalizeH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</a:t>
            </a:r>
            <a:r>
              <a:rPr kumimoji="0" lang="ko-KR" altLang="en-US" sz="3200" b="0" i="0" u="none" strike="noStrike" kern="1200" cap="none" spc="0" normalizeH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수행 일정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27521"/>
              </p:ext>
            </p:extLst>
          </p:nvPr>
        </p:nvGraphicFramePr>
        <p:xfrm>
          <a:off x="2155473" y="1097265"/>
          <a:ext cx="8358251" cy="500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47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8144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상세 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8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9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정의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정의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분석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명세화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영상처리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웹</a:t>
                      </a:r>
                      <a:r>
                        <a:rPr lang="en-US" altLang="ko-KR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프로그래밍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영상처리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웹</a:t>
                      </a:r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정확도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설계사항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산업기술대전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준비 및 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최종 마무리 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작업 및 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4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마무리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3" name="모서리가 둥근 직사각형 6"/>
          <p:cNvSpPr>
            <a:spLocks noChangeArrowheads="1"/>
          </p:cNvSpPr>
          <p:nvPr/>
        </p:nvSpPr>
        <p:spPr bwMode="auto">
          <a:xfrm>
            <a:off x="4798684" y="1668768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모서리가 둥근 직사각형 17"/>
          <p:cNvSpPr>
            <a:spLocks noChangeArrowheads="1"/>
          </p:cNvSpPr>
          <p:nvPr/>
        </p:nvSpPr>
        <p:spPr bwMode="auto">
          <a:xfrm>
            <a:off x="5870254" y="4026222"/>
            <a:ext cx="2500330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모서리가 둥근 직사각형 6"/>
          <p:cNvSpPr>
            <a:spLocks noChangeArrowheads="1"/>
          </p:cNvSpPr>
          <p:nvPr/>
        </p:nvSpPr>
        <p:spPr bwMode="auto">
          <a:xfrm>
            <a:off x="4798684" y="1954520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모서리가 둥근 직사각형 6"/>
          <p:cNvSpPr>
            <a:spLocks noChangeArrowheads="1"/>
          </p:cNvSpPr>
          <p:nvPr/>
        </p:nvSpPr>
        <p:spPr bwMode="auto">
          <a:xfrm>
            <a:off x="4798684" y="2240272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모서리가 둥근 직사각형 17"/>
          <p:cNvSpPr>
            <a:spLocks noChangeArrowheads="1"/>
          </p:cNvSpPr>
          <p:nvPr/>
        </p:nvSpPr>
        <p:spPr bwMode="auto">
          <a:xfrm>
            <a:off x="5870254" y="4311974"/>
            <a:ext cx="2500330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모서리가 둥근 직사각형 6"/>
          <p:cNvSpPr>
            <a:spLocks noChangeArrowheads="1"/>
          </p:cNvSpPr>
          <p:nvPr/>
        </p:nvSpPr>
        <p:spPr bwMode="auto">
          <a:xfrm>
            <a:off x="5012998" y="2454586"/>
            <a:ext cx="85725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모서리가 둥근 직사각형 6"/>
          <p:cNvSpPr>
            <a:spLocks noChangeArrowheads="1"/>
          </p:cNvSpPr>
          <p:nvPr/>
        </p:nvSpPr>
        <p:spPr bwMode="auto">
          <a:xfrm>
            <a:off x="5012998" y="2740338"/>
            <a:ext cx="85725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모서리가 둥근 직사각형 6"/>
          <p:cNvSpPr>
            <a:spLocks noChangeArrowheads="1"/>
          </p:cNvSpPr>
          <p:nvPr/>
        </p:nvSpPr>
        <p:spPr bwMode="auto">
          <a:xfrm>
            <a:off x="5012998" y="3026090"/>
            <a:ext cx="85725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모서리가 둥근 직사각형 6"/>
          <p:cNvSpPr>
            <a:spLocks noChangeArrowheads="1"/>
          </p:cNvSpPr>
          <p:nvPr/>
        </p:nvSpPr>
        <p:spPr bwMode="auto">
          <a:xfrm>
            <a:off x="5370188" y="3240404"/>
            <a:ext cx="1500198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모서리가 둥근 직사각형 6"/>
          <p:cNvSpPr>
            <a:spLocks noChangeArrowheads="1"/>
          </p:cNvSpPr>
          <p:nvPr/>
        </p:nvSpPr>
        <p:spPr bwMode="auto">
          <a:xfrm>
            <a:off x="5370188" y="3526156"/>
            <a:ext cx="1500198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모서리가 둥근 직사각형 6"/>
          <p:cNvSpPr>
            <a:spLocks noChangeArrowheads="1"/>
          </p:cNvSpPr>
          <p:nvPr/>
        </p:nvSpPr>
        <p:spPr bwMode="auto">
          <a:xfrm>
            <a:off x="5370188" y="3740470"/>
            <a:ext cx="1500198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모서리가 둥근 직사각형 17"/>
          <p:cNvSpPr>
            <a:spLocks noChangeArrowheads="1"/>
          </p:cNvSpPr>
          <p:nvPr/>
        </p:nvSpPr>
        <p:spPr bwMode="auto">
          <a:xfrm>
            <a:off x="8442022" y="4883478"/>
            <a:ext cx="1000132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모서리가 둥근 직사각형 17"/>
          <p:cNvSpPr>
            <a:spLocks noChangeArrowheads="1"/>
          </p:cNvSpPr>
          <p:nvPr/>
        </p:nvSpPr>
        <p:spPr bwMode="auto">
          <a:xfrm>
            <a:off x="8442022" y="4597726"/>
            <a:ext cx="1000132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모서리가 둥근 직사각형 17"/>
          <p:cNvSpPr>
            <a:spLocks noChangeArrowheads="1"/>
          </p:cNvSpPr>
          <p:nvPr/>
        </p:nvSpPr>
        <p:spPr bwMode="auto">
          <a:xfrm>
            <a:off x="8942088" y="5097792"/>
            <a:ext cx="1571636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모서리가 둥근 직사각형 17"/>
          <p:cNvSpPr>
            <a:spLocks noChangeArrowheads="1"/>
          </p:cNvSpPr>
          <p:nvPr/>
        </p:nvSpPr>
        <p:spPr bwMode="auto">
          <a:xfrm>
            <a:off x="9942220" y="5383544"/>
            <a:ext cx="57150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모서리가 둥근 직사각형 17"/>
          <p:cNvSpPr>
            <a:spLocks noChangeArrowheads="1"/>
          </p:cNvSpPr>
          <p:nvPr/>
        </p:nvSpPr>
        <p:spPr bwMode="auto">
          <a:xfrm>
            <a:off x="9513592" y="5597858"/>
            <a:ext cx="928694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모서리가 둥근 직사각형 17"/>
          <p:cNvSpPr>
            <a:spLocks noChangeArrowheads="1"/>
          </p:cNvSpPr>
          <p:nvPr/>
        </p:nvSpPr>
        <p:spPr bwMode="auto">
          <a:xfrm>
            <a:off x="9513592" y="5883610"/>
            <a:ext cx="1000132" cy="14287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18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10.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필요 기술 및 참고 문헌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493092" y="840658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96F7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93092" y="1116246"/>
            <a:ext cx="8229600" cy="4979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필요기술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Unity</a:t>
            </a: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Vuforia</a:t>
            </a:r>
            <a:endParaRPr lang="en-US" altLang="ko-KR" sz="2000" dirty="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Google STT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참고서적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절대강좌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!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유니티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3D 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위키북스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거침없이 배우는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unity 3D (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지앤선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그림으로 쉽게 설명하는 안드로이드 프로그래밍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생능출판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참조사이트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https://www.udemy.com/lets_learn_and_create_vr_ar_mr_app_with_unity_3d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http://www.ibatstudio.com/unity5/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  <a:hlinkClick r:id="rId4"/>
              </a:rPr>
              <a:t>https://library.vuforia.com/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403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5622" y="2348519"/>
            <a:ext cx="3132773" cy="1809743"/>
          </a:xfrm>
        </p:spPr>
        <p:txBody>
          <a:bodyPr anchor="ctr"/>
          <a:lstStyle/>
          <a:p>
            <a:pPr algn="ctr"/>
            <a:r>
              <a:rPr lang="en-US" altLang="ko-KR" sz="7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Q &amp; A</a:t>
            </a:r>
            <a:endParaRPr lang="ko-KR" altLang="en-US" sz="7200" dirty="0">
              <a:solidFill>
                <a:srgbClr val="496F74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지적사항 답변</a:t>
            </a:r>
          </a:p>
        </p:txBody>
      </p:sp>
      <p:sp>
        <p:nvSpPr>
          <p:cNvPr id="39" name="모서리가 둥근 직사각형 4"/>
          <p:cNvSpPr/>
          <p:nvPr/>
        </p:nvSpPr>
        <p:spPr>
          <a:xfrm>
            <a:off x="8477084" y="4578257"/>
            <a:ext cx="2428610" cy="1870222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0" marR="0" lvl="1" indent="0" algn="l" defTabSz="7112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93091" y="1486066"/>
            <a:ext cx="7789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설계 시 본인들이 직접 설계하고 구현하는 부분과 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오픈소스 등 외부에서 가져오는 부분을 구분해 볼 것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</a:p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모델링 된 차량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지도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GPS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을 제외한 모든 부분을 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직접 설계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차별성 있는 기능과 많은 코딩 필요하도록 고민해 볼 것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: 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차별성 있는 기능과 많은 코딩은 다양한 콘텐츠를 더욱 추가하여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직접적으로 코딩해야 하는 부분을 늘릴 것입니다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3. UI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 디자인 후 기능 구체화 필요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>
                <a:latin typeface="돋움" panose="020B0600000101010101" pitchFamily="50" charset="-127"/>
                <a:ea typeface="돋움" panose="020B0600000101010101" pitchFamily="50" charset="-127"/>
              </a:rPr>
              <a:t>: PPT </a:t>
            </a:r>
            <a:r>
              <a:rPr lang="ko-KR" altLang="en-US" sz="2000">
                <a:latin typeface="돋움" panose="020B0600000101010101" pitchFamily="50" charset="-127"/>
                <a:ea typeface="돋움" panose="020B0600000101010101" pitchFamily="50" charset="-127"/>
              </a:rPr>
              <a:t>반영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000" dirty="0"/>
          </a:p>
          <a:p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3092" y="84065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연구 개발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3091" y="1486066"/>
            <a:ext cx="930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증강현실을 이용한 마케팅은 사람들의 호기심을 유발하여 기존의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차원적인 광고보다 더 효과적인 구매 촉진 효과를 얻을 수 있다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91" y="2690591"/>
            <a:ext cx="8526577" cy="34975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51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93092" y="840658"/>
            <a:ext cx="41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연구 개발 목표 및 효과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4379" y="1678541"/>
            <a:ext cx="99710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다양한 차량 회사의 차량을 모델링한다</a:t>
            </a:r>
            <a:r>
              <a:rPr lang="en-US" altLang="ko-KR" sz="2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차량의 색상을 변경하여 다양한 니즈를 제공한다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 </a:t>
            </a: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차량의 다양한 각도에서의 뷰를 제공한다</a:t>
            </a:r>
            <a:r>
              <a:rPr lang="en-US" altLang="ko-KR" sz="2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차량의 상세 제원 및 가격을 알려준다</a:t>
            </a:r>
            <a:r>
              <a:rPr lang="en-US" altLang="ko-KR" sz="2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음성인식과 화면터치로 다양한 정보를 제공한다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08108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93092" y="840658"/>
            <a:ext cx="41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연구 개발 목표 및 효과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480208" y="4548165"/>
            <a:ext cx="2961527" cy="2126955"/>
            <a:chOff x="12119426" y="2748402"/>
            <a:chExt cx="2938069" cy="2119521"/>
          </a:xfrm>
        </p:grpSpPr>
        <p:sp>
          <p:nvSpPr>
            <p:cNvPr id="33" name="모서리가 둥근 직사각형 73"/>
            <p:cNvSpPr/>
            <p:nvPr/>
          </p:nvSpPr>
          <p:spPr>
            <a:xfrm>
              <a:off x="12119426" y="2748402"/>
              <a:ext cx="2938069" cy="211952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모서리가 둥근 직사각형 4"/>
            <p:cNvSpPr/>
            <p:nvPr/>
          </p:nvSpPr>
          <p:spPr>
            <a:xfrm>
              <a:off x="12133939" y="2778388"/>
              <a:ext cx="2409373" cy="1863686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0" marR="0" lvl="1" indent="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417493" y="1229055"/>
            <a:ext cx="3149667" cy="2269006"/>
            <a:chOff x="12057208" y="2595523"/>
            <a:chExt cx="3124719" cy="2261077"/>
          </a:xfrm>
        </p:grpSpPr>
        <p:sp>
          <p:nvSpPr>
            <p:cNvPr id="36" name="모서리가 둥근 직사각형 63"/>
            <p:cNvSpPr/>
            <p:nvPr/>
          </p:nvSpPr>
          <p:spPr>
            <a:xfrm>
              <a:off x="12057208" y="2753745"/>
              <a:ext cx="3062502" cy="2102855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4"/>
            <p:cNvSpPr/>
            <p:nvPr/>
          </p:nvSpPr>
          <p:spPr>
            <a:xfrm>
              <a:off x="12337639" y="2595523"/>
              <a:ext cx="2844288" cy="1863686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기존 마케팅 중       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다수의 과정을 생략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한 빠른 마케팅 시스템을 제공한다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39" name="모서리가 둥근 직사각형 4"/>
          <p:cNvSpPr/>
          <p:nvPr/>
        </p:nvSpPr>
        <p:spPr>
          <a:xfrm>
            <a:off x="8477084" y="4578257"/>
            <a:ext cx="2428610" cy="1870222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0" marR="0" lvl="1" indent="0" algn="l" defTabSz="7112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516759" y="4514249"/>
            <a:ext cx="2961527" cy="2126955"/>
            <a:chOff x="12119426" y="2748402"/>
            <a:chExt cx="2938069" cy="2119521"/>
          </a:xfrm>
        </p:grpSpPr>
        <p:sp>
          <p:nvSpPr>
            <p:cNvPr id="41" name="모서리가 둥근 직사각형 42"/>
            <p:cNvSpPr/>
            <p:nvPr/>
          </p:nvSpPr>
          <p:spPr>
            <a:xfrm>
              <a:off x="12119426" y="2748402"/>
              <a:ext cx="2938069" cy="211952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모서리가 둥근 직사각형 4"/>
            <p:cNvSpPr/>
            <p:nvPr/>
          </p:nvSpPr>
          <p:spPr>
            <a:xfrm>
              <a:off x="12133939" y="2778388"/>
              <a:ext cx="2409373" cy="1863686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0" marR="0" lvl="1" indent="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96468" y="1382472"/>
            <a:ext cx="2961527" cy="4685335"/>
            <a:chOff x="12119427" y="2748402"/>
            <a:chExt cx="2938069" cy="4668960"/>
          </a:xfrm>
        </p:grpSpPr>
        <p:sp>
          <p:nvSpPr>
            <p:cNvPr id="44" name="모서리가 둥근 직사각형 28"/>
            <p:cNvSpPr/>
            <p:nvPr/>
          </p:nvSpPr>
          <p:spPr>
            <a:xfrm>
              <a:off x="12119427" y="2748402"/>
              <a:ext cx="2938069" cy="211952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모서리가 둥근 직사각형 4"/>
            <p:cNvSpPr/>
            <p:nvPr/>
          </p:nvSpPr>
          <p:spPr>
            <a:xfrm>
              <a:off x="12286331" y="3277745"/>
              <a:ext cx="2409373" cy="1101149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3D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모델링 이미지를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보여주어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사물에 대한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몰입감</a:t>
              </a:r>
              <a:r>
                <a:rPr lang="ko-KR" altLang="en-US" sz="2000" b="1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과 실제감</a:t>
              </a:r>
              <a:r>
                <a:rPr lang="ko-KR" altLang="en-US" sz="2000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을 준다</a:t>
              </a:r>
              <a:r>
                <a:rPr lang="en-US" altLang="ko-KR" sz="2000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r>
                <a:rPr lang="ko-KR" altLang="en-US" sz="2000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 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46" name="모서리가 둥근 직사각형 4"/>
            <p:cNvSpPr/>
            <p:nvPr/>
          </p:nvSpPr>
          <p:spPr>
            <a:xfrm>
              <a:off x="12286331" y="6364162"/>
              <a:ext cx="2604257" cy="1053200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b" anchorCtr="0">
              <a:noAutofit/>
            </a:bodyPr>
            <a:lstStyle/>
            <a:p>
              <a:pPr marL="171450" marR="0" lvl="1" indent="-171450" algn="l" defTabSz="7112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직접 방문하는 것이 아니라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시간과 비용절약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이 가능하다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70152" y="1528816"/>
            <a:ext cx="6038025" cy="4619903"/>
            <a:chOff x="3264024" y="1268635"/>
            <a:chExt cx="5990198" cy="4603757"/>
          </a:xfrm>
        </p:grpSpPr>
        <p:sp>
          <p:nvSpPr>
            <p:cNvPr id="48" name="자유형 35"/>
            <p:cNvSpPr/>
            <p:nvPr/>
          </p:nvSpPr>
          <p:spPr>
            <a:xfrm>
              <a:off x="4664978" y="1268635"/>
              <a:ext cx="2249917" cy="2249917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0" y="2249917"/>
                  </a:moveTo>
                  <a:cubicBezTo>
                    <a:pt x="0" y="1007322"/>
                    <a:pt x="1007322" y="0"/>
                    <a:pt x="2249917" y="0"/>
                  </a:cubicBezTo>
                  <a:lnTo>
                    <a:pt x="2249917" y="2249917"/>
                  </a:lnTo>
                  <a:lnTo>
                    <a:pt x="0" y="2249917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</a:gra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2345" tIns="872345" rIns="213360" bIns="213360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혁신성</a:t>
              </a:r>
              <a:endPara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49" name="자유형 36"/>
            <p:cNvSpPr/>
            <p:nvPr/>
          </p:nvSpPr>
          <p:spPr>
            <a:xfrm>
              <a:off x="7004304" y="1268635"/>
              <a:ext cx="2249917" cy="2249917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0" y="0"/>
                  </a:moveTo>
                  <a:cubicBezTo>
                    <a:pt x="1242595" y="0"/>
                    <a:pt x="2249917" y="1007322"/>
                    <a:pt x="2249917" y="2249917"/>
                  </a:cubicBezTo>
                  <a:lnTo>
                    <a:pt x="0" y="224991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2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872345" rIns="872345" bIns="213360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신속성</a:t>
              </a:r>
            </a:p>
          </p:txBody>
        </p:sp>
        <p:sp>
          <p:nvSpPr>
            <p:cNvPr id="50" name="자유형 37"/>
            <p:cNvSpPr/>
            <p:nvPr/>
          </p:nvSpPr>
          <p:spPr>
            <a:xfrm>
              <a:off x="7004304" y="3622474"/>
              <a:ext cx="2249918" cy="2249918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2249917" y="0"/>
                  </a:moveTo>
                  <a:cubicBezTo>
                    <a:pt x="2249917" y="1242595"/>
                    <a:pt x="1242595" y="2249917"/>
                    <a:pt x="0" y="2249917"/>
                  </a:cubicBezTo>
                  <a:lnTo>
                    <a:pt x="0" y="0"/>
                  </a:lnTo>
                  <a:lnTo>
                    <a:pt x="2249917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2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1" rIns="872346" bIns="872345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편의성</a:t>
              </a:r>
            </a:p>
          </p:txBody>
        </p:sp>
        <p:sp>
          <p:nvSpPr>
            <p:cNvPr id="51" name="자유형 38"/>
            <p:cNvSpPr/>
            <p:nvPr/>
          </p:nvSpPr>
          <p:spPr>
            <a:xfrm rot="21600000">
              <a:off x="4664978" y="3622475"/>
              <a:ext cx="2249917" cy="2249917"/>
            </a:xfrm>
            <a:custGeom>
              <a:avLst/>
              <a:gdLst>
                <a:gd name="connsiteX0" fmla="*/ 0 w 2249917"/>
                <a:gd name="connsiteY0" fmla="*/ 2249917 h 2249917"/>
                <a:gd name="connsiteX1" fmla="*/ 2249917 w 2249917"/>
                <a:gd name="connsiteY1" fmla="*/ 0 h 2249917"/>
                <a:gd name="connsiteX2" fmla="*/ 2249917 w 2249917"/>
                <a:gd name="connsiteY2" fmla="*/ 2249917 h 2249917"/>
                <a:gd name="connsiteX3" fmla="*/ 0 w 2249917"/>
                <a:gd name="connsiteY3" fmla="*/ 2249917 h 224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917" h="2249917">
                  <a:moveTo>
                    <a:pt x="2249917" y="2249917"/>
                  </a:moveTo>
                  <a:cubicBezTo>
                    <a:pt x="1007322" y="2249917"/>
                    <a:pt x="0" y="1242595"/>
                    <a:pt x="0" y="0"/>
                  </a:cubicBezTo>
                  <a:lnTo>
                    <a:pt x="2249917" y="0"/>
                  </a:lnTo>
                  <a:lnTo>
                    <a:pt x="2249917" y="2249917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2345" tIns="213360" rIns="213360" bIns="872345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경제성</a:t>
              </a:r>
            </a:p>
          </p:txBody>
        </p:sp>
        <p:sp>
          <p:nvSpPr>
            <p:cNvPr id="52" name="뺄셈 기호 39"/>
            <p:cNvSpPr/>
            <p:nvPr/>
          </p:nvSpPr>
          <p:spPr>
            <a:xfrm>
              <a:off x="3304302" y="3642411"/>
              <a:ext cx="696262" cy="61044"/>
            </a:xfrm>
            <a:prstGeom prst="mathMinus">
              <a:avLst/>
            </a:pr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뺄셈 기호 40"/>
            <p:cNvSpPr/>
            <p:nvPr/>
          </p:nvSpPr>
          <p:spPr>
            <a:xfrm rot="10800000">
              <a:off x="3264024" y="3826545"/>
              <a:ext cx="776819" cy="123088"/>
            </a:xfrm>
            <a:prstGeom prst="mathMinus">
              <a:avLst/>
            </a:pr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4" name="모서리가 둥근 직사각형 4"/>
          <p:cNvSpPr/>
          <p:nvPr/>
        </p:nvSpPr>
        <p:spPr>
          <a:xfrm>
            <a:off x="8919357" y="4960861"/>
            <a:ext cx="2428610" cy="1105011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b" anchorCtr="0">
            <a:noAutofit/>
          </a:bodyPr>
          <a:lstStyle/>
          <a:p>
            <a:pPr marL="171450" marR="0" lvl="1" indent="-171450" algn="l" defTabSz="7112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별다른 제약없이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언제 어디서나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1" algn="l" defTabSz="7112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 시연 가능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하다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  <a:endParaRPr lang="en-US" altLang="ko-KR" sz="20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9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관련 연구 및 사례</a:t>
            </a:r>
          </a:p>
        </p:txBody>
      </p:sp>
      <p:graphicFrame>
        <p:nvGraphicFramePr>
          <p:cNvPr id="13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191027"/>
              </p:ext>
            </p:extLst>
          </p:nvPr>
        </p:nvGraphicFramePr>
        <p:xfrm>
          <a:off x="2493090" y="1012585"/>
          <a:ext cx="8708308" cy="2166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1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컨버스</a:t>
                      </a:r>
                      <a:r>
                        <a:rPr lang="ko-KR" altLang="en-US" sz="18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189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유명 신발 회사인 </a:t>
                      </a:r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컨버스는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자신에게 어울리는 신발을 미리 알아보고 구매할 수 있는 기발한 증강현실 마케팅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을 선보였습니다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어플리케이션을 통해 신발을 미리 </a:t>
                      </a:r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시착해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볼 수 있도록 구현하고 이것이 구매로 이어지도록 체계적인 시스템을 구축하여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스마트 폰을 이용한 이 마케팅은 </a:t>
                      </a:r>
                      <a:r>
                        <a:rPr lang="en-US" altLang="ko-KR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2,3</a:t>
                      </a:r>
                      <a:r>
                        <a:rPr lang="ko-KR" altLang="en-US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차 바이럴로 이어져 큰 성과를 얻었습니다</a:t>
                      </a:r>
                      <a:r>
                        <a:rPr lang="en-US" altLang="ko-KR" sz="1500" b="0" i="0" kern="1200" spc="-100" baseline="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이처럼 증강현실은 다양한 소비자들에게 </a:t>
                      </a:r>
                      <a:r>
                        <a:rPr lang="ko-KR" altLang="en-US" sz="1500" b="1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현실성있고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신뢰감 높은 경험을 하게  </a:t>
                      </a:r>
                      <a:endParaRPr lang="en-US" altLang="ko-KR" sz="1500" b="1" i="0" kern="1200" dirty="0">
                        <a:solidFill>
                          <a:schemeClr val="dk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함으로써 실질적인 구매력을 높이는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 효과적인 마케팅 수단으로 작용되고 있습니다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837963"/>
              </p:ext>
            </p:extLst>
          </p:nvPr>
        </p:nvGraphicFramePr>
        <p:xfrm>
          <a:off x="2493090" y="3350556"/>
          <a:ext cx="8708309" cy="24297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1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9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이케아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00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8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이케아는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아주 독특한 증강현실 마케팅을 실시해 소비자들의 구매력을 높였습니다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 </a:t>
                      </a:r>
                    </a:p>
                    <a:p>
                      <a:r>
                        <a:rPr lang="en-US" altLang="ko-KR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3D 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어플을 이용해 가상으로 원하는 가구를 집에 배치 해볼 수 있게 한 것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입니다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가구의 사이즈와 분위기가 집에 잘 맞는지 미리 알아볼 수 있는 </a:t>
                      </a:r>
                      <a:r>
                        <a:rPr lang="ko-KR" altLang="en-US" sz="1500" b="0" i="0" kern="1200" dirty="0" err="1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이케아의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증강현실 활용방안은 소비자들의 니즈를 제대로 반영한 성공적인 마케팅으로 평가되었습니다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496F74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96563"/>
              </p:ext>
            </p:extLst>
          </p:nvPr>
        </p:nvGraphicFramePr>
        <p:xfrm>
          <a:off x="2493092" y="1053573"/>
          <a:ext cx="33574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xmlns="" val="3750579447"/>
                    </a:ext>
                  </a:extLst>
                </a:gridCol>
              </a:tblGrid>
              <a:tr h="276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Tracking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975808"/>
                  </a:ext>
                </a:extLst>
              </a:tr>
              <a:tr h="80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마커의 인식 및 추적</a:t>
                      </a:r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가상물체 생성 기준정보를   제공한다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365720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19" y="897489"/>
            <a:ext cx="5054204" cy="1943682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66302"/>
              </p:ext>
            </p:extLst>
          </p:nvPr>
        </p:nvGraphicFramePr>
        <p:xfrm>
          <a:off x="2493092" y="3035833"/>
          <a:ext cx="33574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xmlns="" val="3750579447"/>
                    </a:ext>
                  </a:extLst>
                </a:gridCol>
              </a:tblGrid>
              <a:tr h="276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Rendering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975808"/>
                  </a:ext>
                </a:extLst>
              </a:tr>
              <a:tr h="80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가상물체의 생성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제거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이동한다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36572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6548"/>
              </p:ext>
            </p:extLst>
          </p:nvPr>
        </p:nvGraphicFramePr>
        <p:xfrm>
          <a:off x="2493092" y="5018093"/>
          <a:ext cx="33574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xmlns="" val="3750579447"/>
                    </a:ext>
                  </a:extLst>
                </a:gridCol>
              </a:tblGrid>
              <a:tr h="276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Measurement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975808"/>
                  </a:ext>
                </a:extLst>
              </a:tr>
              <a:tr h="80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가상물체와 현실세계를    </a:t>
                      </a:r>
                      <a:r>
                        <a:rPr lang="ko-KR" altLang="en-US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정합한다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365720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4171801" y="2520967"/>
            <a:ext cx="0" cy="503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>
            <a:off x="4171801" y="4520296"/>
            <a:ext cx="0" cy="503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0" y="2898002"/>
            <a:ext cx="4937338" cy="17175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719" y="4855696"/>
            <a:ext cx="4937339" cy="1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6708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3.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96F74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0360"/>
              </p:ext>
            </p:extLst>
          </p:nvPr>
        </p:nvGraphicFramePr>
        <p:xfrm>
          <a:off x="2493092" y="1106904"/>
          <a:ext cx="3357418" cy="459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xmlns="" val="3750579447"/>
                    </a:ext>
                  </a:extLst>
                </a:gridCol>
              </a:tblGrid>
              <a:tr h="907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Contents</a:t>
                      </a:r>
                      <a:endParaRPr lang="ko-KR" altLang="en-US" sz="2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975808"/>
                  </a:ext>
                </a:extLst>
              </a:tr>
              <a:tr h="36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어플이 실행되면서 카메라 화면이 켜지고 마커가 인식되면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3D</a:t>
                      </a:r>
                      <a:r>
                        <a:rPr lang="ko-KR" altLang="en-US" sz="20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모델링된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차량의 모습이 보이고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차량을 좌우로 움직이며 차량의 전체적인 모습을 볼 수 있다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음성인식과 터치로 카테고리 변경이 가능하다</a:t>
                      </a:r>
                      <a:r>
                        <a:rPr lang="en-US" altLang="ko-KR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latinLnBrk="1"/>
                      <a:endParaRPr lang="en-US" altLang="ko-KR" sz="2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36572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09901"/>
              </p:ext>
            </p:extLst>
          </p:nvPr>
        </p:nvGraphicFramePr>
        <p:xfrm>
          <a:off x="5959711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59666"/>
              </p:ext>
            </p:extLst>
          </p:nvPr>
        </p:nvGraphicFramePr>
        <p:xfrm>
          <a:off x="7367406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Color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835257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Inside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0307082" y="1090075"/>
          <a:ext cx="1475805" cy="7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Detail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2" y="1904962"/>
            <a:ext cx="5823176" cy="37565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261" y="4832831"/>
            <a:ext cx="865572" cy="828632"/>
          </a:xfrm>
          <a:prstGeom prst="rect">
            <a:avLst/>
          </a:prstGeom>
        </p:spPr>
      </p:pic>
      <p:sp>
        <p:nvSpPr>
          <p:cNvPr id="11" name="말풍선: 타원형 30"/>
          <p:cNvSpPr/>
          <p:nvPr/>
        </p:nvSpPr>
        <p:spPr>
          <a:xfrm>
            <a:off x="3964121" y="4851240"/>
            <a:ext cx="1458060" cy="852873"/>
          </a:xfrm>
          <a:prstGeom prst="wedgeEllipseCallout">
            <a:avLst>
              <a:gd name="adj1" fmla="val -54905"/>
              <a:gd name="adj2" fmla="val -24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디테일 보여줘</a:t>
            </a:r>
            <a:endParaRPr lang="en-US" altLang="ko-KR" sz="1400" dirty="0">
              <a:solidFill>
                <a:srgbClr val="1F150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13242</TotalTime>
  <Words>915</Words>
  <Application>Microsoft Office PowerPoint</Application>
  <PresentationFormat>사용자 지정</PresentationFormat>
  <Paragraphs>282</Paragraphs>
  <Slides>26</Slides>
  <Notes>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박세준</cp:lastModifiedBy>
  <cp:revision>318</cp:revision>
  <dcterms:created xsi:type="dcterms:W3CDTF">2016-10-13T08:59:13Z</dcterms:created>
  <dcterms:modified xsi:type="dcterms:W3CDTF">2017-02-18T06:26:54Z</dcterms:modified>
</cp:coreProperties>
</file>