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5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7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1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1E58D9-FC90-40BD-981F-2F5F34AA6D40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6FC1C-0461-4FCB-9DE9-9F0A03797EC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YgAAAEVCAYAAAD6u3K7AAAAOXRFWHRTb2Z0d2FyZQBNYXRwbG90bGliIHZlcnNpb24zLjUuMSwgaHR0cHM6Ly9tYXRwbG90bGliLm9yZy/YYfK9AAAACXBIWXMAAAsTAAALEwEAmpwYAAAgeUlEQVR4nO3deXiV5Z3/8fcnbAFECBBwQJG6C1qtTVVKFezigloVGWd+XawdKtZuti4d96pU25HR0nUqdVqrInbUVplxmU6pKKVajbY/ZapYsBTRqgHZIYEk3/njeVIOhyeQkJxzsnxe13WunPt+7vOc732J+eTZFRGYmZnlKyt1AWZm1jE5IMzMLJMDwszMMjkgzMwskwPCzMwyOSDMWkBSlaTKVow/RNKgAtZzpKTyQq3fDBwQ1sVJOkHSXEn/IekXkn7U9Itb0nxJo3PGLsn77B2SJqbNLwBj85bXSfpDzuudnPGXA0fmjR8h6eeSqiU9L+l2Sf3TZXfnfLYlZgJ77WTel0v6civWZ7YDB4R1df8OnBcR50TEWcDTwBWt+PxMSfOBkzOWvRYRRza9gLm7WNcPgXsjoioijgJeBW7IGijp8LzweVXSPa2o+0TgI60Yb7aDnqUuwKzA/ghMk/Q40B84E7irmbF7S6rOaY8GzgN+A/ygHWoZThJQTZ4GpmYNjIgXydkCkfRNYPGuvkBSP+BfgReSpr4NXBkRG3e/bOuuHBDW1Z0FnAR8AKgFrgRelpT1b39FRFQ1NSTdQbJraQpwNDCrjbVcDtwn6RGgD8lf+efu6kOSRpBsDdyUc1yjZ96Y9wGnpLV+PyJuS/s/DTwh6X+ARyPiyTbOwboRB4R1WZLuBiqARmAUsA44HdgC3JrxkX0k/SGnPQqYHBHz07Bok4h4XNKHSLYMGoDrI6JOUrO7eiVVAHOArwDvBi5NFx2SN3QosBwYHxHrc77zJ+muqROAurbOwboXB4R1WRHxiab3km4H7gZeAm4BPgMcmje+z05W9zjwRl7fKEkv57T/Drgj68OSfkFyULke6Jf+XCdJQOaxhfSg9beAL0XEgrT7N+my+Xm1P9pc4RFRBzzW3HKz5jggrLt4BngbWE2yj570/abcQZJuA97bzDoW5bX3zBizJeuD6QHypu+4GlhBEgxj0u6z8+r4EdAXOCMiljdTT9PY9wK35XUPJ9lyqsnrnxoR/39n6zNr4oCwLk3SAOAbafPdeYs/QvIX+ttNHRFxQTPruR0YkNsXEbWSLgduj4iVLailAjg2p2sgcHX6/rC84Z+LiK2SLpJ0V0S809x6I+I5oCq3T9KlQG1EfG9XdZk1xwFhXV0v8n555hhO3qneaRAcmTF2H7LPfjoZuBfYLiAi4ryMsSOBzwNfJvnlXUNyULlpy6U+5/Nb07dnAQ8B+QHxoYhoyPgOs3bjgLCurjdQHxEfaOH4A4ApEbGsUAVFxJKMvswtl52sw+FgBeeAsO7giLzrG3LdEhFz8voekZR1LGF2RMzI6G9u/E8j4lt5fcflnSmV68cR8Z1WrP/WiLizmXWZtZn8RDmzrkfSAUBDRPy51LVY5+WAMDOzTL4Xk5mZZXJAmJlZpi5zkHro0KExevToUpdhZtapPPfccysjIvNZJ10mIEaPHk11dXMnqpiZWRZJf2lumXcxmZlZJgeEmZllckCYmVkmB4SZmWVyQJiZWSYHhJmZZXJAmJlZJgeEmZllckCYmVmmLnMltXVx96jUFbTMx3x3ZOs6vAVhZmaZHBBmZpbJu5jMrJ10kt2AeDdgSxVsC0JSpaQbJU3P6z9D0tM57emSnpC0UNLYtO9gSfPSvqxnAJuZWYEVchfTLUAd0KupQ1IP4Nyc9nHA8IiYAFwANIXBTGBqRIwHRks6poB1mplZhoIFREScCzyZ1/0FYHZO+0RgTjp+ETBYUk+gPCKWpWMeAMYVqk4zM8tWtIPUkg4DxkXEz3O6hwE1Oe16YDiwKqdvFVDRzDqnSaqWVF1TU5M1xMzMdlNRAkJSOfBt4KK8RWvZ/pd/I/AOMCinr4LtQ+RvImJWRFRFRFVlZeYT88zMbDcV6yymD6Xf9W1JAAdIugpYAEwBFkgaA6yIiM2S+kgaGRGvA5OB64tUp5nZNt38As2iBEREPAw83NSW9HRE3CipDJgkaQGwnuRANcDFwP2S6oC5EfFSMeo0M7NtChoQETEfmJ/Rf2z6sxG4MGP5s/jAtJlZSflKajMzy+SAMDOzTA4IMzPL5IAwM7NMDggzM8vkgDAzs0wOCDMzy+SAMDOzTA4IMzPL5CfKmZXI4T89vNQltMiLn3qx1CVYiXgLwszMMjkgzMwskwPCzMwyOSDMzCyTA8LMzDI5IMzMLJMDwszMMjkgzMwskwPCzMwyOSDMzCxTwQJCUqWkGyVNT9v/KGm+pGpJV+SMmy7pCUkLJY1N+w6WNC/tm1GoGs3MrHmF3IK4BagDeqXtJRExETgaOCMNkOOA4RExAbgAaAqDmcDUiBgPjJZ0TAHrNDOzDAULiIg4F3gyp12d/mwEVgFbgBOBOWn/ImCwpJ5AeUQsSz/6ADCuUHWamVm2oh+DkPQ5YEFErAWGATU5i+uB4SQB0mQVUFG8Cs3MDIoYEJIGSPoh8HZEfDPtXsv2v/wbgXeAQTl9FWwfIrnrnJYe06iuqckcYmZmu6mYWxDfA26NiPtz+hYAUwAkjQFWRMRmoI+kkemYycC8rBVGxKyIqIqIqsrKygKWbmbW/RTzgUGnAftKamrfADwMTJK0AFhPcqAa4GLgfkl1wNyIeKmIdZqZGQUOiIiYD8xP3w9pZtiFGZ97Fh+YNjMrKV8oZ2ZmmRwQZmaWyQFhZmaZHBBmZpbJAWFmZpkcEGZmlskBYWZmmRwQZmaWyQFhZmaZHBBmZpbJAWFmZpmKebM+K6Jv/n5lqUtokcvfM7TUJZhZM7wFYWZmmRwQZmaWyQFhZmaZHBBmZpbJAWFmZpkcEGZmlskBYWZmmRwQZmaWyQFhZmaZChYQkiol3Shpeto+WNI8SQslzcgZN13SE2n/2J2NNTOz4inkFsQtQB3QK23PBKZGxHhgtKRjJB0HDI+ICcAFwIzmxhawTjMzy1CwgIiIc4EnAST1BMojYlm6+AFgHHAiMCcdvwgYvJOxZmZWRMU6BlEJrMpprwIqgGFATU5/PTC8mbE7kDRNUrWk6pqamqwhZma2m4oVEGuAQTntCpJgWMv2v/wbgXeaGbuDiJgVEVURUVVZWdmO5ZqZWVECIiI2A30kjUy7JgPzgAXAFABJY4AVOxlrZmZFVMznQVwM3C+pDpgbES9JWgxMkrQAWE9yoDpzbBHrNDMzChwQETEfmJ++f5a8g80R0QhcmPG5HcaamVlx+UI5MzPL5IAwM7NMfiY1sOK8qaUuoUX2vuPfS12CmXUj3oIwM7NMDggzM8vkgDAzs0wOCDMzy+SAMDOzTA4IMzPL5IAwM7NMDggzM8vkgDAzs0ytDghJHy5EIWZm1rG0OCAkfVrSgcBXC1iPmZl1EK3ZghgPrABUoFrMzKwDaVFASNofWJM+7c3MzLqBXd7NVdKFwEnAJ3P6zs0Z8mZE/LIAtZmZWQm15Hbf9enPxry+pl1NDe1akZmZdQi7DIiI+JGkXwNXAlelffcUujAzMyutFh2DiIilQIWkPkAUtiQzM+sIWnMW05PASNp4FpOkiyU9IWmhpPdIOljSvLQ9I2fc9JxxY9vynWZm1notfuRoRNwLIOkbu/tlkgYBHwUmAvsD30prmBoRyyTdJ+kYoDcwPCImSDoMmAFM2t3vNTOz1mv1M6kj4tdt+L4Gkq2W3sBQoAZ4V0QsS5c/AIwDhgBz0u9bJGlwG77TzMx2w04DQtLZQP+sZRFxZzrmioho0VZFRKyX9CTwErAHcDZwUc6QVcChwDCS8GhSL6ksInLPpDIzswLa1TGIhpzX4cDxOe0mH2npl0k6FehFsnvpEOAGoCJnSAVJMKzN62/MCgdJ0yRVS6quqanJX2xmZm2w0y2IiHiw6b2kNcDeETE7b1hrDlrvC7wVESFpHTAA6CFpZES8DkwGrgcOAKYACySNIbnFR1Z9s4BZAFVVVT67ysysHbXkSuovAY8Df2L73T5NWvOL+Q7gx5KeAPoAtwF/AO6XVAfMjYiXJC0GJklaAKwHLmjFd5iZWTtoyUHqqcAoYDhwbVu+LCI2Af+YsWhc3rhG4MK2fJd1XzXrYOZjUCaY/vfb+h+qhm/MhadvSNqH/zMMGZC8n3YCfGw8zF4IP3kC3tkIn/wAfOWU4tdv1lG0JCDejohLJY0CfiDpUmAp8P9Idi/tVcgCzVrrktlwwHDYtGVbX0Mj3Pmb7ccNHwi/unL7vo8eBR8fD42NcMQV8OWTQb5/sXVTLb5QLiKWA58GfgD0A+qAWpJjBmYdxp0XwvGHbN/3vV8mv/hzlWX84h/QN/n51loYNdThUCg1NXDVVXDNNdv3P/QQHHts8n7LFjj9dJg4ESZMgNdf3zbuV7+CI4+E2tpiVdw9tSQgHmx6ExE1wHeB8yPiZ02vQhVn1h4WvQZP/Qkmv29b38ZaWPo2HH8DnPMdeG1V0l+zDt5/HRx1NVzwwZKU2y1ccgn06QNbt27ra2iAO+/c1u7ZE372M5g/H84/H37606T/wQfh8cehd+9iVtw97TIgIuL7ee1fAN8pWEVm7ah2C1x0F3z73O37+5fD0m/Bk9fC+Scku6UAKveE314HS26B7/8PLHmz6CV3C3feCccfv33f974HH//4tnZZGfTrl7z/05/g8MOT92eeCTfeuG2ZFU6rn0kNEBFbdj3KrPTm/S/UN8BFd8I/fheWvAU3Ppgck2hSOWDb+7Wbkp/9y2HPvlC7FSuCRYvgqadg8uTt+2fMgAMPhOpq+GAH36KrWQdX/Qdcc1/Snr0QPnwTHHUVfOvRbeNufQQmTIfx18HvlyV9dy2AMZfBxK/Dibt9M6P2t6srqcexkwvhIuIGSd+MiMvbvTKzdnDqe5JXk2OvhavOhMVvwD/Ngt49k9e//VOy/Ktz4KXXk3O3z6qCw/YpRdXdS20tXHQR3JPxEIHLLktejz4Kn/883HFH0ctrsfyTI7JOeFi7CeY+D/OvhqVvwVfuhv+8FNZsgm/8A5xRVdo55NvVWUx/AebltMtIDlB/Fmg69nBUAeoya5OJY5JXvqZTXA8eAQuv23H5bVMLWpZlmDcP6uuTkABYsiTZhfSlL8EeeyQnCowaBRs2lLbOXbnzQpj/R3jshaSddcJDj7IkMLbUw8r1yS5NSALiiFGlqXtndnUl9RuS3gE+DjwFrAM+AbwJPJ8O83keZrbbTj01eTU59tjkDKdnn4Uvfzk5mN23b3KMojOpWQdn3Ap/roHb0i3UAX2TM+wOvQw21MG8K5L++oZk67VXz+T6m2kdZHdaS66D+BHwW+A6kqfK9QduYdvtL3yLCzNrtYkTk1e+p59Ofr7vfbBwYfOfnz+/AEW1o6YTHjbWwuSZMGYkLP4rbG1ITpBYvRHOngm/vByun5K8NtUloTL+IBi7d4knQMsCYq+I+DdJi4Aq4ARgK/AM8FghizMz66zWboKB/bY/4eEvK5MLNKWkb31t0i9Bzx7QtzcMKO84u2VaEhC90p97kNxl9S3gv4EGScNJnu1gZgVUv66eVb9cBYLhZw9nzW/XsPo3q2nY2MCg9w9i6ElDAXjrgbfY+MpGaIARnx5B+cjyv61j3fPrqPmvGva/dv9STaNbyTrhYb9hyckRE6ZD3dbkWpsBfeGye+CZpcmuprPeB2M6wNYDtCwgfi3pLpI7r54DnBURv5P0XWAQ8FoB6zMz4M1736T38N401iXn5w54zwAGvX8Q0RgsuXYJQ04cwqZXNlG/rp79rtiP2hW1vPmzNxl98WgAojFYs3BN6SbQTeSeHJF1wkO/PnDvF3fsn/Gxwta1u3YZEOmprIcAf4mILZJ6pv0Z0zSzQth72t5seGkDG15MTuXp0bcHkGxZ9BrcC0lsWLSBgccOBKB873IaNmx7bMuqX61i4LiBrHxkZfGLt06rRRfKRcTLEbE5bX62gPWYWQvUr6tn6deXsvRrSxl8QvJE3vr19fQcsO1vPvUQ0RjUrqhl85LNDKwaWKpyrZPa1YVyXyTZtZTfT0TclL6fERGXFag+M8vQc8+e7H/1/jTWNbL8u8vpM6IPPfr2oGFjzsMeBVEf/HX2X9nns77iz1pvV7uYniV5sM/OvLedajGzFmrY1ECPfj0o61NGWXkZsTXod1A/1lWvo//B/al9vZZeg3ux8Y8bicYkJAC2vL2Ft+e+zbCPDivxDKwz2NWFck8XqxAza7k3/+NN6t6oA2DPo/akfO9y+ozow4YXNvDqTa9SVl7GiE+NoPeQ3gw4cttOgKU3LHU4WIu15JGjb5A8FhSS03MHRMQHClmUme1oj0P3YI9D9wBg5Hkjd1iuMjHiUyN2ug6f4mqt0ZLTXBdHxKSmhqT7CliPmZl1EC0JiPxbaYSkPsA/4EeOmpl1WS0JiOGSzknfCxhIEhp1aZ8fOWpm1gW1JCBuBvrmtP8tfWDQbj1qVNLRwL8CPYCH0tcPgHLgt02nzEqaDhyf1jgtIv53d77PzMx2T0uupP5pe32ZpF7AtcAZEbE67XsUmBoRyyTdJ+kYkvs7DY+ICZIOA2YAk5pdsZmZtbuWbEG0p1NIHkI0Jw2LK4DyiFiWLn8AGAcMAeYARMQiSYOLXKeZWbdX7IA4EBgMnAbsDTwOPJezfBVwKDAMqMnpr5dUFhE5TxIGSdOAaQCjRnXAxzGZmXVixQ6IeuCXEVEPLEufVleRs7yCJBj65vU35ocDQETMAmYBVFVV+cFFu2nD6pUsnH0bKivjxM9dQc2yJTz0ja9Sv6WWUe8+mklfuQ6AR2dez2uLnqN+61bOvPJmRhx8OL9/5H6emzuHzetW855J5/CBT/hWXWZdRYtu1teOniLZzUT6LIn1QG9JTVf9TCZ5BvYCYEo6bgzbnl5nBfDIrV+jZ+8+NNZvBeC//vUqzv7aTD77k0dY/dflLH/xORYvnMfWLbVMu30uU772bR659WsAjJlwMp/54QN8/u5fUT33HiKc02ZdRVG3ICLiGUmLJS0k2Zq4mCSk7pdUB8yNiJckLQYmSVpAEiIXFLPO7uac6d/n1eqFvPLbeTTU11O/pY6KEckuu8M+dDrLX3iWxvp69q9KLqAftt9BbF6/FoA+/ZMrezeseptBe41E6ijPwjKztir2LiYi4hrgmrzucXljGoELi1aU/c3G1SvpN3Db3r1+Ayt4+9VX2PeI9/GHxx5gzAmTWPXaq6z+62tEBBvXrOKur5zL6jf+wplX3VLCys2svRU9IKxj6ztgIJvXr/tbe/O6NfSvGMJB7/8gK/74e350/hmMOPQIRh3+XiSxR8VQLrzjEbZs3sjdl5zHsHcdxNBR+5VwBmbWXop9DMI6uF7lfWnYUsfat5PbQ//vrx/mgKOPB+CDn7mEabfP5YBjjmefw6sAqE3DpHff/vTZYwD1W+qyV2xmnY63IGwHky6ZzuzL/omevXtz6ISTGbbfQWxc8w53XfxJiGDoqP0548oZADz67et5+8+vQARjPngqex1waImrN7P24oAwAParGs9+VeMB2Gfse/jcTx/dbnn/QYP57I8f3uFzZ13t4w5mXZV3MZmZWSYHhJmZZfIupja6sfpZfr+yhq2NDdx07Pt5efVqvv/iCwwpL6dXWRn3nHgyWxoauGD+r9mwdSsBfPe4Cfxd//6lLt3MbKccEG3w+OsrqGto4P6TJ/GnNWu45ndPcdKoffnno97LSaP2/du4nmVl/GDCCfTt2ZOfL13C/UuX8MV3H1HCys3Mds27mNpg8erVjNsreaDegYMGsW7LFtZu2cLA3n22G1cm0bdnksV/Xr+OQyoqdliXmVlH44Bog0MqKvjla8uJCP68bi2vbdxAQzRy03PPMvnRh5n9yst/G/vDRS9y3M/v54WVKxm/19+VsGozs5ZxQLTBxJF7M3rAnvz9fz/KnYtf5qihlVxy5FHMPfV0Zn/kJB5etozFq1cD8NnDDmfB5Cmcd8ihXPW7p0pcuZnZrvkYRBtddMSRXHTEkfx6xWsM7N2H+sZGepaVUd6jB/179UKCDVu30r9nTyQxov8ebKqvL3XZZma75IBog9W1tUx9/FdEwLv2HMhN48bxzeer+cPKlTQ0NnLSqH05aFAFf1hZw/XP/I7ePXpQ3qMH048Zt+uVm5mVmAOiDSrKy/n5Kadt13d11dE7jDtyaCW/mHTaDv1mZh2Zj0GYmVkmB4SZmWVyQJiZWSYHhJmZZXJAmJlZJgeEmZllKllASHpe0smSDpY0T9JCSTNylk+X9ETaP7ZUdZqZdVcluQ5C0hRgYNqcCUyNiGWS7pN0DNAbGB4REyQdBswAJpWiVjOz7qroASFpAPBJYHb6/eURsSxd/AAwDhgCzAGIiEWSBhe7TjOz7q4Uu5i+A3wdaAQGAKtylq0CKoBhQE1Of70kHy8xMyuiov7SlfRxYHlEPJt2rQEG5QypIAmGten7Jo0R0ZixvmmSqiVV19TU5C82M7M2KPZf5R8Dxki6F5gC/DMwVtLIdPlkYB6wIF2OpDHAiqyVRcSsiKiKiKrKysqCF29m1p0U9RhERJza9F7SdcDTJLuV7pdUB8yNiJckLQYmSVoArAcuKGadZmZWwru5RsR1Oc1xecsagQuLWpCZmW3HB37NzCyTA8LMzDI5IMzMLJMDwszMMjkgzMwskwPCzMwyOSDMzCyTA8LMzDI5IMzMLJMDwszMMjkgzMwskwPCzMwyOSDMzCyTA8LMzDI5IMzMLJMDwszMMjkgzMwskwPCzMwyOSDMzCyTA8LMzDI5IMzMLFNRA0LSIEn3Spov6UlJ75J0sKR5khZKmpEzdrqkJ9L+scWs08zMoGeRv68fcHFEvCHpVOBSYD9gakQsk3SfpGOA3sDwiJgg6TBgBjCpyLWamXVrRQ2IiHgjp7kaqAPKI2JZ2vcAMA4YAsxJP7NI0uBi1mlmZiU6BiFpJMnWwy3AqpxFq4AKYBhQk9NfL2mHWiVNk1QtqbqmpiZ/sZmZtUHRA0LSacC1wPnAO8CgnMUVJMGwNn3fpDEiGvPXFRGzIqIqIqoqKysLV7SZWTdU7IPU7wZOj4gLImJVRGwG+qRbFACTgXnAAmBK+pkxwIpi1mlmZsU/SH0ycJyk+Wl7OXAxcL+kOmBuRLwkaTEwSdICYD1wQZHrNDPr9op9kPpm4OaMRePyxjUCFxalKDMzy+QL5czMLJMDwszMMjkgzMwskwPCzMwyOSDMzCyTA8LMzDI5IMzMLJMDwszMMjkgzMwskwPCzMwyOSDMzCyTA8LMzDI5IMzMLJMDwszMMjkgzMwskwPCzMwyOSDMzCyTA8LMzDI5IMzMLJMDwszMMnXogJA0XdITkhZKGlvqeszMupMOGxCSjgOGR8QE4AJgRolLMjPrVjpsQAAnAnMAImIRMLi05ZiZdS8dOSCGATU57XpJHbleM7MuRRFR6hoySboZ+M+IWJC2n4yI4/PGTAOmpc2DgcXFrXKnhgIrS11EO+tqc+pq84GuN6euNh/oeHPaNyIqsxb0LHYlrbAAmAIskDQGWJE/ICJmAbOKXVhLSKqOiKpS19Geutqcutp8oOvNqavNBzrXnDpyQDwMTJK0AFhPcqDazMyKpMMGREQ0AheWug4zs+7KB30Lp0Pu+mqjrjanrjYf6Hpz6mrzgU40JwdEAUjqA9RK+rqkL0oakvZ/StKg0la3e7ranLrifCSdC4zqCvMB/zfqCBwQhTETqAO+A1QD96T9JwB7lKimtppJ15rTTDyfjm4mXWtOM+lk83FAtJGkSkk3Spqe010L9AX6AL1J/lF0CpIGSbpX0nxJT0p6V7qoU85JUm9J/5nO5wlJI9NFnXI+uSQ9L+nktNmp5yPpxfS/0XxJH0u7O+2cJB2d/v+zUNJX0+5ONx8HRNvdQvIfuldO32UkZ159AtgPOF9S/xLUtjv6ARdHxETgX4BL0/7OOqd64B/S+fwI+FTa31nnA4CkKcDAnK5OPR/grYiYmL6a/rLulHOS1Au4FjgjIsZHxM3pok43nw57FlNnERHnSpoInAwg6QzgTKABOB54BhgHPF6aClsnIt7Iaa4GNnbmOaVnw21KmwcC1Z15PgCSBgCfBGan7U49n1RjbqOTz+kU4C/AnDQsLgP2oRPOxwHRziLiIeAhAElzI+IT6SbzMcDRJS2uFdJdMZcCX0hDo9POSdJlJFfcvwLcHBEb6cTzIdmH/XXgVOj8/+bSv6L3l/Qk8CZwSSef04Ek9447DdgbmBMR4+iE8+mwt9roTJq2ICLi8py+bzYz/F8iYnUx6tpdkk4DTgeujIhVOf2ddk4Akk4h2d10XtrudPOR9HHgoIj4mqTrgKcj4rF0WaebTz5JHwHOj4hz0nanm5Oki4B1EfGTtL0Q+EBERGebj7cgCufBjL4rSPYbd7h/CE0kvRs4PSKyrlx/MKOvQ88p3R2zIZK/hJaz/dkiD2Z8pEPPB/gYsEnSvcBhwERJf46IxXTO+SCpR0Q0pM2avMUPZnyko8/pKZKt759IGg5sjW1/iT+YMb7DzscBUTiPAC9k9NcWu5BWOhk4TtL8tL08Is5N33fGOR0CzJRUB2wGvpCzrNPNJyJObXqfswXRdJPKTjef1AGSfgxsSV+5d1DodHOKiGckLU63HOqBi3MWd6r5OCDaQUTMB+bndTeS/OPIN5ZkP2uHlJ5xcXMzizvdnCLiWWB8M4s73XxyRcR1eV2dcj5pwHWp/0YRcQ1wTcaiTjUfH4MwM7NMvg7CzMwyOSDMzCyTA8LMzDL5ILVZgUgaC5xBcu+dJyNiXnoHz1Mi4u7SVme2a96CMCsASfsCM4D7SO7/f0Z6+4gBwMQSlmbWYt6CMCuMrSR/gPUhuf9OTzroue5mzXFAmBVARLwh6Qsk90vqTXJjvUXAkJIWZtYKDgizdiZJwO1AAJXAXiS3xVgH/LiEpZm1ii+UMysgSceT3K3zxyTPCNgTaIyIz5S0MLMWcECYFYikDwMfzlj0XETcV+x6zFrLu5jMCudlYENeXyVwNsnZTWYdmgPCrHA+A3yU5NhDrsdKUItZqzkgzAqrnh3v3nloKQoxay0fgzAzs0y+ktrMzDI5IMzMLJMDwszMMjkgzMwskwPCzMwyOSDMzCyTA8LMzDL9H3PaDgnXdWOgAAAAAElFTkSuQmCC"/>
          <p:cNvSpPr>
            <a:spLocks noChangeAspect="1" noChangeArrowheads="1"/>
          </p:cNvSpPr>
          <p:nvPr/>
        </p:nvSpPr>
        <p:spPr bwMode="auto">
          <a:xfrm>
            <a:off x="3668795" y="3801894"/>
            <a:ext cx="4753309" cy="47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69" y="1224405"/>
            <a:ext cx="4501218" cy="2876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68" y="1255899"/>
            <a:ext cx="4837578" cy="2845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6690" y="437856"/>
            <a:ext cx="375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gency FB" panose="020B0503020202020204" pitchFamily="34" charset="0"/>
              </a:rPr>
              <a:t>2. </a:t>
            </a:r>
            <a:r>
              <a:rPr lang="ko-KR" altLang="en-US" sz="2800" b="1" dirty="0" err="1" smtClean="0">
                <a:latin typeface="Agency FB" panose="020B0503020202020204" pitchFamily="34" charset="0"/>
              </a:rPr>
              <a:t>새올</a:t>
            </a:r>
            <a:r>
              <a:rPr lang="ko-KR" altLang="en-US" sz="2800" b="1" dirty="0" smtClean="0">
                <a:latin typeface="Agency FB" panose="020B0503020202020204" pitchFamily="34" charset="0"/>
              </a:rPr>
              <a:t> </a:t>
            </a:r>
            <a:r>
              <a:rPr lang="ko-KR" altLang="en-US" sz="2800" b="1" dirty="0" err="1" smtClean="0">
                <a:latin typeface="Agency FB" panose="020B0503020202020204" pitchFamily="34" charset="0"/>
              </a:rPr>
              <a:t>민원통계</a:t>
            </a:r>
            <a:r>
              <a:rPr lang="en-US" altLang="ko-KR" sz="2800" b="1" dirty="0" smtClean="0">
                <a:latin typeface="Agency FB" panose="020B0503020202020204" pitchFamily="34" charset="0"/>
              </a:rPr>
              <a:t>_EDA</a:t>
            </a:r>
            <a:endParaRPr lang="ko-KR" altLang="en-US" sz="2800" b="1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921" y="4629961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월별 민원 시각화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209" y="4629961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민원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4" y="2207826"/>
            <a:ext cx="4130398" cy="2682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6" y="2007421"/>
            <a:ext cx="4534293" cy="3276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261" y="1216976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민원 </a:t>
            </a:r>
            <a:r>
              <a:rPr lang="en-US" altLang="ko-KR" dirty="0" smtClean="0"/>
              <a:t>top5 </a:t>
            </a:r>
            <a:r>
              <a:rPr lang="ko-KR" altLang="en-US" dirty="0"/>
              <a:t>지</a:t>
            </a:r>
            <a:r>
              <a:rPr lang="ko-KR" altLang="en-US" dirty="0" smtClean="0"/>
              <a:t>역 시각화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2046" y="939977"/>
            <a:ext cx="312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민원처리 시간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시각화</a:t>
            </a:r>
            <a:r>
              <a:rPr lang="en-US" altLang="ko-KR" dirty="0" smtClean="0"/>
              <a:t>(z: </a:t>
            </a:r>
            <a:r>
              <a:rPr lang="ko-KR" altLang="en-US" dirty="0" err="1"/>
              <a:t>총</a:t>
            </a:r>
            <a:r>
              <a:rPr lang="ko-KR" altLang="en-US" dirty="0" err="1" smtClean="0"/>
              <a:t>처리기간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9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1" y="1994001"/>
            <a:ext cx="4625741" cy="33302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81" y="1994001"/>
            <a:ext cx="4214225" cy="3254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7455" y="919176"/>
            <a:ext cx="321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민원처리 시간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시각화</a:t>
            </a:r>
            <a:r>
              <a:rPr lang="en-US" altLang="ko-KR" dirty="0" smtClean="0"/>
              <a:t>(z: </a:t>
            </a:r>
            <a:r>
              <a:rPr lang="ko-KR" altLang="en-US" dirty="0" smtClean="0"/>
              <a:t>민원처리기간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7296" y="919175"/>
            <a:ext cx="312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민원처리 시간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시각화</a:t>
            </a:r>
            <a:r>
              <a:rPr lang="en-US" altLang="ko-KR" dirty="0" smtClean="0"/>
              <a:t>(z: </a:t>
            </a:r>
            <a:r>
              <a:rPr lang="ko-KR" altLang="en-US" dirty="0" smtClean="0"/>
              <a:t>민원할당기간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0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6159" y="258312"/>
            <a:ext cx="430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gency FB" panose="020B0503020202020204" pitchFamily="34" charset="0"/>
              </a:rPr>
              <a:t>3. </a:t>
            </a:r>
            <a:r>
              <a:rPr lang="en-US" altLang="ko-KR" sz="2800" dirty="0" err="1" smtClean="0">
                <a:latin typeface="Agency FB" panose="020B0503020202020204" pitchFamily="34" charset="0"/>
              </a:rPr>
              <a:t>Wordcloud_SNA</a:t>
            </a:r>
            <a:endParaRPr lang="ko-KR" altLang="en-US" sz="2800" dirty="0">
              <a:latin typeface="Agency FB" panose="020B0503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2" y="1874336"/>
            <a:ext cx="3908049" cy="3445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60" y="2225792"/>
            <a:ext cx="5845047" cy="2933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8979" y="1280258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Wordcloud_a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2476" y="1280258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Wordcloud_b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" r="545"/>
          <a:stretch/>
        </p:blipFill>
        <p:spPr>
          <a:xfrm>
            <a:off x="439977" y="644331"/>
            <a:ext cx="5765573" cy="5204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6565" y="1135118"/>
            <a:ext cx="35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단어 네트워크 </a:t>
            </a:r>
            <a:r>
              <a:rPr lang="ko-KR" altLang="en-US" dirty="0" err="1" smtClean="0"/>
              <a:t>연결망</a:t>
            </a:r>
            <a:r>
              <a:rPr lang="ko-KR" altLang="en-US" dirty="0" smtClean="0"/>
              <a:t> 도식화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8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349"/>
          <a:stretch/>
        </p:blipFill>
        <p:spPr>
          <a:xfrm>
            <a:off x="646378" y="574014"/>
            <a:ext cx="6117030" cy="5646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2623" y="1920140"/>
            <a:ext cx="4351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네트워크 시각화하기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(Random Layout, Circular Layout, Spectral Layout, Spring Layout)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68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Agency FB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2022-07-26T02:18:37Z</dcterms:created>
  <dcterms:modified xsi:type="dcterms:W3CDTF">2022-07-26T04:21:11Z</dcterms:modified>
</cp:coreProperties>
</file>