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1" r:id="rId3"/>
    <p:sldId id="345" r:id="rId4"/>
    <p:sldId id="341" r:id="rId5"/>
    <p:sldId id="342" r:id="rId6"/>
    <p:sldId id="344" r:id="rId7"/>
    <p:sldId id="347" r:id="rId8"/>
    <p:sldId id="343" r:id="rId9"/>
    <p:sldId id="333" r:id="rId10"/>
    <p:sldId id="295" r:id="rId11"/>
    <p:sldId id="334" r:id="rId12"/>
    <p:sldId id="337" r:id="rId13"/>
    <p:sldId id="338" r:id="rId14"/>
    <p:sldId id="339" r:id="rId15"/>
    <p:sldId id="340" r:id="rId16"/>
    <p:sldId id="349" r:id="rId17"/>
    <p:sldId id="350" r:id="rId18"/>
    <p:sldId id="351" r:id="rId19"/>
    <p:sldId id="348" r:id="rId20"/>
    <p:sldId id="30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123" d="100"/>
          <a:sy n="123" d="100"/>
        </p:scale>
        <p:origin x="132" y="90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73F9E-8D1A-CE6F-F02E-4A2C485B307D}"/>
              </a:ext>
            </a:extLst>
          </p:cNvPr>
          <p:cNvSpPr txBox="1"/>
          <p:nvPr userDrawn="1"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2024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년도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프로젝트평가 훈련기관 신청안내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78.svg"/><Relationship Id="rId3" Type="http://schemas.openxmlformats.org/officeDocument/2006/relationships/image" Target="../media/image37.svg"/><Relationship Id="rId7" Type="http://schemas.openxmlformats.org/officeDocument/2006/relationships/image" Target="../media/image76.svg"/><Relationship Id="rId12" Type="http://schemas.openxmlformats.org/officeDocument/2006/relationships/image" Target="../media/image7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11" Type="http://schemas.openxmlformats.org/officeDocument/2006/relationships/image" Target="../media/image7.svg"/><Relationship Id="rId5" Type="http://schemas.openxmlformats.org/officeDocument/2006/relationships/image" Target="../media/image75.svg"/><Relationship Id="rId15" Type="http://schemas.openxmlformats.org/officeDocument/2006/relationships/image" Target="../media/image80.svg"/><Relationship Id="rId10" Type="http://schemas.openxmlformats.org/officeDocument/2006/relationships/image" Target="../media/image6.png"/><Relationship Id="rId4" Type="http://schemas.openxmlformats.org/officeDocument/2006/relationships/image" Target="../media/image74.png"/><Relationship Id="rId9" Type="http://schemas.openxmlformats.org/officeDocument/2006/relationships/image" Target="../media/image53.png"/><Relationship Id="rId14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svg"/><Relationship Id="rId13" Type="http://schemas.openxmlformats.org/officeDocument/2006/relationships/image" Target="../media/image56.png"/><Relationship Id="rId3" Type="http://schemas.openxmlformats.org/officeDocument/2006/relationships/image" Target="../media/image37.svg"/><Relationship Id="rId7" Type="http://schemas.openxmlformats.org/officeDocument/2006/relationships/image" Target="../media/image39.png"/><Relationship Id="rId12" Type="http://schemas.openxmlformats.org/officeDocument/2006/relationships/image" Target="../media/image33.svg"/><Relationship Id="rId17" Type="http://schemas.openxmlformats.org/officeDocument/2006/relationships/image" Target="../media/image7.svg"/><Relationship Id="rId2" Type="http://schemas.openxmlformats.org/officeDocument/2006/relationships/image" Target="../media/image36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11" Type="http://schemas.openxmlformats.org/officeDocument/2006/relationships/image" Target="../media/image32.png"/><Relationship Id="rId5" Type="http://schemas.openxmlformats.org/officeDocument/2006/relationships/image" Target="../media/image82.svg"/><Relationship Id="rId15" Type="http://schemas.openxmlformats.org/officeDocument/2006/relationships/image" Target="../media/image53.png"/><Relationship Id="rId10" Type="http://schemas.openxmlformats.org/officeDocument/2006/relationships/image" Target="../media/image55.svg"/><Relationship Id="rId4" Type="http://schemas.openxmlformats.org/officeDocument/2006/relationships/image" Target="../media/image81.png"/><Relationship Id="rId9" Type="http://schemas.openxmlformats.org/officeDocument/2006/relationships/image" Target="../media/image54.png"/><Relationship Id="rId14" Type="http://schemas.openxmlformats.org/officeDocument/2006/relationships/image" Target="../media/image5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3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88.png"/><Relationship Id="rId5" Type="http://schemas.openxmlformats.org/officeDocument/2006/relationships/image" Target="../media/image53.png"/><Relationship Id="rId10" Type="http://schemas.openxmlformats.org/officeDocument/2006/relationships/image" Target="../media/image87.png"/><Relationship Id="rId4" Type="http://schemas.openxmlformats.org/officeDocument/2006/relationships/image" Target="../media/image38.png"/><Relationship Id="rId9" Type="http://schemas.openxmlformats.org/officeDocument/2006/relationships/image" Target="../media/image8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92.png"/><Relationship Id="rId5" Type="http://schemas.openxmlformats.org/officeDocument/2006/relationships/image" Target="../media/image53.png"/><Relationship Id="rId10" Type="http://schemas.openxmlformats.org/officeDocument/2006/relationships/image" Target="../media/image91.png"/><Relationship Id="rId4" Type="http://schemas.openxmlformats.org/officeDocument/2006/relationships/image" Target="../media/image38.png"/><Relationship Id="rId9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9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98.png"/><Relationship Id="rId5" Type="http://schemas.openxmlformats.org/officeDocument/2006/relationships/image" Target="../media/image53.png"/><Relationship Id="rId10" Type="http://schemas.openxmlformats.org/officeDocument/2006/relationships/image" Target="../media/image97.png"/><Relationship Id="rId4" Type="http://schemas.openxmlformats.org/officeDocument/2006/relationships/image" Target="../media/image38.png"/><Relationship Id="rId9" Type="http://schemas.openxmlformats.org/officeDocument/2006/relationships/image" Target="../media/image9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10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04.png"/><Relationship Id="rId5" Type="http://schemas.openxmlformats.org/officeDocument/2006/relationships/image" Target="../media/image53.png"/><Relationship Id="rId10" Type="http://schemas.openxmlformats.org/officeDocument/2006/relationships/image" Target="../media/image103.png"/><Relationship Id="rId4" Type="http://schemas.openxmlformats.org/officeDocument/2006/relationships/image" Target="../media/image38.png"/><Relationship Id="rId9" Type="http://schemas.openxmlformats.org/officeDocument/2006/relationships/image" Target="../media/image10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12" Type="http://schemas.openxmlformats.org/officeDocument/2006/relationships/image" Target="../media/image10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08.png"/><Relationship Id="rId5" Type="http://schemas.openxmlformats.org/officeDocument/2006/relationships/image" Target="../media/image53.png"/><Relationship Id="rId10" Type="http://schemas.openxmlformats.org/officeDocument/2006/relationships/image" Target="../media/image107.png"/><Relationship Id="rId4" Type="http://schemas.openxmlformats.org/officeDocument/2006/relationships/image" Target="../media/image38.png"/><Relationship Id="rId9" Type="http://schemas.openxmlformats.org/officeDocument/2006/relationships/image" Target="../media/image10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18" Type="http://schemas.openxmlformats.org/officeDocument/2006/relationships/image" Target="../media/image32.png"/><Relationship Id="rId3" Type="http://schemas.openxmlformats.org/officeDocument/2006/relationships/image" Target="../media/image2.svg"/><Relationship Id="rId21" Type="http://schemas.openxmlformats.org/officeDocument/2006/relationships/image" Target="../media/image35.sv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17" Type="http://schemas.openxmlformats.org/officeDocument/2006/relationships/image" Target="../media/image31.sv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5" Type="http://schemas.openxmlformats.org/officeDocument/2006/relationships/image" Target="../media/image29.svg"/><Relationship Id="rId10" Type="http://schemas.openxmlformats.org/officeDocument/2006/relationships/image" Target="../media/image24.png"/><Relationship Id="rId19" Type="http://schemas.openxmlformats.org/officeDocument/2006/relationships/image" Target="../media/image33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7.svg"/><Relationship Id="rId3" Type="http://schemas.openxmlformats.org/officeDocument/2006/relationships/image" Target="../media/image37.svg"/><Relationship Id="rId7" Type="http://schemas.openxmlformats.org/officeDocument/2006/relationships/image" Target="../media/image113.svg"/><Relationship Id="rId12" Type="http://schemas.openxmlformats.org/officeDocument/2006/relationships/image" Target="../media/image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2.png"/><Relationship Id="rId11" Type="http://schemas.openxmlformats.org/officeDocument/2006/relationships/image" Target="../media/image53.png"/><Relationship Id="rId5" Type="http://schemas.openxmlformats.org/officeDocument/2006/relationships/image" Target="../media/image111.svg"/><Relationship Id="rId10" Type="http://schemas.openxmlformats.org/officeDocument/2006/relationships/image" Target="../media/image115.svg"/><Relationship Id="rId4" Type="http://schemas.openxmlformats.org/officeDocument/2006/relationships/image" Target="../media/image110.png"/><Relationship Id="rId9" Type="http://schemas.openxmlformats.org/officeDocument/2006/relationships/image" Target="../media/image1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47.png"/><Relationship Id="rId18" Type="http://schemas.openxmlformats.org/officeDocument/2006/relationships/image" Target="../media/image2.svg"/><Relationship Id="rId3" Type="http://schemas.openxmlformats.org/officeDocument/2006/relationships/image" Target="../media/image37.svg"/><Relationship Id="rId21" Type="http://schemas.openxmlformats.org/officeDocument/2006/relationships/image" Target="../media/image53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17" Type="http://schemas.openxmlformats.org/officeDocument/2006/relationships/image" Target="../media/image1.png"/><Relationship Id="rId2" Type="http://schemas.openxmlformats.org/officeDocument/2006/relationships/image" Target="../media/image36.png"/><Relationship Id="rId16" Type="http://schemas.openxmlformats.org/officeDocument/2006/relationships/image" Target="../media/image50.svg"/><Relationship Id="rId20" Type="http://schemas.openxmlformats.org/officeDocument/2006/relationships/image" Target="../media/image52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7.svg"/><Relationship Id="rId10" Type="http://schemas.openxmlformats.org/officeDocument/2006/relationships/image" Target="../media/image44.svg"/><Relationship Id="rId19" Type="http://schemas.openxmlformats.org/officeDocument/2006/relationships/image" Target="../media/image51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svg"/><Relationship Id="rId2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49.png"/><Relationship Id="rId18" Type="http://schemas.openxmlformats.org/officeDocument/2006/relationships/image" Target="../media/image6.png"/><Relationship Id="rId3" Type="http://schemas.openxmlformats.org/officeDocument/2006/relationships/image" Target="../media/image39.png"/><Relationship Id="rId21" Type="http://schemas.openxmlformats.org/officeDocument/2006/relationships/image" Target="../media/image55.sv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17" Type="http://schemas.openxmlformats.org/officeDocument/2006/relationships/image" Target="../media/image53.png"/><Relationship Id="rId25" Type="http://schemas.openxmlformats.org/officeDocument/2006/relationships/image" Target="../media/image57.svg"/><Relationship Id="rId2" Type="http://schemas.openxmlformats.org/officeDocument/2006/relationships/image" Target="../media/image38.png"/><Relationship Id="rId16" Type="http://schemas.openxmlformats.org/officeDocument/2006/relationships/image" Target="../media/image2.sv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24" Type="http://schemas.openxmlformats.org/officeDocument/2006/relationships/image" Target="../media/image56.png"/><Relationship Id="rId5" Type="http://schemas.openxmlformats.org/officeDocument/2006/relationships/image" Target="../media/image41.png"/><Relationship Id="rId15" Type="http://schemas.openxmlformats.org/officeDocument/2006/relationships/image" Target="../media/image1.png"/><Relationship Id="rId23" Type="http://schemas.openxmlformats.org/officeDocument/2006/relationships/image" Target="../media/image33.svg"/><Relationship Id="rId10" Type="http://schemas.openxmlformats.org/officeDocument/2006/relationships/image" Target="../media/image46.svg"/><Relationship Id="rId19" Type="http://schemas.openxmlformats.org/officeDocument/2006/relationships/image" Target="../media/image7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Relationship Id="rId14" Type="http://schemas.openxmlformats.org/officeDocument/2006/relationships/image" Target="../media/image50.svg"/><Relationship Id="rId22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49.png"/><Relationship Id="rId18" Type="http://schemas.openxmlformats.org/officeDocument/2006/relationships/image" Target="../media/image6.png"/><Relationship Id="rId3" Type="http://schemas.openxmlformats.org/officeDocument/2006/relationships/image" Target="../media/image39.png"/><Relationship Id="rId21" Type="http://schemas.openxmlformats.org/officeDocument/2006/relationships/image" Target="../media/image55.sv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17" Type="http://schemas.openxmlformats.org/officeDocument/2006/relationships/image" Target="../media/image53.png"/><Relationship Id="rId25" Type="http://schemas.openxmlformats.org/officeDocument/2006/relationships/image" Target="../media/image57.svg"/><Relationship Id="rId2" Type="http://schemas.openxmlformats.org/officeDocument/2006/relationships/image" Target="../media/image38.png"/><Relationship Id="rId16" Type="http://schemas.openxmlformats.org/officeDocument/2006/relationships/image" Target="../media/image2.sv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24" Type="http://schemas.openxmlformats.org/officeDocument/2006/relationships/image" Target="../media/image56.png"/><Relationship Id="rId5" Type="http://schemas.openxmlformats.org/officeDocument/2006/relationships/image" Target="../media/image41.png"/><Relationship Id="rId15" Type="http://schemas.openxmlformats.org/officeDocument/2006/relationships/image" Target="../media/image1.png"/><Relationship Id="rId23" Type="http://schemas.openxmlformats.org/officeDocument/2006/relationships/image" Target="../media/image33.svg"/><Relationship Id="rId10" Type="http://schemas.openxmlformats.org/officeDocument/2006/relationships/image" Target="../media/image46.svg"/><Relationship Id="rId19" Type="http://schemas.openxmlformats.org/officeDocument/2006/relationships/image" Target="../media/image7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Relationship Id="rId14" Type="http://schemas.openxmlformats.org/officeDocument/2006/relationships/image" Target="../media/image50.svg"/><Relationship Id="rId22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49.png"/><Relationship Id="rId18" Type="http://schemas.openxmlformats.org/officeDocument/2006/relationships/image" Target="../media/image6.png"/><Relationship Id="rId3" Type="http://schemas.openxmlformats.org/officeDocument/2006/relationships/image" Target="../media/image39.png"/><Relationship Id="rId21" Type="http://schemas.openxmlformats.org/officeDocument/2006/relationships/image" Target="../media/image55.sv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17" Type="http://schemas.openxmlformats.org/officeDocument/2006/relationships/image" Target="../media/image53.png"/><Relationship Id="rId25" Type="http://schemas.openxmlformats.org/officeDocument/2006/relationships/image" Target="../media/image57.svg"/><Relationship Id="rId2" Type="http://schemas.openxmlformats.org/officeDocument/2006/relationships/image" Target="../media/image38.png"/><Relationship Id="rId16" Type="http://schemas.openxmlformats.org/officeDocument/2006/relationships/image" Target="../media/image2.sv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24" Type="http://schemas.openxmlformats.org/officeDocument/2006/relationships/image" Target="../media/image56.png"/><Relationship Id="rId5" Type="http://schemas.openxmlformats.org/officeDocument/2006/relationships/image" Target="../media/image41.png"/><Relationship Id="rId15" Type="http://schemas.openxmlformats.org/officeDocument/2006/relationships/image" Target="../media/image1.png"/><Relationship Id="rId23" Type="http://schemas.openxmlformats.org/officeDocument/2006/relationships/image" Target="../media/image33.svg"/><Relationship Id="rId10" Type="http://schemas.openxmlformats.org/officeDocument/2006/relationships/image" Target="../media/image46.svg"/><Relationship Id="rId19" Type="http://schemas.openxmlformats.org/officeDocument/2006/relationships/image" Target="../media/image7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Relationship Id="rId14" Type="http://schemas.openxmlformats.org/officeDocument/2006/relationships/image" Target="../media/image50.svg"/><Relationship Id="rId22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49.png"/><Relationship Id="rId18" Type="http://schemas.openxmlformats.org/officeDocument/2006/relationships/image" Target="../media/image6.png"/><Relationship Id="rId3" Type="http://schemas.openxmlformats.org/officeDocument/2006/relationships/image" Target="../media/image39.png"/><Relationship Id="rId21" Type="http://schemas.openxmlformats.org/officeDocument/2006/relationships/image" Target="../media/image55.sv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17" Type="http://schemas.openxmlformats.org/officeDocument/2006/relationships/image" Target="../media/image53.png"/><Relationship Id="rId25" Type="http://schemas.openxmlformats.org/officeDocument/2006/relationships/image" Target="../media/image57.svg"/><Relationship Id="rId2" Type="http://schemas.openxmlformats.org/officeDocument/2006/relationships/image" Target="../media/image38.png"/><Relationship Id="rId16" Type="http://schemas.openxmlformats.org/officeDocument/2006/relationships/image" Target="../media/image2.sv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24" Type="http://schemas.openxmlformats.org/officeDocument/2006/relationships/image" Target="../media/image56.png"/><Relationship Id="rId5" Type="http://schemas.openxmlformats.org/officeDocument/2006/relationships/image" Target="../media/image41.png"/><Relationship Id="rId15" Type="http://schemas.openxmlformats.org/officeDocument/2006/relationships/image" Target="../media/image1.png"/><Relationship Id="rId23" Type="http://schemas.openxmlformats.org/officeDocument/2006/relationships/image" Target="../media/image33.svg"/><Relationship Id="rId10" Type="http://schemas.openxmlformats.org/officeDocument/2006/relationships/image" Target="../media/image46.svg"/><Relationship Id="rId19" Type="http://schemas.openxmlformats.org/officeDocument/2006/relationships/image" Target="../media/image7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Relationship Id="rId14" Type="http://schemas.openxmlformats.org/officeDocument/2006/relationships/image" Target="../media/image50.svg"/><Relationship Id="rId22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49.png"/><Relationship Id="rId18" Type="http://schemas.openxmlformats.org/officeDocument/2006/relationships/image" Target="../media/image6.png"/><Relationship Id="rId3" Type="http://schemas.openxmlformats.org/officeDocument/2006/relationships/image" Target="../media/image39.png"/><Relationship Id="rId21" Type="http://schemas.openxmlformats.org/officeDocument/2006/relationships/image" Target="../media/image55.sv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17" Type="http://schemas.openxmlformats.org/officeDocument/2006/relationships/image" Target="../media/image53.png"/><Relationship Id="rId25" Type="http://schemas.openxmlformats.org/officeDocument/2006/relationships/image" Target="../media/image57.svg"/><Relationship Id="rId2" Type="http://schemas.openxmlformats.org/officeDocument/2006/relationships/image" Target="../media/image38.png"/><Relationship Id="rId16" Type="http://schemas.openxmlformats.org/officeDocument/2006/relationships/image" Target="../media/image2.sv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24" Type="http://schemas.openxmlformats.org/officeDocument/2006/relationships/image" Target="../media/image56.png"/><Relationship Id="rId5" Type="http://schemas.openxmlformats.org/officeDocument/2006/relationships/image" Target="../media/image41.png"/><Relationship Id="rId15" Type="http://schemas.openxmlformats.org/officeDocument/2006/relationships/image" Target="../media/image1.png"/><Relationship Id="rId23" Type="http://schemas.openxmlformats.org/officeDocument/2006/relationships/image" Target="../media/image33.svg"/><Relationship Id="rId10" Type="http://schemas.openxmlformats.org/officeDocument/2006/relationships/image" Target="../media/image46.svg"/><Relationship Id="rId19" Type="http://schemas.openxmlformats.org/officeDocument/2006/relationships/image" Target="../media/image7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Relationship Id="rId14" Type="http://schemas.openxmlformats.org/officeDocument/2006/relationships/image" Target="../media/image50.svg"/><Relationship Id="rId22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13" Type="http://schemas.openxmlformats.org/officeDocument/2006/relationships/image" Target="../media/image64.png"/><Relationship Id="rId18" Type="http://schemas.openxmlformats.org/officeDocument/2006/relationships/image" Target="../media/image69.svg"/><Relationship Id="rId26" Type="http://schemas.openxmlformats.org/officeDocument/2006/relationships/image" Target="../media/image72.png"/><Relationship Id="rId3" Type="http://schemas.openxmlformats.org/officeDocument/2006/relationships/image" Target="../media/image37.svg"/><Relationship Id="rId21" Type="http://schemas.openxmlformats.org/officeDocument/2006/relationships/image" Target="../media/image53.png"/><Relationship Id="rId7" Type="http://schemas.openxmlformats.org/officeDocument/2006/relationships/image" Target="../media/image58.png"/><Relationship Id="rId12" Type="http://schemas.openxmlformats.org/officeDocument/2006/relationships/image" Target="../media/image63.svg"/><Relationship Id="rId17" Type="http://schemas.openxmlformats.org/officeDocument/2006/relationships/image" Target="../media/image68.png"/><Relationship Id="rId25" Type="http://schemas.openxmlformats.org/officeDocument/2006/relationships/image" Target="../media/image42.svg"/><Relationship Id="rId2" Type="http://schemas.openxmlformats.org/officeDocument/2006/relationships/image" Target="../media/image36.png"/><Relationship Id="rId16" Type="http://schemas.openxmlformats.org/officeDocument/2006/relationships/image" Target="../media/image67.svg"/><Relationship Id="rId20" Type="http://schemas.openxmlformats.org/officeDocument/2006/relationships/image" Target="../media/image71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svg"/><Relationship Id="rId11" Type="http://schemas.openxmlformats.org/officeDocument/2006/relationships/image" Target="../media/image62.png"/><Relationship Id="rId24" Type="http://schemas.openxmlformats.org/officeDocument/2006/relationships/image" Target="../media/image41.png"/><Relationship Id="rId5" Type="http://schemas.openxmlformats.org/officeDocument/2006/relationships/image" Target="../media/image39.png"/><Relationship Id="rId15" Type="http://schemas.openxmlformats.org/officeDocument/2006/relationships/image" Target="../media/image66.png"/><Relationship Id="rId23" Type="http://schemas.openxmlformats.org/officeDocument/2006/relationships/image" Target="../media/image7.svg"/><Relationship Id="rId10" Type="http://schemas.openxmlformats.org/officeDocument/2006/relationships/image" Target="../media/image61.svg"/><Relationship Id="rId19" Type="http://schemas.openxmlformats.org/officeDocument/2006/relationships/image" Target="../media/image70.png"/><Relationship Id="rId4" Type="http://schemas.openxmlformats.org/officeDocument/2006/relationships/image" Target="../media/image38.png"/><Relationship Id="rId9" Type="http://schemas.openxmlformats.org/officeDocument/2006/relationships/image" Target="../media/image60.png"/><Relationship Id="rId14" Type="http://schemas.openxmlformats.org/officeDocument/2006/relationships/image" Target="../media/image65.svg"/><Relationship Id="rId22" Type="http://schemas.openxmlformats.org/officeDocument/2006/relationships/image" Target="../media/image6.png"/><Relationship Id="rId27" Type="http://schemas.openxmlformats.org/officeDocument/2006/relationships/image" Target="../media/image7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370504"/>
            <a:ext cx="7115886" cy="1331786"/>
            <a:chOff x="6747213" y="1370504"/>
            <a:chExt cx="4736481" cy="13317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이젠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아카데미학원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892552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이젠 컴퍼니</a:t>
              </a:r>
              <a:b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클라우드 기반 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Spring Framework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를 활용한 기업 커뮤니티 시스템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8757764" y="6027409"/>
            <a:ext cx="2680001" cy="375740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1662" t="1" b="17379"/>
          <a:stretch/>
        </p:blipFill>
        <p:spPr>
          <a:xfrm>
            <a:off x="0" y="1229667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36249" cy="1641298"/>
            <a:chOff x="6768048" y="3882051"/>
            <a:chExt cx="5236249" cy="1641298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B 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 </a:t>
              </a:r>
              <a:endPara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전우성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주현종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김건승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02161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김봉준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Rectangle 1">
            <a:extLst>
              <a:ext uri="{FF2B5EF4-FFF2-40B4-BE49-F238E27FC236}">
                <a16:creationId xmlns:a16="http://schemas.microsoft.com/office/drawing/2014/main" id="{469DEEB2-2338-52A3-48A7-E995106EF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9E9E9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35353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이젠IT아카데미학원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7883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85117FB-7436-83E8-CACF-9CC7B72D927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프로젝트의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사전 기획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수행 및 완료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과정으로 나누어서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F776B-9A28-263D-E9C4-5AC5D2B67486}"/>
              </a:ext>
            </a:extLst>
          </p:cNvPr>
          <p:cNvSpPr txBox="1"/>
          <p:nvPr/>
        </p:nvSpPr>
        <p:spPr>
          <a:xfrm>
            <a:off x="467002" y="2109348"/>
            <a:ext cx="98866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절차를 </a:t>
            </a:r>
            <a:r>
              <a:rPr lang="ko-KR" altLang="en-US" sz="1400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도식화하여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제시하거나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더 효과적으로 전달하는 방법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등이 있다면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수정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하여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작성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가능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기획 단계에서 도출된 주제와 아이디어를 기반으로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실제 프로젝트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수행한 세부적인 기간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활동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 작성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106360"/>
              </p:ext>
            </p:extLst>
          </p:nvPr>
        </p:nvGraphicFramePr>
        <p:xfrm>
          <a:off x="524528" y="2832100"/>
          <a:ext cx="11218265" cy="3076699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208984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190409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요구사항 분석</a:t>
                      </a:r>
                      <a:r>
                        <a:rPr lang="ko-KR" altLang="en-US" sz="1200" b="1" kern="120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및 설계</a:t>
                      </a:r>
                      <a:endParaRPr lang="en-US" altLang="ko-KR" sz="1200" b="1" kern="120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3/19(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3/22(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협약기업 데이터 협조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프로토타입 구현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3/25(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 3/29(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팀별 중간보고 실시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 기능 구현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4/1(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 4/11(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Spring</a:t>
                      </a:r>
                      <a:r>
                        <a:rPr lang="en-US" altLang="ko-KR" sz="1200" b="1" kern="120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framework </a:t>
                      </a:r>
                      <a:r>
                        <a:rPr lang="ko-KR" altLang="en-US" sz="1200" b="1" kern="120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기반 시스템 구축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서버 구축 및 </a:t>
                      </a:r>
                      <a:endParaRPr lang="en-US" altLang="ko-KR" sz="1200" b="1" kern="1200" noProof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</a:t>
                      </a:r>
                      <a:endParaRPr lang="ko-KR" altLang="en-US" sz="1200" b="1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4/12(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4/17(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수정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3/19(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4/17(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74111" y="3307757"/>
            <a:ext cx="2474844" cy="326913"/>
            <a:chOff x="4574111" y="3307757"/>
            <a:chExt cx="2474844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74844" cy="326913"/>
              <a:chOff x="4665551" y="3307757"/>
              <a:chExt cx="2474844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기획 및 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8777C6-37C6-2C9B-E4E8-F841A676F252}"/>
              </a:ext>
            </a:extLst>
          </p:cNvPr>
          <p:cNvGrpSpPr/>
          <p:nvPr/>
        </p:nvGrpSpPr>
        <p:grpSpPr>
          <a:xfrm>
            <a:off x="7356138" y="3318111"/>
            <a:ext cx="2088234" cy="326913"/>
            <a:chOff x="7383736" y="3307757"/>
            <a:chExt cx="1945100" cy="32691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D00CAB-39EC-5F44-BC5A-AD56D3CB3D2E}"/>
                </a:ext>
              </a:extLst>
            </p:cNvPr>
            <p:cNvGrpSpPr/>
            <p:nvPr/>
          </p:nvGrpSpPr>
          <p:grpSpPr>
            <a:xfrm>
              <a:off x="7383736" y="3307757"/>
              <a:ext cx="1945100" cy="326913"/>
              <a:chOff x="4665550" y="3307757"/>
              <a:chExt cx="1945100" cy="32691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0" y="3307757"/>
                <a:ext cx="1878025" cy="326913"/>
                <a:chOff x="4665551" y="3307757"/>
                <a:chExt cx="2010338" cy="358635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1" y="3307757"/>
                  <a:ext cx="2010338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60" y="3340188"/>
                <a:ext cx="159199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계획서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B727-B097-F8BF-18D1-2BB4C23A519E}"/>
              </a:ext>
            </a:extLst>
          </p:cNvPr>
          <p:cNvGrpSpPr/>
          <p:nvPr/>
        </p:nvGrpSpPr>
        <p:grpSpPr>
          <a:xfrm>
            <a:off x="4574111" y="3841157"/>
            <a:ext cx="1774802" cy="326913"/>
            <a:chOff x="4574111" y="3841157"/>
            <a:chExt cx="1773917" cy="326913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D6E83C-DB2E-7D5C-2AC4-D5A1AFF39FB6}"/>
                </a:ext>
              </a:extLst>
            </p:cNvPr>
            <p:cNvGrpSpPr/>
            <p:nvPr/>
          </p:nvGrpSpPr>
          <p:grpSpPr>
            <a:xfrm>
              <a:off x="4574111" y="3841157"/>
              <a:ext cx="1773917" cy="326913"/>
              <a:chOff x="4665551" y="3307757"/>
              <a:chExt cx="1773917" cy="326913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E9A50F4-E71B-661C-F76E-57AAD92A8AC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773035" cy="326913"/>
                <a:chOff x="4665552" y="3307757"/>
                <a:chExt cx="1897951" cy="358635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DC02287B-1188-F76D-E52E-E08196FE2CEA}"/>
                    </a:ext>
                  </a:extLst>
                </p:cNvPr>
                <p:cNvSpPr/>
                <p:nvPr/>
              </p:nvSpPr>
              <p:spPr>
                <a:xfrm>
                  <a:off x="4665553" y="3307757"/>
                  <a:ext cx="1897950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1BC6DA3-FFD4-0534-D4E1-8B56407D797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8405A1-81F1-1A77-3467-B61984F7C15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4208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화면 설계서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7380106" y="3841157"/>
            <a:ext cx="1740230" cy="326913"/>
            <a:chOff x="7383738" y="3841157"/>
            <a:chExt cx="1716293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716293" cy="326913"/>
              <a:chOff x="4665552" y="3307757"/>
              <a:chExt cx="1716293" cy="32691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36318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프로토타입 작성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4574111" y="4369794"/>
            <a:ext cx="1593897" cy="326913"/>
            <a:chOff x="4574111" y="4369794"/>
            <a:chExt cx="1593897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11" y="4369794"/>
              <a:ext cx="1593897" cy="326913"/>
              <a:chOff x="4665551" y="3307757"/>
              <a:chExt cx="1593897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521889" cy="326913"/>
                <a:chOff x="4665552" y="3307757"/>
                <a:chExt cx="1629111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62911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24078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시스템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82DD9C-6CFA-79A9-21D9-D91086EC0AAE}"/>
              </a:ext>
            </a:extLst>
          </p:cNvPr>
          <p:cNvGrpSpPr/>
          <p:nvPr/>
        </p:nvGrpSpPr>
        <p:grpSpPr>
          <a:xfrm>
            <a:off x="4574110" y="4938291"/>
            <a:ext cx="2457994" cy="326913"/>
            <a:chOff x="4574110" y="4896844"/>
            <a:chExt cx="2457994" cy="32691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00DF8E4-19D4-A618-4116-A49208004C00}"/>
                </a:ext>
              </a:extLst>
            </p:cNvPr>
            <p:cNvGrpSpPr/>
            <p:nvPr/>
          </p:nvGrpSpPr>
          <p:grpSpPr>
            <a:xfrm>
              <a:off x="4574110" y="4896844"/>
              <a:ext cx="2457994" cy="326913"/>
              <a:chOff x="4665550" y="3307757"/>
              <a:chExt cx="2457994" cy="326913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3C15FE9-37C0-C698-231F-B566813453D7}"/>
                  </a:ext>
                </a:extLst>
              </p:cNvPr>
              <p:cNvGrpSpPr/>
              <p:nvPr/>
            </p:nvGrpSpPr>
            <p:grpSpPr>
              <a:xfrm>
                <a:off x="4665550" y="3307757"/>
                <a:ext cx="2457994" cy="326913"/>
                <a:chOff x="4665552" y="3307757"/>
                <a:chExt cx="2631168" cy="358635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609A3379-4631-8276-AF8A-10994CDEF0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31168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5E20FC97-1169-EB3D-C18F-8768D8E1244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9687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</a:rPr>
                  <a:t>시스템 배포 및 테스트</a:t>
                </a:r>
                <a:endParaRPr lang="en-US" altLang="ko-KR" sz="12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</a:endParaRPr>
              </a:p>
            </p:txBody>
          </p:sp>
        </p:grpSp>
        <p:pic>
          <p:nvPicPr>
            <p:cNvPr id="116" name="그래픽 115">
              <a:extLst>
                <a:ext uri="{FF2B5EF4-FFF2-40B4-BE49-F238E27FC236}">
                  <a16:creationId xmlns:a16="http://schemas.microsoft.com/office/drawing/2014/main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382DD9C-6CFA-79A9-21D9-D91086EC0AAE}"/>
              </a:ext>
            </a:extLst>
          </p:cNvPr>
          <p:cNvGrpSpPr/>
          <p:nvPr/>
        </p:nvGrpSpPr>
        <p:grpSpPr>
          <a:xfrm>
            <a:off x="7371782" y="4905164"/>
            <a:ext cx="2324618" cy="326913"/>
            <a:chOff x="4574110" y="4896844"/>
            <a:chExt cx="2324618" cy="326913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600DF8E4-19D4-A618-4116-A49208004C00}"/>
                </a:ext>
              </a:extLst>
            </p:cNvPr>
            <p:cNvGrpSpPr/>
            <p:nvPr/>
          </p:nvGrpSpPr>
          <p:grpSpPr>
            <a:xfrm>
              <a:off x="4574110" y="4896844"/>
              <a:ext cx="2324618" cy="326913"/>
              <a:chOff x="4665550" y="3307757"/>
              <a:chExt cx="2324618" cy="326913"/>
            </a:xfrm>
          </p:grpSpPr>
          <p:grpSp>
            <p:nvGrpSpPr>
              <p:cNvPr id="124" name="그룹 123">
                <a:extLst>
                  <a:ext uri="{FF2B5EF4-FFF2-40B4-BE49-F238E27FC236}">
                    <a16:creationId xmlns:a16="http://schemas.microsoft.com/office/drawing/2014/main" id="{53C15FE9-37C0-C698-231F-B566813453D7}"/>
                  </a:ext>
                </a:extLst>
              </p:cNvPr>
              <p:cNvGrpSpPr/>
              <p:nvPr/>
            </p:nvGrpSpPr>
            <p:grpSpPr>
              <a:xfrm>
                <a:off x="4665550" y="3307757"/>
                <a:ext cx="1629901" cy="326913"/>
                <a:chOff x="4665552" y="3307757"/>
                <a:chExt cx="1744733" cy="358635"/>
              </a:xfrm>
            </p:grpSpPr>
            <p:sp>
              <p:nvSpPr>
                <p:cNvPr id="126" name="사각형: 둥근 모서리 78">
                  <a:extLst>
                    <a:ext uri="{FF2B5EF4-FFF2-40B4-BE49-F238E27FC236}">
                      <a16:creationId xmlns:a16="http://schemas.microsoft.com/office/drawing/2014/main" id="{609A3379-4631-8276-AF8A-10994CDEF0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74473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27" name="타원 126">
                  <a:extLst>
                    <a:ext uri="{FF2B5EF4-FFF2-40B4-BE49-F238E27FC236}">
                      <a16:creationId xmlns:a16="http://schemas.microsoft.com/office/drawing/2014/main" id="{5E20FC97-1169-EB3D-C18F-8768D8E1244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AWS </a:t>
                </a:r>
                <a:r>
                  <a:rPr lang="ko-KR" altLang="en-US" sz="1200" b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서버 구축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23" name="그래픽 115">
              <a:extLst>
                <a:ext uri="{FF2B5EF4-FFF2-40B4-BE49-F238E27FC236}">
                  <a16:creationId xmlns:a16="http://schemas.microsoft.com/office/drawing/2014/main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래픽 80">
            <a:extLst>
              <a:ext uri="{FF2B5EF4-FFF2-40B4-BE49-F238E27FC236}">
                <a16:creationId xmlns:a16="http://schemas.microsoft.com/office/drawing/2014/main" id="{DADEC04D-C2B2-3DF1-E0D3-9B93AE53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2" name="그래픽 71">
            <a:extLst>
              <a:ext uri="{FF2B5EF4-FFF2-40B4-BE49-F238E27FC236}">
                <a16:creationId xmlns:a16="http://schemas.microsoft.com/office/drawing/2014/main" id="{81B5BF80-2F22-A3FA-1008-7788733758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78" b="11486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6C09F73A-C1E8-C027-B178-EF2EB31EA30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프로젝트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결과물이 도출된 과정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세부적으로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8F1558-81FC-ADBD-7F72-02E1608F0309}"/>
              </a:ext>
            </a:extLst>
          </p:cNvPr>
          <p:cNvGrpSpPr/>
          <p:nvPr/>
        </p:nvGrpSpPr>
        <p:grpSpPr>
          <a:xfrm>
            <a:off x="515380" y="2097591"/>
            <a:ext cx="11410478" cy="378909"/>
            <a:chOff x="541891" y="2097591"/>
            <a:chExt cx="11410478" cy="37890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3082793-1863-DA6D-DFAD-F5F7C77FA261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898C1A-E42C-1959-DDA8-7FA3885AF73D}"/>
                </a:ext>
              </a:extLst>
            </p:cNvPr>
            <p:cNvSpPr txBox="1"/>
            <p:nvPr/>
          </p:nvSpPr>
          <p:spPr>
            <a:xfrm>
              <a:off x="1062648" y="2136129"/>
              <a:ext cx="108897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이어지는 예시는 하나의 사례 제공을 위해서 간단하게 제시한 것이므로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프로젝트 성격에 따라 보다 자세하게 작성</a:t>
              </a:r>
              <a:endPara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D85C"/>
                </a:solidFill>
                <a:latin typeface="+mj-ea"/>
                <a:ea typeface="+mj-ea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41AF91E-7785-5418-A751-C43D2064BD1B}"/>
                </a:ext>
              </a:extLst>
            </p:cNvPr>
            <p:cNvGrpSpPr/>
            <p:nvPr/>
          </p:nvGrpSpPr>
          <p:grpSpPr>
            <a:xfrm>
              <a:off x="829066" y="2139785"/>
              <a:ext cx="235963" cy="276999"/>
              <a:chOff x="-526659" y="2116801"/>
              <a:chExt cx="235963" cy="276999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A20973A-497E-594B-CABE-FDE69AE049EF}"/>
                  </a:ext>
                </a:extLst>
              </p:cNvPr>
              <p:cNvSpPr/>
              <p:nvPr/>
            </p:nvSpPr>
            <p:spPr>
              <a:xfrm>
                <a:off x="-526659" y="2136129"/>
                <a:ext cx="233582" cy="2335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174ECA-311B-4561-DF3D-C98A0C484116}"/>
                  </a:ext>
                </a:extLst>
              </p:cNvPr>
              <p:cNvSpPr txBox="1"/>
              <p:nvPr/>
            </p:nvSpPr>
            <p:spPr>
              <a:xfrm>
                <a:off x="-524058" y="2116801"/>
                <a:ext cx="23336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!</a:t>
                </a:r>
                <a:endParaRPr lang="ko-KR" altLang="en-US" sz="1200" b="1" dirty="0"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</p:grpSp>
      </p:grp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AA2D157E-DC4B-3915-37B9-389E3A4FFCFC}"/>
              </a:ext>
            </a:extLst>
          </p:cNvPr>
          <p:cNvSpPr/>
          <p:nvPr/>
        </p:nvSpPr>
        <p:spPr>
          <a:xfrm>
            <a:off x="2235565" y="3020941"/>
            <a:ext cx="290767" cy="2827409"/>
          </a:xfrm>
          <a:prstGeom prst="leftBrace">
            <a:avLst>
              <a:gd name="adj1" fmla="val 63525"/>
              <a:gd name="adj2" fmla="val 8173"/>
            </a:avLst>
          </a:prstGeom>
          <a:ln w="15875" cap="rnd" cmpd="sng">
            <a:solidFill>
              <a:schemeClr val="bg1">
                <a:lumMod val="75000"/>
                <a:alpha val="87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D4CE-F6A7-ADDA-07ED-7CFBCE199F48}"/>
              </a:ext>
            </a:extLst>
          </p:cNvPr>
          <p:cNvSpPr txBox="1"/>
          <p:nvPr/>
        </p:nvSpPr>
        <p:spPr>
          <a:xfrm>
            <a:off x="513707" y="2888446"/>
            <a:ext cx="1738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수행 경과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94D926-D978-3CED-E480-F2C90DA63374}"/>
              </a:ext>
            </a:extLst>
          </p:cNvPr>
          <p:cNvGrpSpPr/>
          <p:nvPr/>
        </p:nvGrpSpPr>
        <p:grpSpPr>
          <a:xfrm>
            <a:off x="2638615" y="3661000"/>
            <a:ext cx="9211099" cy="673099"/>
            <a:chOff x="2665127" y="3661000"/>
            <a:chExt cx="9211099" cy="67309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5E5837F-33ED-4B0A-BE59-F900C8DD2AE7}"/>
                </a:ext>
              </a:extLst>
            </p:cNvPr>
            <p:cNvSpPr/>
            <p:nvPr/>
          </p:nvSpPr>
          <p:spPr>
            <a:xfrm>
              <a:off x="2857501" y="3661000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19EA3D4-16C1-C2D2-3A00-41314A3E6335}"/>
                </a:ext>
              </a:extLst>
            </p:cNvPr>
            <p:cNvGrpSpPr/>
            <p:nvPr/>
          </p:nvGrpSpPr>
          <p:grpSpPr>
            <a:xfrm>
              <a:off x="2665127" y="3812537"/>
              <a:ext cx="408282" cy="351966"/>
              <a:chOff x="450324" y="2128945"/>
              <a:chExt cx="889526" cy="766832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:a16="http://schemas.microsoft.com/office/drawing/2014/main" id="{5CDA4196-E1B2-7E49-518F-8F2F10F6F60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D2201DFF-ED8F-E21C-83BC-E77D5DDD539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3A1EEE5-2A25-4981-5450-C4AA5A85F86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8E924-E6BF-22EA-5924-F6AF36A3A462}"/>
                </a:ext>
              </a:extLst>
            </p:cNvPr>
            <p:cNvSpPr txBox="1"/>
            <p:nvPr/>
          </p:nvSpPr>
          <p:spPr>
            <a:xfrm>
              <a:off x="3276219" y="3839506"/>
              <a:ext cx="86000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과정이 잘 드러날 수 있도록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가공 과정부터 활용까지 전체적인 프로세스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단계별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로 작성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B460BD-FCED-3D3B-D88E-7BA4E871FD67}"/>
              </a:ext>
            </a:extLst>
          </p:cNvPr>
          <p:cNvGrpSpPr/>
          <p:nvPr/>
        </p:nvGrpSpPr>
        <p:grpSpPr>
          <a:xfrm>
            <a:off x="2638615" y="4597922"/>
            <a:ext cx="9095030" cy="673099"/>
            <a:chOff x="2665127" y="4597922"/>
            <a:chExt cx="9095030" cy="67309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AEF2CD-96BE-6EDB-1CF2-927625F6B439}"/>
                </a:ext>
              </a:extLst>
            </p:cNvPr>
            <p:cNvSpPr/>
            <p:nvPr/>
          </p:nvSpPr>
          <p:spPr>
            <a:xfrm>
              <a:off x="2857501" y="4597922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91F00A3-4D0E-4CB1-0655-054E51789F4A}"/>
                </a:ext>
              </a:extLst>
            </p:cNvPr>
            <p:cNvGrpSpPr/>
            <p:nvPr/>
          </p:nvGrpSpPr>
          <p:grpSpPr>
            <a:xfrm>
              <a:off x="2665127" y="4749120"/>
              <a:ext cx="408282" cy="351966"/>
              <a:chOff x="450324" y="2128945"/>
              <a:chExt cx="889526" cy="766832"/>
            </a:xfrm>
          </p:grpSpPr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id="{C31EEF7E-1FD0-E48B-A776-0ACBD3B0BC1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6C68B973-3659-4454-BD29-CE68FD01C44E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C77D60-A844-B390-ADE8-FEB89E7E6BC4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87B303-51FE-D056-D117-A87B789B4E7C}"/>
                </a:ext>
              </a:extLst>
            </p:cNvPr>
            <p:cNvSpPr txBox="1"/>
            <p:nvPr/>
          </p:nvSpPr>
          <p:spPr>
            <a:xfrm>
              <a:off x="3276220" y="4709456"/>
              <a:ext cx="8176640" cy="388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프로젝트 수행 과정에서의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피드백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과 그것을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적용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보완 등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한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이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포함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되도록 작성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EB6972-64A2-D199-D99B-9DC2AD775BFD}"/>
              </a:ext>
            </a:extLst>
          </p:cNvPr>
          <p:cNvGrpSpPr/>
          <p:nvPr/>
        </p:nvGrpSpPr>
        <p:grpSpPr>
          <a:xfrm>
            <a:off x="2638615" y="2724078"/>
            <a:ext cx="9095030" cy="673099"/>
            <a:chOff x="2665127" y="2724078"/>
            <a:chExt cx="9095030" cy="67309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C4D692F-24A9-2E64-EDDC-3309FB5D256A}"/>
                </a:ext>
              </a:extLst>
            </p:cNvPr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7BB0B9-E2A0-8195-FC06-E1784851614C}"/>
                </a:ext>
              </a:extLst>
            </p:cNvPr>
            <p:cNvSpPr txBox="1"/>
            <p:nvPr/>
          </p:nvSpPr>
          <p:spPr>
            <a:xfrm>
              <a:off x="3276220" y="2787639"/>
              <a:ext cx="83425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결과를 서술하는 과정에서는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활용된 기술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방법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핵심기능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결과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*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등을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상세히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작성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B6CBB9-7D5C-2C3E-1ABD-C655F98DD92E}"/>
                </a:ext>
              </a:extLst>
            </p:cNvPr>
            <p:cNvSpPr txBox="1"/>
            <p:nvPr/>
          </p:nvSpPr>
          <p:spPr>
            <a:xfrm>
              <a:off x="3871410" y="2985852"/>
              <a:ext cx="3295109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빅데이터 직종의 경우 정확도 등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88045"/>
              <a:chOff x="450324" y="2128945"/>
              <a:chExt cx="889526" cy="845438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18FF9A56-7FA6-CC9A-F116-4EEE4E55D731}"/>
                </a:ext>
              </a:extLst>
            </p:cNvPr>
            <p:cNvSpPr/>
            <p:nvPr/>
          </p:nvSpPr>
          <p:spPr>
            <a:xfrm>
              <a:off x="3369468" y="3094630"/>
              <a:ext cx="501942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예시</a:t>
              </a:r>
              <a:endPara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8123C23-7A76-99C8-0803-53A933D1ACBE}"/>
              </a:ext>
            </a:extLst>
          </p:cNvPr>
          <p:cNvGrpSpPr/>
          <p:nvPr/>
        </p:nvGrpSpPr>
        <p:grpSpPr>
          <a:xfrm>
            <a:off x="2638615" y="5534844"/>
            <a:ext cx="9095030" cy="673099"/>
            <a:chOff x="2665127" y="5534844"/>
            <a:chExt cx="9095030" cy="67309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1919741-9825-9507-FEF9-5652C463E060}"/>
                </a:ext>
              </a:extLst>
            </p:cNvPr>
            <p:cNvSpPr/>
            <p:nvPr/>
          </p:nvSpPr>
          <p:spPr>
            <a:xfrm>
              <a:off x="2857501" y="5534844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E8775BF-8025-6B56-33EC-E05C4930BEF3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51966"/>
              <a:chOff x="450324" y="2128945"/>
              <a:chExt cx="889526" cy="766832"/>
            </a:xfrm>
          </p:grpSpPr>
          <p:sp>
            <p:nvSpPr>
              <p:cNvPr id="58" name="육각형 57">
                <a:extLst>
                  <a:ext uri="{FF2B5EF4-FFF2-40B4-BE49-F238E27FC236}">
                    <a16:creationId xmlns:a16="http://schemas.microsoft.com/office/drawing/2014/main" id="{F2B5CC19-848E-CE0D-0EDF-332B4D2DBF1F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9767EC2-0DEE-BA6F-D589-DB61944A066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2F99E-900E-5D0C-7186-254A772638B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6921BBF-1516-FB24-0D8B-3AB3A25A673E}"/>
                </a:ext>
              </a:extLst>
            </p:cNvPr>
            <p:cNvSpPr txBox="1"/>
            <p:nvPr/>
          </p:nvSpPr>
          <p:spPr>
            <a:xfrm>
              <a:off x="3276220" y="5601324"/>
              <a:ext cx="69560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결과물을 잘 드러낼 수 있는 자료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첨부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하여 작성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E8EA9C-7E9C-B73B-B961-169901066557}"/>
                </a:ext>
              </a:extLst>
            </p:cNvPr>
            <p:cNvSpPr txBox="1"/>
            <p:nvPr/>
          </p:nvSpPr>
          <p:spPr>
            <a:xfrm>
              <a:off x="4468338" y="5805874"/>
              <a:ext cx="7150480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결과물 사진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시연 영상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구동 화면 등 프로젝트의 우수성이 드러날 수 있는 자료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219DCB6A-47C7-22E5-1FE9-986DF4AE099E}"/>
                </a:ext>
              </a:extLst>
            </p:cNvPr>
            <p:cNvSpPr/>
            <p:nvPr/>
          </p:nvSpPr>
          <p:spPr>
            <a:xfrm>
              <a:off x="3369468" y="5904505"/>
              <a:ext cx="1098870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첨부 자료 예시</a:t>
              </a:r>
            </a:p>
          </p:txBody>
        </p: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5D69379C-8748-91C9-144D-FE47E2D5A0C4}"/>
              </a:ext>
            </a:extLst>
          </p:cNvPr>
          <p:cNvGrpSpPr/>
          <p:nvPr/>
        </p:nvGrpSpPr>
        <p:grpSpPr>
          <a:xfrm>
            <a:off x="257705" y="4277173"/>
            <a:ext cx="1918012" cy="1755963"/>
            <a:chOff x="257705" y="4277173"/>
            <a:chExt cx="1918012" cy="1755963"/>
          </a:xfrm>
        </p:grpSpPr>
        <p:pic>
          <p:nvPicPr>
            <p:cNvPr id="76" name="그래픽 75">
              <a:extLst>
                <a:ext uri="{FF2B5EF4-FFF2-40B4-BE49-F238E27FC236}">
                  <a16:creationId xmlns:a16="http://schemas.microsoft.com/office/drawing/2014/main" id="{97DDB7A6-5825-3062-E194-7A2E89250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8" name="그래픽 77">
              <a:extLst>
                <a:ext uri="{FF2B5EF4-FFF2-40B4-BE49-F238E27FC236}">
                  <a16:creationId xmlns:a16="http://schemas.microsoft.com/office/drawing/2014/main" id="{065F2D4F-E585-2883-F3BC-F4E544D2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80" name="그래픽 79">
              <a:extLst>
                <a:ext uri="{FF2B5EF4-FFF2-40B4-BE49-F238E27FC236}">
                  <a16:creationId xmlns:a16="http://schemas.microsoft.com/office/drawing/2014/main" id="{D6ABE428-E132-1E87-86F1-385627753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F297602-7BCC-5393-C242-81517292EEDF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id="{C18F29AF-7582-C62A-7853-7017BD7C8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id="{53A71266-6E81-59F0-9CDE-3F943094D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909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스프링 </a:t>
              </a:r>
              <a:r>
                <a:rPr lang="ko-KR" altLang="en-US" b="1" spc="-100" dirty="0" err="1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시큐리티</a:t>
              </a: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27788511-1F51-F101-FC1B-1A7829261C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251" y="2048780"/>
            <a:ext cx="6027626" cy="38083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A35A4D-29FC-D8F5-2593-26A1CEAE5A26}"/>
              </a:ext>
            </a:extLst>
          </p:cNvPr>
          <p:cNvSpPr txBox="1"/>
          <p:nvPr/>
        </p:nvSpPr>
        <p:spPr>
          <a:xfrm>
            <a:off x="6888087" y="2150430"/>
            <a:ext cx="4624279" cy="473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kern="0" dirty="0">
                <a:solidFill>
                  <a:srgbClr val="000000"/>
                </a:solidFill>
                <a:latin typeface="바탕" panose="02030600000101010101" pitchFamily="18" charset="-127"/>
              </a:rPr>
              <a:t>ADMIN</a:t>
            </a:r>
            <a:r>
              <a:rPr lang="ko-KR" altLang="en-US" kern="0" dirty="0">
                <a:solidFill>
                  <a:srgbClr val="000000"/>
                </a:solidFill>
                <a:latin typeface="바탕" panose="02030600000101010101" pitchFamily="18" charset="-127"/>
              </a:rPr>
              <a:t>과 </a:t>
            </a:r>
            <a:r>
              <a:rPr lang="en-US" altLang="ko-KR" kern="0" dirty="0">
                <a:solidFill>
                  <a:srgbClr val="000000"/>
                </a:solidFill>
                <a:latin typeface="바탕" panose="02030600000101010101" pitchFamily="18" charset="-127"/>
              </a:rPr>
              <a:t>USER</a:t>
            </a:r>
            <a:r>
              <a:rPr lang="ko-KR" altLang="en-US" kern="0" dirty="0">
                <a:solidFill>
                  <a:srgbClr val="000000"/>
                </a:solidFill>
                <a:latin typeface="바탕" panose="02030600000101010101" pitchFamily="18" charset="-127"/>
              </a:rPr>
              <a:t>의 접근 페이지 분리</a:t>
            </a:r>
            <a:endParaRPr lang="en-US" altLang="ko-KR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DF0E9B-D1ED-115A-9D62-A55E3ED3A59E}"/>
              </a:ext>
            </a:extLst>
          </p:cNvPr>
          <p:cNvSpPr/>
          <p:nvPr/>
        </p:nvSpPr>
        <p:spPr>
          <a:xfrm>
            <a:off x="2135560" y="2240868"/>
            <a:ext cx="3456384" cy="66995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67163C4-D54B-1581-89C6-41D711BBEA93}"/>
              </a:ext>
            </a:extLst>
          </p:cNvPr>
          <p:cNvCxnSpPr>
            <a:stCxn id="8" idx="1"/>
          </p:cNvCxnSpPr>
          <p:nvPr/>
        </p:nvCxnSpPr>
        <p:spPr>
          <a:xfrm flipH="1">
            <a:off x="5087888" y="2387002"/>
            <a:ext cx="1800199" cy="2365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게시판 분류</a:t>
              </a:r>
              <a:r>
                <a:rPr lang="en-US" altLang="ko-KR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/</a:t>
              </a:r>
              <a:r>
                <a:rPr lang="ko-KR" altLang="en-US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타입 테이블 변경 과정</a:t>
              </a: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A9325B7-E8E9-B019-4BBC-71F59B55C470}"/>
              </a:ext>
            </a:extLst>
          </p:cNvPr>
          <p:cNvSpPr txBox="1"/>
          <p:nvPr/>
        </p:nvSpPr>
        <p:spPr>
          <a:xfrm>
            <a:off x="391858" y="2011916"/>
            <a:ext cx="5452114" cy="898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분류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속성 수정에 따른 사이드 이펙트 최소화를 위한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PK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적용 </a:t>
            </a:r>
            <a:r>
              <a:rPr lang="ko-KR" altLang="en-US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조언 적용 </a:t>
            </a:r>
            <a:r>
              <a:rPr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중간발표 피드백</a:t>
            </a:r>
            <a:r>
              <a:rPr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69F86D-A232-49D5-AB0B-6BB16FDDF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207" y="3284984"/>
            <a:ext cx="2208059" cy="26454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E8C6173-2DD4-4581-BC0A-46A7EA9799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15680" y="3263308"/>
            <a:ext cx="2283730" cy="26454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1109341-9B52-405E-A47B-0F08E3652FD9}"/>
              </a:ext>
            </a:extLst>
          </p:cNvPr>
          <p:cNvSpPr txBox="1"/>
          <p:nvPr/>
        </p:nvSpPr>
        <p:spPr>
          <a:xfrm>
            <a:off x="6023992" y="2033639"/>
            <a:ext cx="5868652" cy="90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2700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게시판 권한 설정에 </a:t>
            </a:r>
            <a:r>
              <a:rPr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JSON </a:t>
            </a:r>
            <a:r>
              <a:rPr lang="ko-KR" altLang="en-US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타입이 아닌 테이블 분리를 통해 좀더 쉽게 접근 가능하도록 멘토링 조언 적용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6B92EDD-D21C-4BC5-AF92-3EC65422D503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2657266" y="4586028"/>
            <a:ext cx="558414" cy="2167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27E8B745-526B-48AF-AC1F-3F1F6D1750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8076" y="4008764"/>
            <a:ext cx="1797438" cy="91693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73E24F9-657F-4DAD-A504-1BB69E6C08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46239" y="3721775"/>
            <a:ext cx="2963343" cy="1490913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C6F5ED5-BF67-445C-8EF7-EF500CF71FE8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7815514" y="4467232"/>
            <a:ext cx="73072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273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채팅 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DB </a:t>
              </a: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테이블 변경 과정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210651A-9539-4E3F-BBDA-046D95001C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272" y="3396417"/>
            <a:ext cx="1952898" cy="9145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92DE1E-5BB9-4A2F-815E-D97C778A80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22275" y="3343742"/>
            <a:ext cx="2143424" cy="10383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43793CE-3770-477E-8D1B-F4EB9DD6B3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85111" y="3325250"/>
            <a:ext cx="2257740" cy="103837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7E3E30B-1ADD-4841-A6DB-089E32A99EE1}"/>
              </a:ext>
            </a:extLst>
          </p:cNvPr>
          <p:cNvSpPr txBox="1"/>
          <p:nvPr/>
        </p:nvSpPr>
        <p:spPr>
          <a:xfrm>
            <a:off x="391858" y="2011916"/>
            <a:ext cx="5452114" cy="463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어떤 방식으로 변경된 것인지 기록</a:t>
            </a:r>
            <a:endParaRPr lang="en-US" altLang="ko-KR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D6B1214-D861-4410-9987-B6B594C58387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2438170" y="3853681"/>
            <a:ext cx="284105" cy="92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EB54F64-C728-4C69-B59D-4B47B69AF733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4865699" y="3844435"/>
            <a:ext cx="419412" cy="184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>
            <a:extLst>
              <a:ext uri="{FF2B5EF4-FFF2-40B4-BE49-F238E27FC236}">
                <a16:creationId xmlns:a16="http://schemas.microsoft.com/office/drawing/2014/main" id="{6113082E-CFCC-437D-B842-CB794DCCF44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93948" y="3327643"/>
            <a:ext cx="1956862" cy="1052076"/>
          </a:xfrm>
          <a:prstGeom prst="rect">
            <a:avLst/>
          </a:prstGeom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D422ECD-49F9-42AF-B7BA-3FE333DEBBB4}"/>
              </a:ext>
            </a:extLst>
          </p:cNvPr>
          <p:cNvCxnSpPr>
            <a:cxnSpLocks/>
            <a:stCxn id="16" idx="3"/>
            <a:endCxn id="40" idx="1"/>
          </p:cNvCxnSpPr>
          <p:nvPr/>
        </p:nvCxnSpPr>
        <p:spPr>
          <a:xfrm>
            <a:off x="7542851" y="3844435"/>
            <a:ext cx="651097" cy="92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324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시연 화면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게시판 설정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8FCB5E2C-4F72-4B38-A610-CE78F3980D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891" y="2142743"/>
            <a:ext cx="6531131" cy="43445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02A31D-BC4B-4E9C-A063-9FBEAFCB15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5806" y="2139874"/>
            <a:ext cx="4770150" cy="43672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8928145-BC35-4FFA-B348-27A1F07767D0}"/>
              </a:ext>
            </a:extLst>
          </p:cNvPr>
          <p:cNvSpPr txBox="1"/>
          <p:nvPr/>
        </p:nvSpPr>
        <p:spPr>
          <a:xfrm>
            <a:off x="4151784" y="6383664"/>
            <a:ext cx="4624279" cy="473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바탕" panose="02030600000101010101" pitchFamily="18" charset="-127"/>
              </a:rPr>
              <a:t>게시판 종류 추가 기능 화면 및 등록 코드</a:t>
            </a:r>
            <a:endParaRPr lang="en-US" altLang="ko-KR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732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시연 화면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블로그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C240402A-4918-49F9-B90C-9AE7F9AAE2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9356" y="2046787"/>
            <a:ext cx="5630632" cy="35784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D4A2F5-3B5E-4391-8D64-568D7791DE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07177" y="4989780"/>
            <a:ext cx="2292880" cy="184502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1F5544D-5C63-4239-A1E2-AD51F5368A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60172" y="3586147"/>
            <a:ext cx="2433711" cy="278097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035B983-FA6A-4C3C-8660-43185EBB84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23699" y="2019761"/>
            <a:ext cx="2685739" cy="289777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B55A094-D587-46FE-9704-F9294319378B}"/>
              </a:ext>
            </a:extLst>
          </p:cNvPr>
          <p:cNvSpPr txBox="1"/>
          <p:nvPr/>
        </p:nvSpPr>
        <p:spPr>
          <a:xfrm>
            <a:off x="9160172" y="1938000"/>
            <a:ext cx="2304256" cy="1350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바탕" panose="02030600000101010101" pitchFamily="18" charset="-127"/>
              </a:rPr>
              <a:t>블로그 등록 코드</a:t>
            </a:r>
            <a:endParaRPr lang="en-US" altLang="ko-KR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R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바탕" panose="02030600000101010101" pitchFamily="18" charset="-127"/>
              </a:rPr>
              <a:t>댓글 등록 스크립트</a:t>
            </a:r>
            <a:endParaRPr lang="en-US" altLang="ko-KR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R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바탕" panose="02030600000101010101" pitchFamily="18" charset="-127"/>
              </a:rPr>
              <a:t>댓글 등록 코드</a:t>
            </a:r>
            <a:endParaRPr lang="en-US" altLang="ko-KR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B7D3972-3F9F-4A2B-ACFA-7553DF4FD538}"/>
              </a:ext>
            </a:extLst>
          </p:cNvPr>
          <p:cNvCxnSpPr>
            <a:cxnSpLocks/>
          </p:cNvCxnSpPr>
          <p:nvPr/>
        </p:nvCxnSpPr>
        <p:spPr>
          <a:xfrm flipH="1">
            <a:off x="7716180" y="2204864"/>
            <a:ext cx="1512169" cy="5040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7A2EBFB-920D-429E-BC58-1960B6156995}"/>
              </a:ext>
            </a:extLst>
          </p:cNvPr>
          <p:cNvCxnSpPr>
            <a:cxnSpLocks/>
          </p:cNvCxnSpPr>
          <p:nvPr/>
        </p:nvCxnSpPr>
        <p:spPr>
          <a:xfrm flipH="1">
            <a:off x="7968208" y="2636912"/>
            <a:ext cx="1191965" cy="27003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C182F12-17A3-4C4D-B437-B4FE0580A1E9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0312300" y="3288370"/>
            <a:ext cx="354849" cy="11487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030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시연 화면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게시판 목록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DCF6243-12BB-4747-ADC9-9CB47AA4CC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49" y="2023689"/>
            <a:ext cx="6672731" cy="34040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CE3F05-3C11-424B-95CB-08ACBEAB99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0507" y="2033639"/>
            <a:ext cx="4545292" cy="22015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138CC7B-71DE-4411-866F-38D4A91ED87D}"/>
              </a:ext>
            </a:extLst>
          </p:cNvPr>
          <p:cNvSpPr txBox="1"/>
          <p:nvPr/>
        </p:nvSpPr>
        <p:spPr>
          <a:xfrm>
            <a:off x="6860507" y="4351950"/>
            <a:ext cx="4624279" cy="916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바탕" panose="02030600000101010101" pitchFamily="18" charset="-127"/>
              </a:rPr>
              <a:t>게시판의 읽기 권한이 있는 경우에만 목록 노출</a:t>
            </a:r>
            <a:endParaRPr lang="en-US" altLang="ko-KR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1117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시연 화면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게시글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89875F7D-13AC-4BD8-810C-28F8E46478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170" y="1970817"/>
            <a:ext cx="5760209" cy="19374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B9B9C7-57D4-49F7-B537-EECE150D98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1455" y="1931902"/>
            <a:ext cx="4571149" cy="222143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5DD3B0-E19A-4FDB-962B-21FBA9E8FB62}"/>
              </a:ext>
            </a:extLst>
          </p:cNvPr>
          <p:cNvSpPr txBox="1"/>
          <p:nvPr/>
        </p:nvSpPr>
        <p:spPr>
          <a:xfrm>
            <a:off x="3437872" y="4066107"/>
            <a:ext cx="2278224" cy="1359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바탕" panose="02030600000101010101" pitchFamily="18" charset="-127"/>
              </a:rPr>
              <a:t>해당 게시판의 게시글 목록 화면 및 컨트롤러 코드</a:t>
            </a:r>
            <a:endParaRPr lang="en-US" altLang="ko-KR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AE6E36-6077-4A21-88CB-AB07F76C040B}"/>
              </a:ext>
            </a:extLst>
          </p:cNvPr>
          <p:cNvSpPr txBox="1"/>
          <p:nvPr/>
        </p:nvSpPr>
        <p:spPr>
          <a:xfrm>
            <a:off x="9102914" y="4466098"/>
            <a:ext cx="2753726" cy="916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바탕" panose="02030600000101010101" pitchFamily="18" charset="-127"/>
              </a:rPr>
              <a:t>게시글 화면 및 컨트롤러 코드 </a:t>
            </a:r>
            <a:endParaRPr lang="en-US" altLang="ko-KR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C60FC37-07A5-4941-BC93-B38F057268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580" y="3979192"/>
            <a:ext cx="3174688" cy="266864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E5D0914-3BEA-47E1-8607-007218B08C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34899" y="4452020"/>
            <a:ext cx="3186557" cy="219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61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시연 화면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채팅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3A2FA6A4-6604-4A54-9975-25282904FE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039" y="2592078"/>
            <a:ext cx="2248606" cy="25796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4983B17-8637-4CC0-92DF-E5CD633E7C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5509" y="2613751"/>
            <a:ext cx="2147074" cy="317697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3A35F9A-809A-43CC-A15D-E81883585B4C}"/>
              </a:ext>
            </a:extLst>
          </p:cNvPr>
          <p:cNvSpPr txBox="1"/>
          <p:nvPr/>
        </p:nvSpPr>
        <p:spPr>
          <a:xfrm>
            <a:off x="567228" y="2017891"/>
            <a:ext cx="4952708" cy="473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바탕" panose="02030600000101010101" pitchFamily="18" charset="-127"/>
              </a:rPr>
              <a:t>대화상대 목록 화면 및 컨트롤러 코드</a:t>
            </a:r>
            <a:endParaRPr lang="en-US" altLang="ko-KR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BA077E-F165-4884-8300-BD255D5DEADF}"/>
              </a:ext>
            </a:extLst>
          </p:cNvPr>
          <p:cNvSpPr txBox="1"/>
          <p:nvPr/>
        </p:nvSpPr>
        <p:spPr>
          <a:xfrm>
            <a:off x="6087164" y="2081533"/>
            <a:ext cx="4952708" cy="473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바탕" panose="02030600000101010101" pitchFamily="18" charset="-127"/>
              </a:rPr>
              <a:t>대화 화면 및 컨트롤러 코드</a:t>
            </a:r>
            <a:endParaRPr lang="en-US" altLang="ko-KR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2B3C8D7-B2E8-48B6-8C09-DFEF680524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47245" y="2592077"/>
            <a:ext cx="3139920" cy="258389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5836516-671C-47A7-9F81-4B9DEDCA8C1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10927" y="2603225"/>
            <a:ext cx="3399234" cy="161578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E96BA39-A83A-49C9-8A71-4121D21A5C9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08606" y="4282784"/>
            <a:ext cx="2936549" cy="192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3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645934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6317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316AC48-FB9E-B12B-E3BC-DC5404211B32}"/>
              </a:ext>
            </a:extLst>
          </p:cNvPr>
          <p:cNvGrpSpPr/>
          <p:nvPr/>
        </p:nvGrpSpPr>
        <p:grpSpPr>
          <a:xfrm>
            <a:off x="541891" y="1430219"/>
            <a:ext cx="11108218" cy="646331"/>
            <a:chOff x="541891" y="1430219"/>
            <a:chExt cx="11108218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9064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 결과물에 대한 프로젝트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기획 의도와의 부합 정도 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실무 활용 가능 정도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달성도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완성도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등</a:t>
              </a:r>
              <a:b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훈련생의 자체적인 평가 의견과 느낀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점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작성한다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541891" y="240811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73089" y="2581127"/>
              <a:ext cx="5051965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사전 기획의 관점에서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결과물에 대한 완성도 평가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(10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점 만점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541891" y="4490910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912405" y="4653660"/>
              <a:ext cx="4622911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결과물의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추후 개선점이나 보완할 점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등 내용 정리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FCD1F8-01D8-9AAA-897B-273E7CA1C058}"/>
              </a:ext>
            </a:extLst>
          </p:cNvPr>
          <p:cNvGrpSpPr/>
          <p:nvPr/>
        </p:nvGrpSpPr>
        <p:grpSpPr>
          <a:xfrm>
            <a:off x="6396215" y="4490910"/>
            <a:ext cx="5363941" cy="1748490"/>
            <a:chOff x="6396215" y="4490910"/>
            <a:chExt cx="5363941" cy="174849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B3080-EE57-F502-B40D-20275D5DAF63}"/>
                </a:ext>
              </a:extLst>
            </p:cNvPr>
            <p:cNvSpPr txBox="1"/>
            <p:nvPr/>
          </p:nvSpPr>
          <p:spPr>
            <a:xfrm>
              <a:off x="6822263" y="4621875"/>
              <a:ext cx="4622911" cy="7432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프로젝트를 수행하면서</a:t>
              </a:r>
              <a:b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느낀 점이나</a:t>
              </a:r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경험한 성과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경력 계획 등과 연관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25D473-6822-3549-B009-40577C5E1CB8}"/>
              </a:ext>
            </a:extLst>
          </p:cNvPr>
          <p:cNvGrpSpPr/>
          <p:nvPr/>
        </p:nvGrpSpPr>
        <p:grpSpPr>
          <a:xfrm>
            <a:off x="6396215" y="2408110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9653C-5E68-CF3A-C029-6588E11E539A}"/>
                </a:ext>
              </a:extLst>
            </p:cNvPr>
            <p:cNvSpPr txBox="1"/>
            <p:nvPr/>
          </p:nvSpPr>
          <p:spPr>
            <a:xfrm>
              <a:off x="6637246" y="2650615"/>
              <a:ext cx="4995645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개인 또는 우리 팀이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잘한 부분과 아쉬운 점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ABFA61-909C-6DFC-2F3E-B5C44522F4AE}"/>
                </a:ext>
              </a:extLst>
            </p:cNvPr>
            <p:cNvSpPr txBox="1"/>
            <p:nvPr/>
          </p:nvSpPr>
          <p:spPr>
            <a:xfrm>
              <a:off x="6822263" y="3064428"/>
              <a:ext cx="4511844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프로토타이핑의 지연으로 인한 구현 시간 부족하여 일부 기능이 제외된 것이 아쉬움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언급 기능 등 일부 기능이 제외됨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marL="228600" indent="-228600">
                <a:buAutoNum type="arabicPeriod"/>
              </a:pP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짧은 시간동안 구현하기에는 너무 많은 양이었으나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해보고자 했던 채팅 기능을 구현 해본 것이 좋았음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228600" indent="-228600">
                <a:buAutoNum type="arabicPeriod"/>
              </a:pP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71983B-2C57-1016-A72B-8000F1218B9C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9" name="_x278651016" descr="EMB0000378c3f3d">
              <a:extLst>
                <a:ext uri="{FF2B5EF4-FFF2-40B4-BE49-F238E27FC236}">
                  <a16:creationId xmlns:a16="http://schemas.microsoft.com/office/drawing/2014/main" id="{054461DC-C6BD-2B2B-9550-F9F4558EE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래픽 23">
              <a:extLst>
                <a:ext uri="{FF2B5EF4-FFF2-40B4-BE49-F238E27FC236}">
                  <a16:creationId xmlns:a16="http://schemas.microsoft.com/office/drawing/2014/main" id="{7D0E42EB-7E79-83A5-8BEC-B55888EE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17A1AFD-86F9-E574-C6B4-1A3BD2B2EF7A}"/>
              </a:ext>
            </a:extLst>
          </p:cNvPr>
          <p:cNvSpPr txBox="1"/>
          <p:nvPr/>
        </p:nvSpPr>
        <p:spPr>
          <a:xfrm>
            <a:off x="1173186" y="3278421"/>
            <a:ext cx="45118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2C10CC-D512-66D5-DCBF-5D0E136F5FAB}"/>
              </a:ext>
            </a:extLst>
          </p:cNvPr>
          <p:cNvSpPr txBox="1"/>
          <p:nvPr/>
        </p:nvSpPr>
        <p:spPr>
          <a:xfrm>
            <a:off x="1125940" y="5334505"/>
            <a:ext cx="45118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기간 부족으로 제외된 언급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알림 기능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게시판의 댓글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기능등의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채팅 외에 쪽지 기능의 추가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A673A5-B204-FBA0-4EC7-43825799EF8B}"/>
              </a:ext>
            </a:extLst>
          </p:cNvPr>
          <p:cNvSpPr txBox="1"/>
          <p:nvPr/>
        </p:nvSpPr>
        <p:spPr>
          <a:xfrm>
            <a:off x="6994099" y="5265640"/>
            <a:ext cx="45118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생각했던 것보다 빠르게 개발 할 수 없다는 것을 경험함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개발에는 많은 도구와 언어들이 사용됨을 경험과 동시에 개발방법을 배움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아래 내용이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반드시 포함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되도록 작성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39013" y="2373418"/>
            <a:ext cx="2122307" cy="3803725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9" y="2373418"/>
            <a:ext cx="2122308" cy="3803725"/>
            <a:chOff x="501797" y="2373418"/>
            <a:chExt cx="2122308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22307" cy="904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주제의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특화 포인트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유사 서비스와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차별화된 내용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제시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74271" y="2373418"/>
            <a:ext cx="2122307" cy="3803725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내용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컨셉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훈련내용과의 연관성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포함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54374" y="2373418"/>
            <a:ext cx="2124575" cy="3803725"/>
            <a:chOff x="5064272" y="2373418"/>
            <a:chExt cx="2124575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278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개발환경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2373418"/>
            <a:ext cx="2126842" cy="3803725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산출물의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효용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)/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실무 활용성 제시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C2AFA84-BAD4-C827-E0E3-CE251C052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79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906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 주제 및 선정 배경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기획의도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541" y="5914233"/>
            <a:ext cx="12192000" cy="923330"/>
          </a:xfrm>
          <a:prstGeom prst="rect">
            <a:avLst/>
          </a:prstGeom>
        </p:spPr>
      </p:pic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1D81103-2CC9-6A96-88B8-2F1A64E89815}"/>
              </a:ext>
            </a:extLst>
          </p:cNvPr>
          <p:cNvGrpSpPr/>
          <p:nvPr/>
        </p:nvGrpSpPr>
        <p:grpSpPr>
          <a:xfrm>
            <a:off x="243508" y="3689238"/>
            <a:ext cx="1918012" cy="1755963"/>
            <a:chOff x="257705" y="4277173"/>
            <a:chExt cx="1918012" cy="1755963"/>
          </a:xfrm>
        </p:grpSpPr>
        <p:pic>
          <p:nvPicPr>
            <p:cNvPr id="72" name="그래픽 71">
              <a:extLst>
                <a:ext uri="{FF2B5EF4-FFF2-40B4-BE49-F238E27FC236}">
                  <a16:creationId xmlns:a16="http://schemas.microsoft.com/office/drawing/2014/main" id="{0D659EAA-1853-B066-3CF9-82CE8771F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3" name="그래픽 72">
              <a:extLst>
                <a:ext uri="{FF2B5EF4-FFF2-40B4-BE49-F238E27FC236}">
                  <a16:creationId xmlns:a16="http://schemas.microsoft.com/office/drawing/2014/main" id="{52AA3A36-D95C-4E3F-E8AA-512C1B7F4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74" name="그래픽 73">
              <a:extLst>
                <a:ext uri="{FF2B5EF4-FFF2-40B4-BE49-F238E27FC236}">
                  <a16:creationId xmlns:a16="http://schemas.microsoft.com/office/drawing/2014/main" id="{FF142E43-6A55-F35E-048A-9A8D64072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02A02E6E-2D54-BE34-C410-3DE063A3831A}"/>
              </a:ext>
            </a:extLst>
          </p:cNvPr>
          <p:cNvGrpSpPr/>
          <p:nvPr/>
        </p:nvGrpSpPr>
        <p:grpSpPr>
          <a:xfrm>
            <a:off x="541891" y="2966594"/>
            <a:ext cx="11200902" cy="864718"/>
            <a:chOff x="541891" y="2966594"/>
            <a:chExt cx="11200902" cy="864718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C337245D-2466-090B-CCB1-8373E86315AC}"/>
                </a:ext>
              </a:extLst>
            </p:cNvPr>
            <p:cNvGrpSpPr/>
            <p:nvPr/>
          </p:nvGrpSpPr>
          <p:grpSpPr>
            <a:xfrm>
              <a:off x="541891" y="2966594"/>
              <a:ext cx="11200902" cy="864718"/>
              <a:chOff x="2683488" y="3661000"/>
              <a:chExt cx="9076669" cy="2153903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82B954DC-A01F-90BC-A8B5-C06F93927282}"/>
                  </a:ext>
                </a:extLst>
              </p:cNvPr>
              <p:cNvSpPr/>
              <p:nvPr/>
            </p:nvSpPr>
            <p:spPr>
              <a:xfrm>
                <a:off x="2857501" y="3661000"/>
                <a:ext cx="8902656" cy="2153903"/>
              </a:xfrm>
              <a:prstGeom prst="round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  <a:effectLst>
                <a:outerShdw blurRad="76200" algn="ctr" rotWithShape="0">
                  <a:srgbClr val="3378C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46258781-7779-8CDD-1F49-7F2A9EBDB41D}"/>
                  </a:ext>
                </a:extLst>
              </p:cNvPr>
              <p:cNvSpPr/>
              <p:nvPr/>
            </p:nvSpPr>
            <p:spPr>
              <a:xfrm rot="4666750">
                <a:off x="2690596" y="3807437"/>
                <a:ext cx="306409" cy="320625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BBF7C64-BB80-97CD-B925-2F4CB9D8A1A5}"/>
                  </a:ext>
                </a:extLst>
              </p:cNvPr>
              <p:cNvSpPr txBox="1"/>
              <p:nvPr/>
            </p:nvSpPr>
            <p:spPr>
              <a:xfrm>
                <a:off x="2924949" y="4172100"/>
                <a:ext cx="989496" cy="9876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3500" marR="63500" indent="0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400" kern="0" dirty="0">
                    <a:solidFill>
                      <a:srgbClr val="000000"/>
                    </a:solidFill>
                    <a:latin typeface="한양신명조"/>
                  </a:rPr>
                  <a:t>선정 배경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한양신명조"/>
                  </a:rPr>
                  <a:t>:</a:t>
                </a:r>
                <a:endPara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7C597E1-985E-22A2-BD73-F26DA9F1BB43}"/>
                </a:ext>
              </a:extLst>
            </p:cNvPr>
            <p:cNvSpPr txBox="1"/>
            <p:nvPr/>
          </p:nvSpPr>
          <p:spPr>
            <a:xfrm>
              <a:off x="2060932" y="3024940"/>
              <a:ext cx="9208161" cy="7412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3500" marR="63500" indent="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dirty="0">
                  <a:solidFill>
                    <a:srgbClr val="000000"/>
                  </a:solidFill>
                  <a:latin typeface="한양신명조"/>
                </a:rPr>
                <a:t>회사에서 업무 보고를 할 때 딱딱한 보고서에 작성하는 것이 싫어서 블로그 형태로 작성하는 것을 생각하였음</a:t>
              </a:r>
              <a:r>
                <a:rPr lang="en-US" altLang="ko-KR" sz="1400" kern="0" dirty="0">
                  <a:solidFill>
                    <a:srgbClr val="000000"/>
                  </a:solidFill>
                  <a:latin typeface="한양신명조"/>
                </a:rPr>
                <a:t>. </a:t>
              </a:r>
            </a:p>
            <a:p>
              <a:pPr marL="63500" marR="63500" indent="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dirty="0">
                  <a:solidFill>
                    <a:srgbClr val="000000"/>
                  </a:solidFill>
                  <a:latin typeface="한양신명조"/>
                </a:rPr>
                <a:t>블로그만 만들기엔 규모가 작아서 권한에 따라 접근 가능한 게시판도 넣고 추가로 채팅 기능까지 넣기로 계획 함</a:t>
              </a:r>
              <a:r>
                <a:rPr lang="en-US" altLang="ko-KR" sz="1400" kern="0" dirty="0">
                  <a:solidFill>
                    <a:srgbClr val="000000"/>
                  </a:solidFill>
                  <a:latin typeface="한양신명조"/>
                </a:rPr>
                <a:t>.</a:t>
              </a: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348E6B53-3D3F-D810-C6AD-B05B46E4EA34}"/>
              </a:ext>
            </a:extLst>
          </p:cNvPr>
          <p:cNvGrpSpPr/>
          <p:nvPr/>
        </p:nvGrpSpPr>
        <p:grpSpPr>
          <a:xfrm>
            <a:off x="541891" y="2146024"/>
            <a:ext cx="11148310" cy="673099"/>
            <a:chOff x="541891" y="2146024"/>
            <a:chExt cx="11148310" cy="673099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8FA01904-F05D-B4AC-EE3C-EB463A0D5E46}"/>
                </a:ext>
              </a:extLst>
            </p:cNvPr>
            <p:cNvGrpSpPr/>
            <p:nvPr/>
          </p:nvGrpSpPr>
          <p:grpSpPr>
            <a:xfrm>
              <a:off x="541891" y="2146024"/>
              <a:ext cx="11148310" cy="673099"/>
              <a:chOff x="2683488" y="2724078"/>
              <a:chExt cx="9076669" cy="673099"/>
            </a:xfrm>
          </p:grpSpPr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C0BD77C7-AAC9-65F8-853C-2B93CD592227}"/>
                  </a:ext>
                </a:extLst>
              </p:cNvPr>
              <p:cNvSpPr/>
              <p:nvPr/>
            </p:nvSpPr>
            <p:spPr>
              <a:xfrm>
                <a:off x="2857501" y="2724078"/>
                <a:ext cx="8902656" cy="673099"/>
              </a:xfrm>
              <a:prstGeom prst="round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  <a:effectLst>
                <a:outerShdw blurRad="76200" algn="ctr" rotWithShape="0">
                  <a:srgbClr val="3378C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FA7F272-878A-88D2-5E80-B7D9A49C9F45}"/>
                  </a:ext>
                </a:extLst>
              </p:cNvPr>
              <p:cNvSpPr txBox="1"/>
              <p:nvPr/>
            </p:nvSpPr>
            <p:spPr>
              <a:xfrm>
                <a:off x="3179211" y="2911509"/>
                <a:ext cx="74104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6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주제 </a:t>
                </a:r>
                <a:r>
                  <a:rPr lang="en-US" altLang="ko-KR" sz="16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:</a:t>
                </a: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429AC57A-E908-F983-CD47-E37764979335}"/>
                  </a:ext>
                </a:extLst>
              </p:cNvPr>
              <p:cNvSpPr/>
              <p:nvPr/>
            </p:nvSpPr>
            <p:spPr>
              <a:xfrm rot="4666750">
                <a:off x="2690596" y="2870854"/>
                <a:ext cx="306409" cy="320625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16B935-8B5C-9952-FF17-8FEA2E89BFC9}"/>
                </a:ext>
              </a:extLst>
            </p:cNvPr>
            <p:cNvSpPr txBox="1"/>
            <p:nvPr/>
          </p:nvSpPr>
          <p:spPr>
            <a:xfrm>
              <a:off x="2161520" y="2312982"/>
              <a:ext cx="72718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kern="0" spc="0" dirty="0">
                  <a:solidFill>
                    <a:srgbClr val="000000"/>
                  </a:solidFill>
                  <a:effectLst/>
                  <a:latin typeface="+mj-lt"/>
                  <a:ea typeface="한양신명조"/>
                </a:rPr>
                <a:t>기업용 사내 블로그 및 커뮤니티 게시판</a:t>
              </a:r>
              <a:endParaRPr lang="ko-KR" altLang="en-US" dirty="0">
                <a:latin typeface="+mj-lt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9DB81CA8-76CE-2C88-65FF-17F605C88E60}"/>
              </a:ext>
            </a:extLst>
          </p:cNvPr>
          <p:cNvGrpSpPr/>
          <p:nvPr/>
        </p:nvGrpSpPr>
        <p:grpSpPr>
          <a:xfrm>
            <a:off x="511722" y="4005064"/>
            <a:ext cx="11200902" cy="864718"/>
            <a:chOff x="541891" y="2966594"/>
            <a:chExt cx="11200902" cy="864718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B937530F-6B1C-1182-C6E6-9F9E3CD50247}"/>
                </a:ext>
              </a:extLst>
            </p:cNvPr>
            <p:cNvGrpSpPr/>
            <p:nvPr/>
          </p:nvGrpSpPr>
          <p:grpSpPr>
            <a:xfrm>
              <a:off x="541891" y="2966594"/>
              <a:ext cx="11200902" cy="864718"/>
              <a:chOff x="2683488" y="3661000"/>
              <a:chExt cx="9076669" cy="2153903"/>
            </a:xfrm>
          </p:grpSpPr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3D5A6D6A-89BB-7DBB-F086-CF6522A758C7}"/>
                  </a:ext>
                </a:extLst>
              </p:cNvPr>
              <p:cNvSpPr/>
              <p:nvPr/>
            </p:nvSpPr>
            <p:spPr>
              <a:xfrm>
                <a:off x="2857501" y="3661000"/>
                <a:ext cx="8902656" cy="2153903"/>
              </a:xfrm>
              <a:prstGeom prst="round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  <a:effectLst>
                <a:outerShdw blurRad="76200" algn="ctr" rotWithShape="0">
                  <a:srgbClr val="3378C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자유형: 도형 136">
                <a:extLst>
                  <a:ext uri="{FF2B5EF4-FFF2-40B4-BE49-F238E27FC236}">
                    <a16:creationId xmlns:a16="http://schemas.microsoft.com/office/drawing/2014/main" id="{A8782E46-E0E4-6BEA-D18C-DFFADF364291}"/>
                  </a:ext>
                </a:extLst>
              </p:cNvPr>
              <p:cNvSpPr/>
              <p:nvPr/>
            </p:nvSpPr>
            <p:spPr>
              <a:xfrm rot="4666750">
                <a:off x="2690596" y="3807437"/>
                <a:ext cx="306409" cy="320625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F2B660F9-F00C-9DE5-3CC8-98CC49769122}"/>
                  </a:ext>
                </a:extLst>
              </p:cNvPr>
              <p:cNvSpPr txBox="1"/>
              <p:nvPr/>
            </p:nvSpPr>
            <p:spPr>
              <a:xfrm>
                <a:off x="2924949" y="4172100"/>
                <a:ext cx="989496" cy="9876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3500" marR="63500" indent="0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400" kern="0" dirty="0">
                    <a:solidFill>
                      <a:srgbClr val="000000"/>
                    </a:solidFill>
                    <a:latin typeface="한양신명조"/>
                  </a:rPr>
                  <a:t>기획 의도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한양신명조"/>
                  </a:rPr>
                  <a:t>:</a:t>
                </a:r>
                <a:endPara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B7EB77B-EC1D-CA2F-CBD3-4530B8888B54}"/>
                </a:ext>
              </a:extLst>
            </p:cNvPr>
            <p:cNvSpPr txBox="1"/>
            <p:nvPr/>
          </p:nvSpPr>
          <p:spPr>
            <a:xfrm>
              <a:off x="2089809" y="3136812"/>
              <a:ext cx="9208161" cy="4324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3500" marR="6350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600" kern="0" spc="0" dirty="0">
                  <a:solidFill>
                    <a:srgbClr val="000000"/>
                  </a:solidFill>
                  <a:effectLst/>
                  <a:ea typeface="한양신명조"/>
                </a:rPr>
                <a:t>사내의 업무 보고용 블로그 및 회사에 맞는 게시판 커뮤니티 지원 및 간단한 채팅 메시지 지원</a:t>
              </a:r>
              <a:endParaRPr lang="ko-KR" altLang="en-US" sz="1600" kern="0" spc="0" dirty="0">
                <a:solidFill>
                  <a:srgbClr val="000000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215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 내용</a:t>
              </a:r>
              <a:endPara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541" y="5914233"/>
            <a:ext cx="12192000" cy="923330"/>
          </a:xfrm>
          <a:prstGeom prst="rect">
            <a:avLst/>
          </a:prstGeom>
        </p:spPr>
      </p:pic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B3350EC-BE62-977D-D3F5-59837E234167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spc="-1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  <a:r>
              <a:rPr lang="ko-KR" altLang="en-US" sz="1400" b="1" spc="-1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내용</a:t>
            </a:r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1D81103-2CC9-6A96-88B8-2F1A64E89815}"/>
              </a:ext>
            </a:extLst>
          </p:cNvPr>
          <p:cNvGrpSpPr/>
          <p:nvPr/>
        </p:nvGrpSpPr>
        <p:grpSpPr>
          <a:xfrm>
            <a:off x="243508" y="3689238"/>
            <a:ext cx="1918012" cy="1755963"/>
            <a:chOff x="257705" y="4277173"/>
            <a:chExt cx="1918012" cy="1755963"/>
          </a:xfrm>
        </p:grpSpPr>
        <p:pic>
          <p:nvPicPr>
            <p:cNvPr id="72" name="그래픽 71">
              <a:extLst>
                <a:ext uri="{FF2B5EF4-FFF2-40B4-BE49-F238E27FC236}">
                  <a16:creationId xmlns:a16="http://schemas.microsoft.com/office/drawing/2014/main" id="{0D659EAA-1853-B066-3CF9-82CE8771F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3" name="그래픽 72">
              <a:extLst>
                <a:ext uri="{FF2B5EF4-FFF2-40B4-BE49-F238E27FC236}">
                  <a16:creationId xmlns:a16="http://schemas.microsoft.com/office/drawing/2014/main" id="{52AA3A36-D95C-4E3F-E8AA-512C1B7F4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74" name="그래픽 73">
              <a:extLst>
                <a:ext uri="{FF2B5EF4-FFF2-40B4-BE49-F238E27FC236}">
                  <a16:creationId xmlns:a16="http://schemas.microsoft.com/office/drawing/2014/main" id="{FF142E43-6A55-F35E-048A-9A8D64072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3BAB7F2-16FC-CD90-8B2A-E2BAF77ADFA6}"/>
              </a:ext>
            </a:extLst>
          </p:cNvPr>
          <p:cNvGrpSpPr/>
          <p:nvPr/>
        </p:nvGrpSpPr>
        <p:grpSpPr>
          <a:xfrm>
            <a:off x="385582" y="2063985"/>
            <a:ext cx="3514174" cy="842355"/>
            <a:chOff x="541891" y="2030602"/>
            <a:chExt cx="4990338" cy="37601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6EF3F29-8FD4-DF1A-9CA6-07A65A876E40}"/>
                </a:ext>
              </a:extLst>
            </p:cNvPr>
            <p:cNvGrpSpPr/>
            <p:nvPr/>
          </p:nvGrpSpPr>
          <p:grpSpPr>
            <a:xfrm>
              <a:off x="541891" y="2030602"/>
              <a:ext cx="4990338" cy="376013"/>
              <a:chOff x="2683488" y="3661000"/>
              <a:chExt cx="6377620" cy="743162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0BD8D1F0-73D0-18DC-A3FF-4831A27980A7}"/>
                  </a:ext>
                </a:extLst>
              </p:cNvPr>
              <p:cNvSpPr/>
              <p:nvPr/>
            </p:nvSpPr>
            <p:spPr>
              <a:xfrm>
                <a:off x="2857501" y="3661000"/>
                <a:ext cx="6203607" cy="743162"/>
              </a:xfrm>
              <a:prstGeom prst="round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  <a:effectLst>
                <a:outerShdw blurRad="76200" algn="ctr" rotWithShape="0">
                  <a:srgbClr val="3378C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1DC0CCA9-5ACB-B4E1-4C02-3A8A314F31D5}"/>
                  </a:ext>
                </a:extLst>
              </p:cNvPr>
              <p:cNvSpPr/>
              <p:nvPr/>
            </p:nvSpPr>
            <p:spPr>
              <a:xfrm rot="4666750">
                <a:off x="2690596" y="3807437"/>
                <a:ext cx="306409" cy="320625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076A9D-D2A3-69D5-A825-8811C06BF62F}"/>
                </a:ext>
              </a:extLst>
            </p:cNvPr>
            <p:cNvSpPr txBox="1"/>
            <p:nvPr/>
          </p:nvSpPr>
          <p:spPr>
            <a:xfrm>
              <a:off x="768906" y="2050683"/>
              <a:ext cx="4661067" cy="3114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3500" marR="6350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dirty="0">
                  <a:solidFill>
                    <a:srgbClr val="000000"/>
                  </a:solidFill>
                  <a:latin typeface="한양신명조"/>
                </a:rPr>
                <a:t>스프링 </a:t>
              </a:r>
              <a:r>
                <a:rPr lang="ko-KR" altLang="en-US" sz="1400" kern="0" dirty="0" err="1">
                  <a:solidFill>
                    <a:srgbClr val="000000"/>
                  </a:solidFill>
                  <a:latin typeface="한양신명조"/>
                </a:rPr>
                <a:t>시큐리티</a:t>
              </a:r>
              <a:endParaRPr lang="en-US" altLang="ko-KR" sz="1400" kern="0" dirty="0">
                <a:solidFill>
                  <a:srgbClr val="000000"/>
                </a:solidFill>
                <a:latin typeface="한양신명조"/>
              </a:endParaRPr>
            </a:p>
            <a:p>
              <a:pPr marL="234950" marR="63500" indent="-17145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스프링 </a:t>
              </a:r>
              <a:r>
                <a:rPr lang="ko-KR" altLang="en-US" sz="1200" kern="0" dirty="0" err="1">
                  <a:solidFill>
                    <a:srgbClr val="000000"/>
                  </a:solidFill>
                  <a:latin typeface="한양신명조"/>
                </a:rPr>
                <a:t>시큐리티를</a:t>
              </a: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 통한 접근 제한 기능</a:t>
              </a:r>
              <a:endParaRPr lang="en-US" altLang="ko-KR" sz="1200" kern="0" dirty="0">
                <a:solidFill>
                  <a:srgbClr val="000000"/>
                </a:solidFill>
                <a:latin typeface="한양신명조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6C0C3DD-FF06-4443-EAFB-A8D1F2A1CF72}"/>
              </a:ext>
            </a:extLst>
          </p:cNvPr>
          <p:cNvGrpSpPr/>
          <p:nvPr/>
        </p:nvGrpSpPr>
        <p:grpSpPr>
          <a:xfrm>
            <a:off x="374318" y="2960948"/>
            <a:ext cx="3525438" cy="1600206"/>
            <a:chOff x="541891" y="2030606"/>
            <a:chExt cx="4990338" cy="59532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286DE9E-76F7-6046-0B0F-E000E90C6A42}"/>
                </a:ext>
              </a:extLst>
            </p:cNvPr>
            <p:cNvGrpSpPr/>
            <p:nvPr/>
          </p:nvGrpSpPr>
          <p:grpSpPr>
            <a:xfrm>
              <a:off x="541891" y="2030606"/>
              <a:ext cx="4990338" cy="575248"/>
              <a:chOff x="2683488" y="3661000"/>
              <a:chExt cx="6377620" cy="1136933"/>
            </a:xfrm>
          </p:grpSpPr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21003A24-155A-46E4-068C-BC4A09720645}"/>
                  </a:ext>
                </a:extLst>
              </p:cNvPr>
              <p:cNvSpPr/>
              <p:nvPr/>
            </p:nvSpPr>
            <p:spPr>
              <a:xfrm>
                <a:off x="2857502" y="3661000"/>
                <a:ext cx="6203606" cy="1136933"/>
              </a:xfrm>
              <a:prstGeom prst="round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  <a:effectLst>
                <a:outerShdw blurRad="76200" algn="ctr" rotWithShape="0">
                  <a:srgbClr val="3378C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6C09D7CF-9C48-32B2-3885-7EB2107FA998}"/>
                  </a:ext>
                </a:extLst>
              </p:cNvPr>
              <p:cNvSpPr/>
              <p:nvPr/>
            </p:nvSpPr>
            <p:spPr>
              <a:xfrm rot="4666750">
                <a:off x="2690596" y="3807437"/>
                <a:ext cx="306409" cy="320625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C4B6A8E-3B6D-1D77-1260-1C79FA54E85C}"/>
                </a:ext>
              </a:extLst>
            </p:cNvPr>
            <p:cNvSpPr txBox="1"/>
            <p:nvPr/>
          </p:nvSpPr>
          <p:spPr>
            <a:xfrm>
              <a:off x="768906" y="2050683"/>
              <a:ext cx="4661067" cy="5752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3500" marR="6350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dirty="0">
                  <a:solidFill>
                    <a:srgbClr val="000000"/>
                  </a:solidFill>
                  <a:latin typeface="한양신명조"/>
                </a:rPr>
                <a:t>회원 관리</a:t>
              </a:r>
              <a:endParaRPr lang="en-US" altLang="ko-KR" sz="1400" kern="0" dirty="0">
                <a:solidFill>
                  <a:srgbClr val="000000"/>
                </a:solidFill>
                <a:latin typeface="한양신명조"/>
              </a:endParaRPr>
            </a:p>
            <a:p>
              <a:pPr marL="234950" marR="63500" indent="-17145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관리자가 사원을 추가하고</a:t>
              </a:r>
              <a:r>
                <a:rPr lang="en-US" altLang="ko-KR" sz="1200" kern="0" dirty="0">
                  <a:solidFill>
                    <a:srgbClr val="000000"/>
                  </a:solidFill>
                  <a:latin typeface="한양신명조"/>
                </a:rPr>
                <a:t>, </a:t>
              </a: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사이트 가입 페이지를 이메일로 전송</a:t>
              </a:r>
              <a:endParaRPr lang="en-US" altLang="ko-KR" sz="1200" kern="0" dirty="0">
                <a:solidFill>
                  <a:srgbClr val="000000"/>
                </a:solidFill>
                <a:latin typeface="한양신명조"/>
              </a:endParaRPr>
            </a:p>
            <a:p>
              <a:pPr marL="234950" marR="63500" indent="-17145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전송된 가입 페이지를 통해 최종 가입</a:t>
              </a:r>
              <a:endParaRPr lang="en-US" altLang="ko-KR" sz="1200" kern="0" dirty="0">
                <a:solidFill>
                  <a:srgbClr val="000000"/>
                </a:solidFill>
                <a:latin typeface="한양신명조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E31398F-6B4F-6F05-0D70-55F04BF51852}"/>
              </a:ext>
            </a:extLst>
          </p:cNvPr>
          <p:cNvGrpSpPr/>
          <p:nvPr/>
        </p:nvGrpSpPr>
        <p:grpSpPr>
          <a:xfrm>
            <a:off x="3927839" y="2022205"/>
            <a:ext cx="4022234" cy="2456477"/>
            <a:chOff x="541891" y="2030607"/>
            <a:chExt cx="4888082" cy="1525499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C8DD5E8D-0656-252D-0E53-1CB75D6E0156}"/>
                </a:ext>
              </a:extLst>
            </p:cNvPr>
            <p:cNvGrpSpPr/>
            <p:nvPr/>
          </p:nvGrpSpPr>
          <p:grpSpPr>
            <a:xfrm>
              <a:off x="541891" y="2030607"/>
              <a:ext cx="4797228" cy="1525499"/>
              <a:chOff x="2683488" y="3661001"/>
              <a:chExt cx="6130827" cy="3015029"/>
            </a:xfrm>
          </p:grpSpPr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14B88EAE-4E24-0B35-F95D-A8FF23D049F5}"/>
                  </a:ext>
                </a:extLst>
              </p:cNvPr>
              <p:cNvSpPr/>
              <p:nvPr/>
            </p:nvSpPr>
            <p:spPr>
              <a:xfrm>
                <a:off x="2857500" y="3661001"/>
                <a:ext cx="5956815" cy="3015029"/>
              </a:xfrm>
              <a:prstGeom prst="round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  <a:effectLst>
                <a:outerShdw blurRad="76200" algn="ctr" rotWithShape="0">
                  <a:srgbClr val="3378C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82637DD2-9A1F-DC3C-85CD-2602780621D4}"/>
                  </a:ext>
                </a:extLst>
              </p:cNvPr>
              <p:cNvSpPr/>
              <p:nvPr/>
            </p:nvSpPr>
            <p:spPr>
              <a:xfrm rot="4666750">
                <a:off x="2690596" y="3807437"/>
                <a:ext cx="306409" cy="320625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87A3726-19F1-0C61-6306-A220EF65B123}"/>
                </a:ext>
              </a:extLst>
            </p:cNvPr>
            <p:cNvSpPr txBox="1"/>
            <p:nvPr/>
          </p:nvSpPr>
          <p:spPr>
            <a:xfrm>
              <a:off x="768905" y="2050683"/>
              <a:ext cx="4661068" cy="11504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3500" marR="6350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dirty="0">
                  <a:solidFill>
                    <a:srgbClr val="000000"/>
                  </a:solidFill>
                  <a:latin typeface="한양신명조"/>
                </a:rPr>
                <a:t>블로그</a:t>
              </a:r>
              <a:endParaRPr lang="en-US" altLang="ko-KR" sz="1400" kern="0" dirty="0">
                <a:solidFill>
                  <a:srgbClr val="000000"/>
                </a:solidFill>
                <a:latin typeface="한양신명조"/>
              </a:endParaRPr>
            </a:p>
            <a:p>
              <a:pPr marL="234950" marR="63500" indent="-17145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사원은 모두 자신의 블로그를 가짐</a:t>
              </a:r>
              <a:endParaRPr lang="en-US" altLang="ko-KR" sz="1200" kern="0" dirty="0">
                <a:solidFill>
                  <a:srgbClr val="000000"/>
                </a:solidFill>
                <a:latin typeface="한양신명조"/>
              </a:endParaRPr>
            </a:p>
            <a:p>
              <a:pPr marL="234950" marR="63500" indent="-17145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퇴사한 사람의 블로그도 확인 가능</a:t>
              </a:r>
              <a:endParaRPr lang="en-US" altLang="ko-KR" sz="1200" kern="0" dirty="0">
                <a:solidFill>
                  <a:srgbClr val="000000"/>
                </a:solidFill>
                <a:latin typeface="한양신명조"/>
              </a:endParaRPr>
            </a:p>
            <a:p>
              <a:pPr marL="234950" marR="63500" indent="-17145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전체 사원의 블로그</a:t>
              </a:r>
              <a:r>
                <a:rPr lang="en-US" altLang="ko-KR" sz="1200" kern="0" dirty="0">
                  <a:solidFill>
                    <a:srgbClr val="000000"/>
                  </a:solidFill>
                  <a:latin typeface="한양신명조"/>
                </a:rPr>
                <a:t> </a:t>
              </a: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확인 가능 게시판 관리에서 설정한 분류</a:t>
              </a:r>
              <a:r>
                <a:rPr lang="en-US" altLang="ko-KR" sz="1200" kern="0" dirty="0">
                  <a:solidFill>
                    <a:srgbClr val="000000"/>
                  </a:solidFill>
                  <a:latin typeface="한양신명조"/>
                </a:rPr>
                <a:t>/</a:t>
              </a: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속성에 따라 상단 연관된 사람들의 블로그 네비게이션이 생성됨</a:t>
              </a:r>
              <a:endParaRPr lang="en-US" altLang="ko-KR" sz="1200" kern="0" dirty="0">
                <a:solidFill>
                  <a:srgbClr val="000000"/>
                </a:solidFill>
                <a:latin typeface="한양신명조"/>
              </a:endParaRPr>
            </a:p>
            <a:p>
              <a:pPr marL="234950" marR="63500" indent="-17145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블로그는 일일 업무 일지를 적거나 따로 정보를 적을 수 있음</a:t>
              </a:r>
              <a:r>
                <a:rPr lang="en-US" altLang="ko-KR" sz="1200" kern="0" dirty="0">
                  <a:solidFill>
                    <a:srgbClr val="000000"/>
                  </a:solidFill>
                  <a:latin typeface="한양신명조"/>
                </a:rPr>
                <a:t>.</a:t>
              </a:r>
            </a:p>
            <a:p>
              <a:pPr marL="234950" marR="63500" indent="-17145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altLang="ko-KR" sz="1200" kern="0" dirty="0">
                <a:solidFill>
                  <a:srgbClr val="000000"/>
                </a:solidFill>
                <a:latin typeface="한양신명조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D1EFADF-5237-DEAA-CC3A-7C0A4E3A51C0}"/>
              </a:ext>
            </a:extLst>
          </p:cNvPr>
          <p:cNvGrpSpPr/>
          <p:nvPr/>
        </p:nvGrpSpPr>
        <p:grpSpPr>
          <a:xfrm>
            <a:off x="4012307" y="4617132"/>
            <a:ext cx="7388443" cy="1633674"/>
            <a:chOff x="541891" y="1868134"/>
            <a:chExt cx="4891399" cy="1087361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0A9C472B-10F4-9D14-4487-EE3D5221BCD6}"/>
                </a:ext>
              </a:extLst>
            </p:cNvPr>
            <p:cNvGrpSpPr/>
            <p:nvPr/>
          </p:nvGrpSpPr>
          <p:grpSpPr>
            <a:xfrm>
              <a:off x="541891" y="1868134"/>
              <a:ext cx="4891399" cy="1068706"/>
              <a:chOff x="2683488" y="3339889"/>
              <a:chExt cx="6251177" cy="2112215"/>
            </a:xfrm>
          </p:grpSpPr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47FA3C61-70A2-2267-D6E2-C9DED2BD6959}"/>
                  </a:ext>
                </a:extLst>
              </p:cNvPr>
              <p:cNvSpPr/>
              <p:nvPr/>
            </p:nvSpPr>
            <p:spPr>
              <a:xfrm>
                <a:off x="2731059" y="3339889"/>
                <a:ext cx="6203606" cy="2112215"/>
              </a:xfrm>
              <a:prstGeom prst="round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  <a:effectLst>
                <a:outerShdw blurRad="76200" algn="ctr" rotWithShape="0">
                  <a:srgbClr val="3378C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1DD00397-A50A-A6C6-575E-F70DC19D3C8F}"/>
                  </a:ext>
                </a:extLst>
              </p:cNvPr>
              <p:cNvSpPr/>
              <p:nvPr/>
            </p:nvSpPr>
            <p:spPr>
              <a:xfrm rot="4666750">
                <a:off x="2690596" y="3807437"/>
                <a:ext cx="306409" cy="320625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E9B0096-F8EF-CD06-1D8B-8E5DE10C6857}"/>
                </a:ext>
              </a:extLst>
            </p:cNvPr>
            <p:cNvSpPr txBox="1"/>
            <p:nvPr/>
          </p:nvSpPr>
          <p:spPr>
            <a:xfrm>
              <a:off x="768905" y="2050683"/>
              <a:ext cx="4661068" cy="9048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3500" marR="6350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dirty="0">
                  <a:solidFill>
                    <a:srgbClr val="000000"/>
                  </a:solidFill>
                  <a:latin typeface="한양신명조"/>
                </a:rPr>
                <a:t>게시판 관리</a:t>
              </a:r>
              <a:endParaRPr lang="en-US" altLang="ko-KR" sz="1400" kern="0" dirty="0">
                <a:solidFill>
                  <a:srgbClr val="000000"/>
                </a:solidFill>
                <a:latin typeface="한양신명조"/>
              </a:endParaRPr>
            </a:p>
            <a:p>
              <a:pPr marL="234950" marR="63500" indent="-17145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모든 사원은 권한에 따라 접근 할 수 있는 게시판이 있음</a:t>
              </a:r>
              <a:endParaRPr lang="en-US" altLang="ko-KR" sz="1200" kern="0" dirty="0">
                <a:solidFill>
                  <a:srgbClr val="000000"/>
                </a:solidFill>
                <a:latin typeface="한양신명조"/>
              </a:endParaRPr>
            </a:p>
            <a:p>
              <a:pPr marL="234950" marR="63500" indent="-17145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해당 게시판은 분류</a:t>
              </a:r>
              <a:r>
                <a:rPr lang="en-US" altLang="ko-KR" sz="1200" kern="0" dirty="0">
                  <a:solidFill>
                    <a:srgbClr val="000000"/>
                  </a:solidFill>
                  <a:latin typeface="한양신명조"/>
                </a:rPr>
                <a:t>/</a:t>
              </a: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속성으로 권한을 관리하므로 분류</a:t>
              </a:r>
              <a:r>
                <a:rPr lang="en-US" altLang="ko-KR" sz="1200" kern="0" dirty="0">
                  <a:solidFill>
                    <a:srgbClr val="000000"/>
                  </a:solidFill>
                  <a:latin typeface="한양신명조"/>
                </a:rPr>
                <a:t>,</a:t>
              </a: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속성</a:t>
              </a:r>
              <a:r>
                <a:rPr lang="en-US" altLang="ko-KR" sz="1200" kern="0" dirty="0">
                  <a:solidFill>
                    <a:srgbClr val="000000"/>
                  </a:solidFill>
                  <a:latin typeface="한양신명조"/>
                </a:rPr>
                <a:t>,</a:t>
              </a: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게시판 추가</a:t>
              </a:r>
              <a:r>
                <a:rPr lang="en-US" altLang="ko-KR" sz="1200" kern="0" dirty="0">
                  <a:solidFill>
                    <a:srgbClr val="000000"/>
                  </a:solidFill>
                  <a:latin typeface="한양신명조"/>
                </a:rPr>
                <a:t>/</a:t>
              </a: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수정</a:t>
              </a:r>
              <a:r>
                <a:rPr lang="en-US" altLang="ko-KR" sz="1200" kern="0" dirty="0">
                  <a:solidFill>
                    <a:srgbClr val="000000"/>
                  </a:solidFill>
                  <a:latin typeface="한양신명조"/>
                </a:rPr>
                <a:t>/</a:t>
              </a: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제거 기능이 존재함</a:t>
              </a:r>
              <a:endParaRPr lang="en-US" altLang="ko-KR" sz="1200" kern="0" dirty="0">
                <a:solidFill>
                  <a:srgbClr val="000000"/>
                </a:solidFill>
                <a:latin typeface="한양신명조"/>
              </a:endParaRPr>
            </a:p>
            <a:p>
              <a:pPr marL="234950" marR="63500" indent="-17145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관리자가 게시판을 추가 할 수 있음</a:t>
              </a:r>
              <a:endParaRPr lang="en-US" altLang="ko-KR" sz="1200" kern="0" dirty="0">
                <a:solidFill>
                  <a:srgbClr val="000000"/>
                </a:solidFill>
                <a:latin typeface="한양신명조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55ACB5A-BA21-BE12-7355-18A2702EEC09}"/>
              </a:ext>
            </a:extLst>
          </p:cNvPr>
          <p:cNvGrpSpPr/>
          <p:nvPr/>
        </p:nvGrpSpPr>
        <p:grpSpPr>
          <a:xfrm>
            <a:off x="7875312" y="2001456"/>
            <a:ext cx="3525438" cy="2557013"/>
            <a:chOff x="541891" y="2030605"/>
            <a:chExt cx="4990338" cy="59377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B444A75E-6AE2-4910-5E50-DE97DC976F53}"/>
                </a:ext>
              </a:extLst>
            </p:cNvPr>
            <p:cNvGrpSpPr/>
            <p:nvPr/>
          </p:nvGrpSpPr>
          <p:grpSpPr>
            <a:xfrm>
              <a:off x="541891" y="2030605"/>
              <a:ext cx="4990338" cy="575248"/>
              <a:chOff x="2683488" y="3660998"/>
              <a:chExt cx="6377620" cy="1136933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70C3EF7F-74EE-C802-2BD6-D828A9C01BAA}"/>
                  </a:ext>
                </a:extLst>
              </p:cNvPr>
              <p:cNvSpPr/>
              <p:nvPr/>
            </p:nvSpPr>
            <p:spPr>
              <a:xfrm>
                <a:off x="2857502" y="3660998"/>
                <a:ext cx="6203606" cy="1136933"/>
              </a:xfrm>
              <a:prstGeom prst="round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  <a:effectLst>
                <a:outerShdw blurRad="76200" algn="ctr" rotWithShape="0">
                  <a:srgbClr val="3378C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2A863BAF-A8E1-817C-77AB-D58BC2FB9541}"/>
                  </a:ext>
                </a:extLst>
              </p:cNvPr>
              <p:cNvSpPr/>
              <p:nvPr/>
            </p:nvSpPr>
            <p:spPr>
              <a:xfrm rot="4666750">
                <a:off x="2690596" y="3807437"/>
                <a:ext cx="306409" cy="320625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B695FC1-84D6-EE82-005C-700FB89E9FD3}"/>
                </a:ext>
              </a:extLst>
            </p:cNvPr>
            <p:cNvSpPr txBox="1"/>
            <p:nvPr/>
          </p:nvSpPr>
          <p:spPr>
            <a:xfrm>
              <a:off x="768905" y="2050683"/>
              <a:ext cx="4661068" cy="5736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3500" marR="6350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dirty="0">
                  <a:solidFill>
                    <a:srgbClr val="000000"/>
                  </a:solidFill>
                  <a:latin typeface="한양신명조"/>
                </a:rPr>
                <a:t>게시판</a:t>
              </a:r>
              <a:endParaRPr lang="en-US" altLang="ko-KR" sz="1400" kern="0" dirty="0">
                <a:solidFill>
                  <a:srgbClr val="000000"/>
                </a:solidFill>
                <a:latin typeface="한양신명조"/>
              </a:endParaRPr>
            </a:p>
            <a:p>
              <a:pPr marL="234950" marR="63500" indent="-17145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여러 종류의 게시판이 있고 각 사원은 설정된 권한에 따라 읽기</a:t>
              </a:r>
              <a:r>
                <a:rPr lang="en-US" altLang="ko-KR" sz="1200" kern="0" dirty="0">
                  <a:solidFill>
                    <a:srgbClr val="000000"/>
                  </a:solidFill>
                  <a:latin typeface="한양신명조"/>
                </a:rPr>
                <a:t>/</a:t>
              </a: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쓰기가 가능하다</a:t>
              </a:r>
              <a:r>
                <a:rPr lang="en-US" altLang="ko-KR" sz="1200" kern="0" dirty="0">
                  <a:solidFill>
                    <a:srgbClr val="000000"/>
                  </a:solidFill>
                  <a:latin typeface="한양신명조"/>
                </a:rPr>
                <a:t>.</a:t>
              </a:r>
            </a:p>
            <a:p>
              <a:pPr marL="234950" marR="63500" indent="-17145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자신이 작성한 게시판의 글은 수정</a:t>
              </a:r>
              <a:r>
                <a:rPr lang="en-US" altLang="ko-KR" sz="1200" kern="0" dirty="0">
                  <a:solidFill>
                    <a:srgbClr val="000000"/>
                  </a:solidFill>
                  <a:latin typeface="한양신명조"/>
                </a:rPr>
                <a:t>/</a:t>
              </a: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삭제가 가능하다</a:t>
              </a:r>
              <a:endParaRPr lang="en-US" altLang="ko-KR" sz="1200" kern="0" dirty="0">
                <a:solidFill>
                  <a:srgbClr val="000000"/>
                </a:solidFill>
                <a:latin typeface="한양신명조"/>
              </a:endParaRPr>
            </a:p>
            <a:p>
              <a:pPr marL="234950" marR="63500" indent="-17145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ko-KR" sz="1200" kern="0" dirty="0">
                  <a:solidFill>
                    <a:srgbClr val="000000"/>
                  </a:solidFill>
                  <a:latin typeface="한양신명조"/>
                </a:rPr>
                <a:t>Ex) </a:t>
              </a: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프로그래밍 팀 게시판의 경우 프로그래밍 팀만 글을 작성 할 수 있게 설정하고 모두 읽을 수 있도록 설정하는 것이 가능함</a:t>
              </a:r>
              <a:endParaRPr lang="en-US" altLang="ko-KR" sz="1200" kern="0" dirty="0">
                <a:solidFill>
                  <a:srgbClr val="000000"/>
                </a:solidFill>
                <a:latin typeface="한양신명조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F7A53E0-C264-0BDA-623E-77E0C517D8ED}"/>
              </a:ext>
            </a:extLst>
          </p:cNvPr>
          <p:cNvGrpSpPr/>
          <p:nvPr/>
        </p:nvGrpSpPr>
        <p:grpSpPr>
          <a:xfrm>
            <a:off x="345204" y="4660768"/>
            <a:ext cx="3608880" cy="1520204"/>
            <a:chOff x="541891" y="2030606"/>
            <a:chExt cx="4990338" cy="575248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E0C7CEC8-9CAF-FD7F-E9ED-ED7D002F1AAA}"/>
                </a:ext>
              </a:extLst>
            </p:cNvPr>
            <p:cNvGrpSpPr/>
            <p:nvPr/>
          </p:nvGrpSpPr>
          <p:grpSpPr>
            <a:xfrm>
              <a:off x="541891" y="2030606"/>
              <a:ext cx="4990338" cy="575248"/>
              <a:chOff x="2683488" y="3661000"/>
              <a:chExt cx="6377620" cy="1136933"/>
            </a:xfrm>
          </p:grpSpPr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3F9B5499-E3DC-A9AA-30F5-4748DCDE05AF}"/>
                  </a:ext>
                </a:extLst>
              </p:cNvPr>
              <p:cNvSpPr/>
              <p:nvPr/>
            </p:nvSpPr>
            <p:spPr>
              <a:xfrm>
                <a:off x="2857502" y="3661000"/>
                <a:ext cx="6203606" cy="1136933"/>
              </a:xfrm>
              <a:prstGeom prst="round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  <a:effectLst>
                <a:outerShdw blurRad="76200" algn="ctr" rotWithShape="0">
                  <a:srgbClr val="3378C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34B37F32-E8EA-344B-EC85-94BFDBA27B37}"/>
                  </a:ext>
                </a:extLst>
              </p:cNvPr>
              <p:cNvSpPr/>
              <p:nvPr/>
            </p:nvSpPr>
            <p:spPr>
              <a:xfrm rot="4666750">
                <a:off x="2690596" y="3807437"/>
                <a:ext cx="306409" cy="320625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63D714B-A002-CDFB-96DA-D26BA224A134}"/>
                </a:ext>
              </a:extLst>
            </p:cNvPr>
            <p:cNvSpPr txBox="1"/>
            <p:nvPr/>
          </p:nvSpPr>
          <p:spPr>
            <a:xfrm>
              <a:off x="768904" y="2050683"/>
              <a:ext cx="4661068" cy="5363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3500" marR="6350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dirty="0">
                  <a:solidFill>
                    <a:srgbClr val="000000"/>
                  </a:solidFill>
                  <a:latin typeface="한양신명조"/>
                </a:rPr>
                <a:t>채팅</a:t>
              </a:r>
              <a:endParaRPr lang="en-US" altLang="ko-KR" sz="1400" kern="0" dirty="0">
                <a:solidFill>
                  <a:srgbClr val="000000"/>
                </a:solidFill>
                <a:latin typeface="한양신명조"/>
              </a:endParaRPr>
            </a:p>
            <a:p>
              <a:pPr marL="234950" marR="63500" indent="-17145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사이트에 로그인한 회원끼리 간단한 채팅이 가능해야 함</a:t>
              </a:r>
              <a:endParaRPr lang="en-US" altLang="ko-KR" sz="1200" kern="0" dirty="0">
                <a:solidFill>
                  <a:srgbClr val="000000"/>
                </a:solidFill>
                <a:latin typeface="한양신명조"/>
              </a:endParaRPr>
            </a:p>
            <a:p>
              <a:pPr marL="234950" marR="63500" indent="-17145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kern="0" dirty="0" err="1">
                  <a:solidFill>
                    <a:srgbClr val="000000"/>
                  </a:solidFill>
                  <a:latin typeface="한양신명조"/>
                </a:rPr>
                <a:t>웹소켓을</a:t>
              </a: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 이용한 채팅 기능</a:t>
              </a:r>
              <a:endParaRPr lang="en-US" altLang="ko-KR" sz="1200" kern="0" dirty="0">
                <a:solidFill>
                  <a:srgbClr val="000000"/>
                </a:solidFill>
                <a:latin typeface="한양신명조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710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활용 장비 및 재료</a:t>
              </a:r>
              <a:endPara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541" y="5914233"/>
            <a:ext cx="12192000" cy="923330"/>
          </a:xfrm>
          <a:prstGeom prst="rect">
            <a:avLst/>
          </a:prstGeom>
        </p:spPr>
      </p:pic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1D81103-2CC9-6A96-88B8-2F1A64E89815}"/>
              </a:ext>
            </a:extLst>
          </p:cNvPr>
          <p:cNvGrpSpPr/>
          <p:nvPr/>
        </p:nvGrpSpPr>
        <p:grpSpPr>
          <a:xfrm>
            <a:off x="243508" y="3689238"/>
            <a:ext cx="1918012" cy="1755963"/>
            <a:chOff x="257705" y="4277173"/>
            <a:chExt cx="1918012" cy="1755963"/>
          </a:xfrm>
        </p:grpSpPr>
        <p:pic>
          <p:nvPicPr>
            <p:cNvPr id="72" name="그래픽 71">
              <a:extLst>
                <a:ext uri="{FF2B5EF4-FFF2-40B4-BE49-F238E27FC236}">
                  <a16:creationId xmlns:a16="http://schemas.microsoft.com/office/drawing/2014/main" id="{0D659EAA-1853-B066-3CF9-82CE8771F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3" name="그래픽 72">
              <a:extLst>
                <a:ext uri="{FF2B5EF4-FFF2-40B4-BE49-F238E27FC236}">
                  <a16:creationId xmlns:a16="http://schemas.microsoft.com/office/drawing/2014/main" id="{52AA3A36-D95C-4E3F-E8AA-512C1B7F4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74" name="그래픽 73">
              <a:extLst>
                <a:ext uri="{FF2B5EF4-FFF2-40B4-BE49-F238E27FC236}">
                  <a16:creationId xmlns:a16="http://schemas.microsoft.com/office/drawing/2014/main" id="{FF142E43-6A55-F35E-048A-9A8D64072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A7AD123-9423-729D-5FAE-ACA4537FE08E}"/>
              </a:ext>
            </a:extLst>
          </p:cNvPr>
          <p:cNvGrpSpPr/>
          <p:nvPr/>
        </p:nvGrpSpPr>
        <p:grpSpPr>
          <a:xfrm>
            <a:off x="2797658" y="2401313"/>
            <a:ext cx="2122307" cy="3803725"/>
            <a:chOff x="501798" y="2373418"/>
            <a:chExt cx="2122307" cy="3803725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4CC817D-E9BE-407C-C31F-64B660AFD99D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39" name="사각형: 둥근 위쪽 모서리 38">
                <a:extLst>
                  <a:ext uri="{FF2B5EF4-FFF2-40B4-BE49-F238E27FC236}">
                    <a16:creationId xmlns:a16="http://schemas.microsoft.com/office/drawing/2014/main" id="{2B357897-AC38-8E74-620B-0C97FF9EF0FF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BCDCEFC-1C59-8464-3B0F-BB579A53B98D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EB7484-9151-589F-C17A-6C3A13ADDC8E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환경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7CD0141-4B2F-70DC-F260-9FAD8FA5207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51966"/>
              <a:chOff x="450324" y="2128945"/>
              <a:chExt cx="889526" cy="766832"/>
            </a:xfrm>
          </p:grpSpPr>
          <p:sp>
            <p:nvSpPr>
              <p:cNvPr id="33" name="육각형 32">
                <a:extLst>
                  <a:ext uri="{FF2B5EF4-FFF2-40B4-BE49-F238E27FC236}">
                    <a16:creationId xmlns:a16="http://schemas.microsoft.com/office/drawing/2014/main" id="{CE7BC01C-DDB7-072E-80D0-CF7F7AD98B27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ADE3D873-CF8A-2015-7FC0-F726C035460D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C5535E4-009B-22A9-B166-73031FFC9EE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992D774-613F-9114-FEB0-C0580C04A014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3A0815A-E257-9CC3-F3AD-5EE26486031B}"/>
              </a:ext>
            </a:extLst>
          </p:cNvPr>
          <p:cNvGrpSpPr/>
          <p:nvPr/>
        </p:nvGrpSpPr>
        <p:grpSpPr>
          <a:xfrm>
            <a:off x="5080029" y="2401313"/>
            <a:ext cx="2122307" cy="3803725"/>
            <a:chOff x="2784169" y="2373418"/>
            <a:chExt cx="2122307" cy="3803725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8E915D31-5498-F2A2-2723-3097F9381E75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51" name="사각형: 둥근 위쪽 모서리 50">
                <a:extLst>
                  <a:ext uri="{FF2B5EF4-FFF2-40B4-BE49-F238E27FC236}">
                    <a16:creationId xmlns:a16="http://schemas.microsoft.com/office/drawing/2014/main" id="{33643532-C400-7C51-E9B0-0FA382B21B10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3BC4B5AF-E175-C29D-5434-E23A91287793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D6725F3-FBA5-3A16-254C-537719135766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48" name="육각형 47">
                <a:extLst>
                  <a:ext uri="{FF2B5EF4-FFF2-40B4-BE49-F238E27FC236}">
                    <a16:creationId xmlns:a16="http://schemas.microsoft.com/office/drawing/2014/main" id="{3F2F34C6-5654-081B-2F5E-88329433140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3A5B9DF9-E7AA-F7AB-75C3-CE1A71F272D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2DFD495-E326-707B-7CA9-6CAE54087493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142F305-357E-DCD6-75A5-9259276B28A7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3866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언어 및 기술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6D85EFD3-0A3D-E834-1EB7-8C7F14571103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53FC82F-B590-87BE-840E-67F8E3B1C11A}"/>
              </a:ext>
            </a:extLst>
          </p:cNvPr>
          <p:cNvGrpSpPr/>
          <p:nvPr/>
        </p:nvGrpSpPr>
        <p:grpSpPr>
          <a:xfrm>
            <a:off x="7362400" y="2401313"/>
            <a:ext cx="2122307" cy="3803725"/>
            <a:chOff x="5066540" y="2373418"/>
            <a:chExt cx="2122307" cy="3803725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5107F352-25CA-49AB-CAFD-6A4F872B7421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62" name="사각형: 둥근 위쪽 모서리 61">
                <a:extLst>
                  <a:ext uri="{FF2B5EF4-FFF2-40B4-BE49-F238E27FC236}">
                    <a16:creationId xmlns:a16="http://schemas.microsoft.com/office/drawing/2014/main" id="{DE97AD69-5AAE-4876-3AD3-87D490E52E0E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650B50C4-DE16-B158-B585-4EE589760EB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168A52B6-E411-8A24-846D-409B145DA921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59" name="육각형 58">
                <a:extLst>
                  <a:ext uri="{FF2B5EF4-FFF2-40B4-BE49-F238E27FC236}">
                    <a16:creationId xmlns:a16="http://schemas.microsoft.com/office/drawing/2014/main" id="{131645B8-9FA8-4EAA-80E3-BE5347B63E6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3A17E2B4-0BD5-0746-96FE-A3DEA51DFB3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F54AF67-2D04-9662-C8B6-6F5E16EE67E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AFB597A-882D-98E0-21C6-2F6972E55B83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도구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A2A866ED-149C-304C-18F0-E3C27DAFDA98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5626992-8443-7901-1F0A-4DAFE28C3EF2}"/>
              </a:ext>
            </a:extLst>
          </p:cNvPr>
          <p:cNvSpPr txBox="1"/>
          <p:nvPr/>
        </p:nvSpPr>
        <p:spPr>
          <a:xfrm>
            <a:off x="2797657" y="4482236"/>
            <a:ext cx="2122307" cy="1090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Tomcat 9.0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JDK 13.0.2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0D3DB4-93E3-4FF9-64DF-39D60AC8B9CA}"/>
              </a:ext>
            </a:extLst>
          </p:cNvPr>
          <p:cNvSpPr txBox="1"/>
          <p:nvPr/>
        </p:nvSpPr>
        <p:spPr>
          <a:xfrm>
            <a:off x="5034846" y="4531313"/>
            <a:ext cx="2122307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dirty="0">
                <a:ea typeface="나눔고딕" pitchFamily="2" charset="-127"/>
              </a:rPr>
              <a:t>HTML · CSS · Bootstrap5.3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dirty="0">
                <a:ea typeface="나눔고딕" pitchFamily="2" charset="-127"/>
              </a:rPr>
              <a:t>Java · JSP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dirty="0">
                <a:ea typeface="나눔고딕" pitchFamily="2" charset="-127"/>
              </a:rPr>
              <a:t>JavaScript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dirty="0">
                <a:ea typeface="나눔고딕" pitchFamily="2" charset="-127"/>
              </a:rPr>
              <a:t>MySQL 8.1.0</a:t>
            </a:r>
            <a:endParaRPr lang="en-US" altLang="ko-KR" sz="12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91FB7E-B0B3-2B65-02D7-973B22D5FAF3}"/>
              </a:ext>
            </a:extLst>
          </p:cNvPr>
          <p:cNvSpPr txBox="1"/>
          <p:nvPr/>
        </p:nvSpPr>
        <p:spPr>
          <a:xfrm>
            <a:off x="7362400" y="4577998"/>
            <a:ext cx="2122307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Spring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Visual Studio Code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ko-KR" sz="1200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ERMaster</a:t>
            </a:r>
            <a:endParaRPr lang="en-US" altLang="ko-KR" sz="12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ko-KR" sz="1200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StarUML</a:t>
            </a:r>
            <a:endParaRPr lang="en-US" altLang="ko-KR" sz="12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34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 구조</a:t>
              </a:r>
              <a:endPara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541" y="5914233"/>
            <a:ext cx="12192000" cy="923330"/>
          </a:xfrm>
          <a:prstGeom prst="rect">
            <a:avLst/>
          </a:prstGeom>
        </p:spPr>
      </p:pic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1D81103-2CC9-6A96-88B8-2F1A64E89815}"/>
              </a:ext>
            </a:extLst>
          </p:cNvPr>
          <p:cNvGrpSpPr/>
          <p:nvPr/>
        </p:nvGrpSpPr>
        <p:grpSpPr>
          <a:xfrm>
            <a:off x="243508" y="3689238"/>
            <a:ext cx="1918012" cy="1755963"/>
            <a:chOff x="257705" y="4277173"/>
            <a:chExt cx="1918012" cy="1755963"/>
          </a:xfrm>
        </p:grpSpPr>
        <p:pic>
          <p:nvPicPr>
            <p:cNvPr id="72" name="그래픽 71">
              <a:extLst>
                <a:ext uri="{FF2B5EF4-FFF2-40B4-BE49-F238E27FC236}">
                  <a16:creationId xmlns:a16="http://schemas.microsoft.com/office/drawing/2014/main" id="{0D659EAA-1853-B066-3CF9-82CE8771F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3" name="그래픽 72">
              <a:extLst>
                <a:ext uri="{FF2B5EF4-FFF2-40B4-BE49-F238E27FC236}">
                  <a16:creationId xmlns:a16="http://schemas.microsoft.com/office/drawing/2014/main" id="{52AA3A36-D95C-4E3F-E8AA-512C1B7F4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74" name="그래픽 73">
              <a:extLst>
                <a:ext uri="{FF2B5EF4-FFF2-40B4-BE49-F238E27FC236}">
                  <a16:creationId xmlns:a16="http://schemas.microsoft.com/office/drawing/2014/main" id="{FF142E43-6A55-F35E-048A-9A8D64072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A7AD123-9423-729D-5FAE-ACA4537FE08E}"/>
              </a:ext>
            </a:extLst>
          </p:cNvPr>
          <p:cNvGrpSpPr/>
          <p:nvPr/>
        </p:nvGrpSpPr>
        <p:grpSpPr>
          <a:xfrm>
            <a:off x="780286" y="2204864"/>
            <a:ext cx="2122307" cy="3801717"/>
            <a:chOff x="501798" y="2375426"/>
            <a:chExt cx="2122307" cy="3801717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4CC817D-E9BE-407C-C31F-64B660AFD99D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39" name="사각형: 둥근 위쪽 모서리 38">
                <a:extLst>
                  <a:ext uri="{FF2B5EF4-FFF2-40B4-BE49-F238E27FC236}">
                    <a16:creationId xmlns:a16="http://schemas.microsoft.com/office/drawing/2014/main" id="{2B357897-AC38-8E74-620B-0C97FF9EF0FF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BCDCEFC-1C59-8464-3B0F-BB579A53B98D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EB7484-9151-589F-C17A-6C3A13ADDC8E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목적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7CD0141-4B2F-70DC-F260-9FAD8FA5207C}"/>
                </a:ext>
              </a:extLst>
            </p:cNvPr>
            <p:cNvGrpSpPr/>
            <p:nvPr/>
          </p:nvGrpSpPr>
          <p:grpSpPr>
            <a:xfrm>
              <a:off x="1417264" y="2375426"/>
              <a:ext cx="320624" cy="306409"/>
              <a:chOff x="490328" y="2133318"/>
              <a:chExt cx="698546" cy="667576"/>
            </a:xfrm>
          </p:grpSpPr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ADE3D873-CF8A-2015-7FC0-F726C035460D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C5535E4-009B-22A9-B166-73031FFC9EE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992D774-613F-9114-FEB0-C0580C04A014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3932105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3A0815A-E257-9CC3-F3AD-5EE26486031B}"/>
              </a:ext>
            </a:extLst>
          </p:cNvPr>
          <p:cNvGrpSpPr/>
          <p:nvPr/>
        </p:nvGrpSpPr>
        <p:grpSpPr>
          <a:xfrm>
            <a:off x="3153914" y="2204864"/>
            <a:ext cx="4349332" cy="3801717"/>
            <a:chOff x="2784169" y="2375426"/>
            <a:chExt cx="2122307" cy="3801717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8E915D31-5498-F2A2-2723-3097F9381E75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51" name="사각형: 둥근 위쪽 모서리 50">
                <a:extLst>
                  <a:ext uri="{FF2B5EF4-FFF2-40B4-BE49-F238E27FC236}">
                    <a16:creationId xmlns:a16="http://schemas.microsoft.com/office/drawing/2014/main" id="{33643532-C400-7C51-E9B0-0FA382B21B10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3BC4B5AF-E175-C29D-5434-E23A91287793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D6725F3-FBA5-3A16-254C-537719135766}"/>
                </a:ext>
              </a:extLst>
            </p:cNvPr>
            <p:cNvGrpSpPr/>
            <p:nvPr/>
          </p:nvGrpSpPr>
          <p:grpSpPr>
            <a:xfrm>
              <a:off x="3706713" y="2375426"/>
              <a:ext cx="320624" cy="306409"/>
              <a:chOff x="490328" y="2133318"/>
              <a:chExt cx="698546" cy="667576"/>
            </a:xfrm>
          </p:grpSpPr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3A5B9DF9-E7AA-F7AB-75C3-CE1A71F272D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2DFD495-E326-707B-7CA9-6CAE54087493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142F305-357E-DCD6-75A5-9259276B28A7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3866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진행 일정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6D85EFD3-0A3D-E834-1EB7-8C7F14571103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3932105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53FC82F-B590-87BE-840E-67F8E3B1C11A}"/>
              </a:ext>
            </a:extLst>
          </p:cNvPr>
          <p:cNvGrpSpPr/>
          <p:nvPr/>
        </p:nvGrpSpPr>
        <p:grpSpPr>
          <a:xfrm>
            <a:off x="7621928" y="2204864"/>
            <a:ext cx="4126700" cy="3801717"/>
            <a:chOff x="5066540" y="2375426"/>
            <a:chExt cx="2122307" cy="3801717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5107F352-25CA-49AB-CAFD-6A4F872B7421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62" name="사각형: 둥근 위쪽 모서리 61">
                <a:extLst>
                  <a:ext uri="{FF2B5EF4-FFF2-40B4-BE49-F238E27FC236}">
                    <a16:creationId xmlns:a16="http://schemas.microsoft.com/office/drawing/2014/main" id="{DE97AD69-5AAE-4876-3AD3-87D490E52E0E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650B50C4-DE16-B158-B585-4EE589760EB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168A52B6-E411-8A24-846D-409B145DA921}"/>
                </a:ext>
              </a:extLst>
            </p:cNvPr>
            <p:cNvGrpSpPr/>
            <p:nvPr/>
          </p:nvGrpSpPr>
          <p:grpSpPr>
            <a:xfrm>
              <a:off x="5941913" y="2375426"/>
              <a:ext cx="320624" cy="306409"/>
              <a:chOff x="490328" y="2133318"/>
              <a:chExt cx="698546" cy="667576"/>
            </a:xfrm>
          </p:grpSpPr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3A17E2B4-0BD5-0746-96FE-A3DEA51DFB3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F54AF67-2D04-9662-C8B6-6F5E16EE67E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AFB597A-882D-98E0-21C6-2F6972E55B83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 내역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A2A866ED-149C-304C-18F0-E3C27DAFDA98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3932105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5626992-8443-7901-1F0A-4DAFE28C3EF2}"/>
              </a:ext>
            </a:extLst>
          </p:cNvPr>
          <p:cNvSpPr txBox="1"/>
          <p:nvPr/>
        </p:nvSpPr>
        <p:spPr>
          <a:xfrm>
            <a:off x="780285" y="3905543"/>
            <a:ext cx="2122307" cy="481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완수 능력 향상 및 사이트 런칭</a:t>
            </a:r>
            <a:endParaRPr lang="en-US" altLang="ko-KR" sz="12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0D3DB4-93E3-4FF9-64DF-39D60AC8B9CA}"/>
              </a:ext>
            </a:extLst>
          </p:cNvPr>
          <p:cNvSpPr txBox="1"/>
          <p:nvPr/>
        </p:nvSpPr>
        <p:spPr>
          <a:xfrm>
            <a:off x="3833695" y="3905543"/>
            <a:ext cx="2989768" cy="199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ea typeface="나눔고딕" pitchFamily="2" charset="-127"/>
              </a:rPr>
              <a:t>2024.03.19~2024.03.20 : </a:t>
            </a:r>
            <a:r>
              <a:rPr lang="ko-KR" altLang="en-US" sz="1200" dirty="0">
                <a:ea typeface="나눔고딕" pitchFamily="2" charset="-127"/>
              </a:rPr>
              <a:t>주제 기안</a:t>
            </a:r>
            <a:endParaRPr lang="en-US" altLang="ko-KR" sz="1200" dirty="0">
              <a:ea typeface="나눔고딕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ea typeface="나눔고딕" pitchFamily="2" charset="-127"/>
              </a:rPr>
              <a:t>2024.03.19~2024.03.20 : </a:t>
            </a:r>
            <a:r>
              <a:rPr lang="ko-KR" altLang="en-US" sz="1200" dirty="0">
                <a:ea typeface="나눔고딕" pitchFamily="2" charset="-127"/>
              </a:rPr>
              <a:t>요구사항 정의</a:t>
            </a:r>
            <a:endParaRPr lang="en-US" altLang="ko-KR" sz="1200" dirty="0">
              <a:ea typeface="나눔고딕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ea typeface="나눔고딕" pitchFamily="2" charset="-127"/>
              </a:rPr>
              <a:t>2024.03.21~2024.03.28 : </a:t>
            </a:r>
            <a:r>
              <a:rPr lang="ko-KR" altLang="en-US" sz="1200" dirty="0">
                <a:ea typeface="나눔고딕" pitchFamily="2" charset="-127"/>
              </a:rPr>
              <a:t>프로젝트 설계</a:t>
            </a:r>
            <a:endParaRPr lang="en-US" altLang="ko-KR" sz="1200" dirty="0">
              <a:ea typeface="나눔고딕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ea typeface="나눔고딕" pitchFamily="2" charset="-127"/>
              </a:rPr>
              <a:t>2024.03.29~2024.03.29 : </a:t>
            </a:r>
            <a:r>
              <a:rPr lang="ko-KR" altLang="en-US" sz="1200" dirty="0">
                <a:ea typeface="나눔고딕" pitchFamily="2" charset="-127"/>
              </a:rPr>
              <a:t>중간 발표</a:t>
            </a:r>
            <a:endParaRPr lang="en-US" altLang="ko-KR" sz="1200" dirty="0">
              <a:ea typeface="나눔고딕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ea typeface="나눔고딕" pitchFamily="2" charset="-127"/>
              </a:rPr>
              <a:t>2024.03.29~2024.04.12 : </a:t>
            </a:r>
            <a:r>
              <a:rPr lang="ko-KR" altLang="en-US" sz="1200" dirty="0">
                <a:ea typeface="나눔고딕" pitchFamily="2" charset="-127"/>
              </a:rPr>
              <a:t>구현</a:t>
            </a:r>
            <a:endParaRPr lang="en-US" altLang="ko-KR" sz="1200" dirty="0">
              <a:ea typeface="나눔고딕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ea typeface="나눔고딕" pitchFamily="2" charset="-127"/>
              </a:rPr>
              <a:t>2024.04.12~2024.04.15 : </a:t>
            </a:r>
            <a:r>
              <a:rPr lang="ko-KR" altLang="en-US" sz="1200" dirty="0">
                <a:ea typeface="나눔고딕" pitchFamily="2" charset="-127"/>
              </a:rPr>
              <a:t>테스트</a:t>
            </a:r>
            <a:endParaRPr lang="en-US" altLang="ko-KR" sz="1200" dirty="0">
              <a:ea typeface="나눔고딕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ea typeface="나눔고딕" pitchFamily="2" charset="-127"/>
              </a:rPr>
              <a:t>2024.04.16~2024.04.16 : </a:t>
            </a:r>
            <a:r>
              <a:rPr lang="ko-KR" altLang="en-US" sz="1200" dirty="0">
                <a:ea typeface="나눔고딕" pitchFamily="2" charset="-127"/>
              </a:rPr>
              <a:t>최종발표</a:t>
            </a:r>
            <a:endParaRPr lang="en-US" altLang="ko-KR" sz="1200" dirty="0">
              <a:ea typeface="나눔고딕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91FB7E-B0B3-2B65-02D7-973B22D5FAF3}"/>
              </a:ext>
            </a:extLst>
          </p:cNvPr>
          <p:cNvSpPr txBox="1"/>
          <p:nvPr/>
        </p:nvSpPr>
        <p:spPr>
          <a:xfrm>
            <a:off x="8183024" y="3888969"/>
            <a:ext cx="3228689" cy="1090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</a:t>
            </a:r>
            <a:r>
              <a:rPr lang="ko-KR" altLang="en-US" sz="1200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시큐리티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완료</a:t>
            </a:r>
            <a:endParaRPr lang="en-US" altLang="ko-KR" sz="12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관리 기능 완료</a:t>
            </a:r>
            <a:endParaRPr lang="en-US" altLang="ko-KR" sz="12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블로그 기능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일부 제외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  <a:endParaRPr lang="en-US" altLang="ko-KR" sz="12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 목록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 기능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일부 제외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완료</a:t>
            </a:r>
            <a:endParaRPr lang="en-US" altLang="ko-KR" sz="12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채팅 기능 완료</a:t>
            </a:r>
            <a:endParaRPr lang="en-US" altLang="ko-KR" sz="12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490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활용 방안 및 기대 효과</a:t>
              </a:r>
              <a:endPara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541" y="5914233"/>
            <a:ext cx="12192000" cy="923330"/>
          </a:xfrm>
          <a:prstGeom prst="rect">
            <a:avLst/>
          </a:prstGeom>
        </p:spPr>
      </p:pic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B3350EC-BE62-977D-D3F5-59837E234167}"/>
              </a:ext>
            </a:extLst>
          </p:cNvPr>
          <p:cNvSpPr txBox="1"/>
          <p:nvPr/>
        </p:nvSpPr>
        <p:spPr>
          <a:xfrm>
            <a:off x="8312385" y="854343"/>
            <a:ext cx="35035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spc="-1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(5) </a:t>
            </a:r>
            <a:r>
              <a:rPr lang="ko-KR" altLang="en-US" sz="1400" b="1" spc="-1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방안 및 기대 효과</a:t>
            </a:r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1D81103-2CC9-6A96-88B8-2F1A64E89815}"/>
              </a:ext>
            </a:extLst>
          </p:cNvPr>
          <p:cNvGrpSpPr/>
          <p:nvPr/>
        </p:nvGrpSpPr>
        <p:grpSpPr>
          <a:xfrm>
            <a:off x="243508" y="3689238"/>
            <a:ext cx="1918012" cy="1755963"/>
            <a:chOff x="257705" y="4277173"/>
            <a:chExt cx="1918012" cy="1755963"/>
          </a:xfrm>
        </p:grpSpPr>
        <p:pic>
          <p:nvPicPr>
            <p:cNvPr id="72" name="그래픽 71">
              <a:extLst>
                <a:ext uri="{FF2B5EF4-FFF2-40B4-BE49-F238E27FC236}">
                  <a16:creationId xmlns:a16="http://schemas.microsoft.com/office/drawing/2014/main" id="{0D659EAA-1853-B066-3CF9-82CE8771F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3" name="그래픽 72">
              <a:extLst>
                <a:ext uri="{FF2B5EF4-FFF2-40B4-BE49-F238E27FC236}">
                  <a16:creationId xmlns:a16="http://schemas.microsoft.com/office/drawing/2014/main" id="{52AA3A36-D95C-4E3F-E8AA-512C1B7F4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74" name="그래픽 73">
              <a:extLst>
                <a:ext uri="{FF2B5EF4-FFF2-40B4-BE49-F238E27FC236}">
                  <a16:creationId xmlns:a16="http://schemas.microsoft.com/office/drawing/2014/main" id="{FF142E43-6A55-F35E-048A-9A8D64072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9DB81CA8-76CE-2C88-65FF-17F605C88E60}"/>
              </a:ext>
            </a:extLst>
          </p:cNvPr>
          <p:cNvGrpSpPr/>
          <p:nvPr/>
        </p:nvGrpSpPr>
        <p:grpSpPr>
          <a:xfrm>
            <a:off x="511722" y="2219738"/>
            <a:ext cx="11200902" cy="2316179"/>
            <a:chOff x="541891" y="2966594"/>
            <a:chExt cx="11200902" cy="1596542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B937530F-6B1C-1182-C6E6-9F9E3CD50247}"/>
                </a:ext>
              </a:extLst>
            </p:cNvPr>
            <p:cNvGrpSpPr/>
            <p:nvPr/>
          </p:nvGrpSpPr>
          <p:grpSpPr>
            <a:xfrm>
              <a:off x="541891" y="2966594"/>
              <a:ext cx="11200902" cy="1596542"/>
              <a:chOff x="2683488" y="3660999"/>
              <a:chExt cx="9076669" cy="3976782"/>
            </a:xfrm>
          </p:grpSpPr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3D5A6D6A-89BB-7DBB-F086-CF6522A758C7}"/>
                  </a:ext>
                </a:extLst>
              </p:cNvPr>
              <p:cNvSpPr/>
              <p:nvPr/>
            </p:nvSpPr>
            <p:spPr>
              <a:xfrm>
                <a:off x="2857501" y="3660999"/>
                <a:ext cx="8902656" cy="3976782"/>
              </a:xfrm>
              <a:prstGeom prst="round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  <a:effectLst>
                <a:outerShdw blurRad="76200" algn="ctr" rotWithShape="0">
                  <a:srgbClr val="3378C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자유형: 도형 136">
                <a:extLst>
                  <a:ext uri="{FF2B5EF4-FFF2-40B4-BE49-F238E27FC236}">
                    <a16:creationId xmlns:a16="http://schemas.microsoft.com/office/drawing/2014/main" id="{A8782E46-E0E4-6BEA-D18C-DFFADF364291}"/>
                  </a:ext>
                </a:extLst>
              </p:cNvPr>
              <p:cNvSpPr/>
              <p:nvPr/>
            </p:nvSpPr>
            <p:spPr>
              <a:xfrm rot="4666750">
                <a:off x="2690596" y="3807437"/>
                <a:ext cx="306409" cy="320625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B7EB77B-EC1D-CA2F-CBD3-4530B8888B54}"/>
                </a:ext>
              </a:extLst>
            </p:cNvPr>
            <p:cNvSpPr txBox="1"/>
            <p:nvPr/>
          </p:nvSpPr>
          <p:spPr>
            <a:xfrm>
              <a:off x="950075" y="3136812"/>
              <a:ext cx="10545634" cy="12363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127000" algn="l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8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1. 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딱딱한 일일 업무 보고가 아닌 블로그 형태로 자유로이 보고가 가능하다</a:t>
              </a:r>
              <a:r>
                <a:rPr lang="en-US" altLang="ko-KR" sz="18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.</a:t>
              </a:r>
              <a:endPara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endParaRPr>
            </a:p>
            <a:p>
              <a:pPr marL="0" marR="0" indent="127000" algn="l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kern="0" dirty="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2. 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사원이라면 누구라도 블로그 내용을 확인 가능해서 무엇을 하고 있는지 파악이 가능하다</a:t>
              </a:r>
              <a:r>
                <a:rPr lang="en-US" altLang="ko-KR" sz="18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.</a:t>
              </a:r>
              <a:endPara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endParaRPr>
            </a:p>
            <a:p>
              <a:pPr marL="0" marR="0" indent="127000" algn="l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kern="0" dirty="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3. 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각종 게시판을 통해 필요한 정보를 공유 하는 것도 가능하다</a:t>
              </a:r>
              <a:r>
                <a:rPr lang="en-US" altLang="ko-KR" sz="18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.</a:t>
              </a:r>
              <a:endPara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endParaRPr>
            </a:p>
            <a:p>
              <a:pPr marL="0" marR="0" indent="127000" algn="l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kern="0" dirty="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4. 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메시지를 전송하여 간단한 소통이 가능하다</a:t>
              </a:r>
              <a:r>
                <a:rPr lang="en-US" altLang="ko-KR" sz="18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.</a:t>
              </a:r>
              <a:endPara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1102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247BE64-85B5-7C04-D551-43D7EA2D00D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해당 프로젝트를 진행하면서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 별로 주도적으로 참여한 부분을 중심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DFBBF1-E84A-9DDF-73E2-960C99C4BAB5}"/>
              </a:ext>
            </a:extLst>
          </p:cNvPr>
          <p:cNvGrpSpPr/>
          <p:nvPr/>
        </p:nvGrpSpPr>
        <p:grpSpPr>
          <a:xfrm>
            <a:off x="515380" y="2097591"/>
            <a:ext cx="11218265" cy="378909"/>
            <a:chOff x="541891" y="2097591"/>
            <a:chExt cx="11218265" cy="37890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E5DD20A-D98D-477C-D6C5-F50C33B663C9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67EBB8-F256-651E-8870-1A2D77D8249A}"/>
                </a:ext>
              </a:extLst>
            </p:cNvPr>
            <p:cNvSpPr txBox="1"/>
            <p:nvPr/>
          </p:nvSpPr>
          <p:spPr>
            <a:xfrm>
              <a:off x="760387" y="2136129"/>
              <a:ext cx="54701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운영 중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지원내역도 간략하게 작성</a:t>
              </a:r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994089"/>
              </p:ext>
            </p:extLst>
          </p:nvPr>
        </p:nvGraphicFramePr>
        <p:xfrm>
          <a:off x="524528" y="2721878"/>
          <a:ext cx="11218265" cy="293937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전우성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주현종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825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김건승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25872" y="3492488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5023036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프로토타이핑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DB9036-58B9-295D-B4CC-A3EFD9142DF6}"/>
              </a:ext>
            </a:extLst>
          </p:cNvPr>
          <p:cNvGrpSpPr/>
          <p:nvPr/>
        </p:nvGrpSpPr>
        <p:grpSpPr>
          <a:xfrm>
            <a:off x="7579406" y="3492488"/>
            <a:ext cx="3341129" cy="488222"/>
            <a:chOff x="7579407" y="3492488"/>
            <a:chExt cx="2713128" cy="488222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E559751F-6247-AD32-B4A0-3DA72EDF65A4}"/>
                </a:ext>
              </a:extLst>
            </p:cNvPr>
            <p:cNvSpPr/>
            <p:nvPr/>
          </p:nvSpPr>
          <p:spPr>
            <a:xfrm>
              <a:off x="7579407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E6FB7C8-B9B4-50B1-FEB2-7CBC32B9A834}"/>
                </a:ext>
              </a:extLst>
            </p:cNvPr>
            <p:cNvSpPr/>
            <p:nvPr/>
          </p:nvSpPr>
          <p:spPr>
            <a:xfrm>
              <a:off x="7579407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939653-3B3C-D5B2-6EA2-213E296BF351}"/>
                </a:ext>
              </a:extLst>
            </p:cNvPr>
            <p:cNvSpPr txBox="1"/>
            <p:nvPr/>
          </p:nvSpPr>
          <p:spPr>
            <a:xfrm>
              <a:off x="8133721" y="3519045"/>
              <a:ext cx="186656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 기능 및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블로그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3" name="그래픽 152">
              <a:extLst>
                <a:ext uri="{FF2B5EF4-FFF2-40B4-BE49-F238E27FC236}">
                  <a16:creationId xmlns:a16="http://schemas.microsoft.com/office/drawing/2014/main" id="{174C7E6C-425A-20A4-A214-6EC75734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84515" y="3567030"/>
              <a:ext cx="191121" cy="203862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4525872" y="4251550"/>
            <a:ext cx="2713128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4525872" y="4251550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5023036" y="4278107"/>
            <a:ext cx="1866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관리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구현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0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93097" y="4335700"/>
            <a:ext cx="216867" cy="19329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5C588E-981B-4FC3-FE5C-730A56AC180D}"/>
              </a:ext>
            </a:extLst>
          </p:cNvPr>
          <p:cNvGrpSpPr/>
          <p:nvPr/>
        </p:nvGrpSpPr>
        <p:grpSpPr>
          <a:xfrm>
            <a:off x="4525872" y="5045671"/>
            <a:ext cx="2713128" cy="358635"/>
            <a:chOff x="4525872" y="5045671"/>
            <a:chExt cx="2713128" cy="358635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303154F9-B8AC-372E-0CDB-A0DDCCE0AED9}"/>
                </a:ext>
              </a:extLst>
            </p:cNvPr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EEA2092-389C-0AA3-CDE5-12283C706BA3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요구분석서 작성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D315D2B-355C-1615-E050-9A778001B89F}"/>
              </a:ext>
            </a:extLst>
          </p:cNvPr>
          <p:cNvGrpSpPr/>
          <p:nvPr/>
        </p:nvGrpSpPr>
        <p:grpSpPr>
          <a:xfrm>
            <a:off x="7579407" y="5045671"/>
            <a:ext cx="3341128" cy="358635"/>
            <a:chOff x="7579407" y="5045671"/>
            <a:chExt cx="2713128" cy="358635"/>
          </a:xfrm>
        </p:grpSpPr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C9D6C950-8B41-2D76-50B6-0D646375AB0D}"/>
                </a:ext>
              </a:extLst>
            </p:cNvPr>
            <p:cNvSpPr/>
            <p:nvPr/>
          </p:nvSpPr>
          <p:spPr>
            <a:xfrm>
              <a:off x="7579407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B587C0B1-E8A6-C24D-7642-E82E3112FECD}"/>
                </a:ext>
              </a:extLst>
            </p:cNvPr>
            <p:cNvSpPr/>
            <p:nvPr/>
          </p:nvSpPr>
          <p:spPr>
            <a:xfrm>
              <a:off x="7579407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24B626D-98A1-99BA-C6BF-9429BF93797D}"/>
                </a:ext>
              </a:extLst>
            </p:cNvPr>
            <p:cNvSpPr txBox="1"/>
            <p:nvPr/>
          </p:nvSpPr>
          <p:spPr>
            <a:xfrm>
              <a:off x="8133721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게시판 기능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4" name="그래픽 183">
              <a:extLst>
                <a:ext uri="{FF2B5EF4-FFF2-40B4-BE49-F238E27FC236}">
                  <a16:creationId xmlns:a16="http://schemas.microsoft.com/office/drawing/2014/main" id="{A974807F-F190-B444-17DF-2D7DAC1BA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638343" y="5153798"/>
              <a:ext cx="240516" cy="150322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D67248-D905-9E52-5F24-7FF8A07814EF}"/>
              </a:ext>
            </a:extLst>
          </p:cNvPr>
          <p:cNvGrpSpPr/>
          <p:nvPr/>
        </p:nvGrpSpPr>
        <p:grpSpPr>
          <a:xfrm>
            <a:off x="7579407" y="4251550"/>
            <a:ext cx="3341128" cy="358635"/>
            <a:chOff x="7579407" y="4251550"/>
            <a:chExt cx="2713128" cy="358635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FEA7CFED-846E-5236-EA65-8F066B703370}"/>
                </a:ext>
              </a:extLst>
            </p:cNvPr>
            <p:cNvSpPr/>
            <p:nvPr/>
          </p:nvSpPr>
          <p:spPr>
            <a:xfrm>
              <a:off x="7579407" y="4251550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F6B7CC6-DD9D-E65B-295A-7E37D0E9510A}"/>
                </a:ext>
              </a:extLst>
            </p:cNvPr>
            <p:cNvSpPr/>
            <p:nvPr/>
          </p:nvSpPr>
          <p:spPr>
            <a:xfrm>
              <a:off x="7579407" y="4251550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1E9FBEB-C5FB-ED00-2326-8673D24E284C}"/>
                </a:ext>
              </a:extLst>
            </p:cNvPr>
            <p:cNvSpPr txBox="1"/>
            <p:nvPr/>
          </p:nvSpPr>
          <p:spPr>
            <a:xfrm>
              <a:off x="8133721" y="4278107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게시판 목록 및 채팅 기능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6" name="그래픽 185">
              <a:extLst>
                <a:ext uri="{FF2B5EF4-FFF2-40B4-BE49-F238E27FC236}">
                  <a16:creationId xmlns:a16="http://schemas.microsoft.com/office/drawing/2014/main" id="{F0589C36-6558-DE35-D2A0-47812F49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650477" y="4316867"/>
              <a:ext cx="228600" cy="219075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5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21165700">
            <a:off x="8621100" y="4786071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1227</Words>
  <Application>Microsoft Office PowerPoint</Application>
  <PresentationFormat>와이드스크린</PresentationFormat>
  <Paragraphs>258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굴림</vt:lpstr>
      <vt:lpstr>나눔스퀘어</vt:lpstr>
      <vt:lpstr>맑은 고딕</vt:lpstr>
      <vt:lpstr>맑은 고딕 Semilight</vt:lpstr>
      <vt:lpstr>바탕</vt:lpstr>
      <vt:lpstr>세방고딕 Bold</vt:lpstr>
      <vt:lpstr>세방고딕 Regular</vt:lpstr>
      <vt:lpstr>한양신명조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MYCOM</cp:lastModifiedBy>
  <cp:revision>38</cp:revision>
  <dcterms:created xsi:type="dcterms:W3CDTF">2023-12-20T03:00:25Z</dcterms:created>
  <dcterms:modified xsi:type="dcterms:W3CDTF">2024-04-15T05:01:55Z</dcterms:modified>
</cp:coreProperties>
</file>