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5" r:id="rId4"/>
    <p:sldId id="341" r:id="rId5"/>
    <p:sldId id="342" r:id="rId6"/>
    <p:sldId id="344" r:id="rId7"/>
    <p:sldId id="347" r:id="rId8"/>
    <p:sldId id="343" r:id="rId9"/>
    <p:sldId id="333" r:id="rId10"/>
    <p:sldId id="295" r:id="rId11"/>
    <p:sldId id="334" r:id="rId12"/>
    <p:sldId id="337" r:id="rId13"/>
    <p:sldId id="338" r:id="rId14"/>
    <p:sldId id="339" r:id="rId15"/>
    <p:sldId id="340" r:id="rId16"/>
    <p:sldId id="349" r:id="rId17"/>
    <p:sldId id="350" r:id="rId18"/>
    <p:sldId id="351" r:id="rId19"/>
    <p:sldId id="348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660" y="7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8.svg"/><Relationship Id="rId3" Type="http://schemas.openxmlformats.org/officeDocument/2006/relationships/image" Target="../media/image37.svg"/><Relationship Id="rId7" Type="http://schemas.openxmlformats.org/officeDocument/2006/relationships/image" Target="../media/image76.svg"/><Relationship Id="rId12" Type="http://schemas.openxmlformats.org/officeDocument/2006/relationships/image" Target="../media/image7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5.svg"/><Relationship Id="rId15" Type="http://schemas.openxmlformats.org/officeDocument/2006/relationships/image" Target="../media/image80.svg"/><Relationship Id="rId10" Type="http://schemas.openxmlformats.org/officeDocument/2006/relationships/image" Target="../media/image6.png"/><Relationship Id="rId4" Type="http://schemas.openxmlformats.org/officeDocument/2006/relationships/image" Target="../media/image74.png"/><Relationship Id="rId9" Type="http://schemas.openxmlformats.org/officeDocument/2006/relationships/image" Target="../media/image53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13" Type="http://schemas.openxmlformats.org/officeDocument/2006/relationships/image" Target="../media/image56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82.svg"/><Relationship Id="rId15" Type="http://schemas.openxmlformats.org/officeDocument/2006/relationships/image" Target="../media/image53.png"/><Relationship Id="rId10" Type="http://schemas.openxmlformats.org/officeDocument/2006/relationships/image" Target="../media/image55.sv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5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88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53.png"/><Relationship Id="rId5" Type="http://schemas.openxmlformats.org/officeDocument/2006/relationships/image" Target="../media/image86.svg"/><Relationship Id="rId10" Type="http://schemas.openxmlformats.org/officeDocument/2006/relationships/image" Target="../media/image90.sv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18" Type="http://schemas.openxmlformats.org/officeDocument/2006/relationships/image" Target="../media/image6.png"/><Relationship Id="rId3" Type="http://schemas.openxmlformats.org/officeDocument/2006/relationships/image" Target="../media/image39.png"/><Relationship Id="rId21" Type="http://schemas.openxmlformats.org/officeDocument/2006/relationships/image" Target="../media/image55.sv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57.svg"/><Relationship Id="rId2" Type="http://schemas.openxmlformats.org/officeDocument/2006/relationships/image" Target="../media/image38.png"/><Relationship Id="rId16" Type="http://schemas.openxmlformats.org/officeDocument/2006/relationships/image" Target="../media/image2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24" Type="http://schemas.openxmlformats.org/officeDocument/2006/relationships/image" Target="../media/image56.png"/><Relationship Id="rId5" Type="http://schemas.openxmlformats.org/officeDocument/2006/relationships/image" Target="../media/image41.png"/><Relationship Id="rId15" Type="http://schemas.openxmlformats.org/officeDocument/2006/relationships/image" Target="../media/image1.png"/><Relationship Id="rId23" Type="http://schemas.openxmlformats.org/officeDocument/2006/relationships/image" Target="../media/image33.svg"/><Relationship Id="rId10" Type="http://schemas.openxmlformats.org/officeDocument/2006/relationships/image" Target="../media/image46.svg"/><Relationship Id="rId19" Type="http://schemas.openxmlformats.org/officeDocument/2006/relationships/image" Target="../media/image7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2.pn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42.svg"/><Relationship Id="rId2" Type="http://schemas.openxmlformats.org/officeDocument/2006/relationships/image" Target="../media/image36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62.png"/><Relationship Id="rId24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66.png"/><Relationship Id="rId23" Type="http://schemas.openxmlformats.org/officeDocument/2006/relationships/image" Target="../media/image7.sv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38.pn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6.png"/><Relationship Id="rId27" Type="http://schemas.openxmlformats.org/officeDocument/2006/relationships/image" Target="../media/image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아카데미학원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이젠 컴퍼니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클라우드 기반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Spring Framework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를 활용한 기업 커뮤니티 시스템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B 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전우성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주현종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김건승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김봉준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469DEEB2-2338-52A3-48A7-E995106E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9E9E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35353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이젠IT아카데미학원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7883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06360"/>
              </p:ext>
            </p:extLst>
          </p:nvPr>
        </p:nvGraphicFramePr>
        <p:xfrm>
          <a:off x="524528" y="2832100"/>
          <a:ext cx="11218265" cy="307669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208984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190409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요구사항 분석</a:t>
                      </a:r>
                      <a:r>
                        <a:rPr lang="ko-KR" altLang="en-US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설계</a:t>
                      </a:r>
                      <a:endParaRPr lang="en-US" altLang="ko-KR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3/22(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프로토타입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3/29(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기능 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4/11(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Spring</a:t>
                      </a:r>
                      <a:r>
                        <a:rPr lang="en-US" altLang="ko-KR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framework </a:t>
                      </a:r>
                      <a:r>
                        <a:rPr lang="ko-KR" altLang="en-US" sz="1200" b="1" kern="120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시스템 구축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구축 및 </a:t>
                      </a:r>
                      <a:endParaRPr lang="en-US" altLang="ko-KR" sz="1200" b="1" kern="120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56138" y="3318111"/>
            <a:ext cx="2088234" cy="326913"/>
            <a:chOff x="7383736" y="3307757"/>
            <a:chExt cx="1945100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6" y="3307757"/>
              <a:ext cx="1945100" cy="326913"/>
              <a:chOff x="4665550" y="3307757"/>
              <a:chExt cx="1945100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878025" cy="326913"/>
                <a:chOff x="4665551" y="3307757"/>
                <a:chExt cx="2010338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201033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60" y="3340188"/>
                <a:ext cx="15919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1774802" cy="326913"/>
            <a:chOff x="4574111" y="3841157"/>
            <a:chExt cx="1773917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1773917" cy="326913"/>
              <a:chOff x="4665551" y="3307757"/>
              <a:chExt cx="1773917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773035" cy="326913"/>
                <a:chOff x="4665552" y="3307757"/>
                <a:chExt cx="1897951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89795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4208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0106" y="3841157"/>
            <a:ext cx="1740230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프로토타입 작성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1593897" cy="326913"/>
            <a:chOff x="4574111" y="4369794"/>
            <a:chExt cx="159389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1593897" cy="326913"/>
              <a:chOff x="4665551" y="3307757"/>
              <a:chExt cx="159389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521889" cy="326913"/>
                <a:chOff x="4665552" y="3307757"/>
                <a:chExt cx="1629111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2911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2407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0" y="4938291"/>
            <a:ext cx="2457994" cy="326913"/>
            <a:chOff x="4574110" y="4896844"/>
            <a:chExt cx="2457994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457994" cy="326913"/>
              <a:chOff x="4665550" y="3307757"/>
              <a:chExt cx="2457994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457994" cy="326913"/>
                <a:chOff x="4665552" y="3307757"/>
                <a:chExt cx="2631168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3116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968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시스템 배포 및 테스트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7371782" y="4905164"/>
            <a:ext cx="2324618" cy="326913"/>
            <a:chOff x="4574110" y="4896844"/>
            <a:chExt cx="2324618" cy="326913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29901" cy="326913"/>
                <a:chOff x="4665552" y="3307757"/>
                <a:chExt cx="1744733" cy="358635"/>
              </a:xfrm>
            </p:grpSpPr>
            <p:sp>
              <p:nvSpPr>
                <p:cNvPr id="126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74473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AWS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구축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3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스프링 </a:t>
              </a: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시큐리티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7788511-1F51-F101-FC1B-1A7829261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251" y="2048780"/>
            <a:ext cx="6027626" cy="3808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35A4D-29FC-D8F5-2593-26A1CEAE5A26}"/>
              </a:ext>
            </a:extLst>
          </p:cNvPr>
          <p:cNvSpPr txBox="1"/>
          <p:nvPr/>
        </p:nvSpPr>
        <p:spPr>
          <a:xfrm>
            <a:off x="6888087" y="2150430"/>
            <a:ext cx="4624279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</a:rPr>
              <a:t>ADMIN</a:t>
            </a: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과 </a:t>
            </a: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</a:t>
            </a:r>
            <a:r>
              <a:rPr lang="ko-KR" altLang="en-US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접근 페이지 분리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F0E9B-D1ED-115A-9D62-A55E3ED3A59E}"/>
              </a:ext>
            </a:extLst>
          </p:cNvPr>
          <p:cNvSpPr/>
          <p:nvPr/>
        </p:nvSpPr>
        <p:spPr>
          <a:xfrm>
            <a:off x="2135560" y="2240868"/>
            <a:ext cx="3456384" cy="6699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7163C4-D54B-1581-89C6-41D711BBEA93}"/>
              </a:ext>
            </a:extLst>
          </p:cNvPr>
          <p:cNvCxnSpPr>
            <a:stCxn id="8" idx="1"/>
          </p:cNvCxnSpPr>
          <p:nvPr/>
        </p:nvCxnSpPr>
        <p:spPr>
          <a:xfrm flipH="1">
            <a:off x="5087888" y="2387002"/>
            <a:ext cx="1800199" cy="236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게시판 분류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/</a:t>
              </a: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타입 테이블 변경 과정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9325B7-E8E9-B019-4BBC-71F59B55C470}"/>
              </a:ext>
            </a:extLst>
          </p:cNvPr>
          <p:cNvSpPr txBox="1"/>
          <p:nvPr/>
        </p:nvSpPr>
        <p:spPr>
          <a:xfrm>
            <a:off x="966733" y="3429000"/>
            <a:ext cx="10545634" cy="179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속성 수정에 따른 사이드 이펙트 최소화를 위한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PK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적용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조언 적용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중간발표 피드백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marR="0" indent="-3429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1270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게시판 권한 설정에 </a:t>
            </a:r>
            <a:r>
              <a:rPr lang="en-US" altLang="ko-KR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JSON </a:t>
            </a:r>
            <a:r>
              <a:rPr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타입이 아닌 테이블 분리를 통해 좀더 쉽게 접근 가능하도록 조언 적용 과정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채팅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DB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테이블 변경 과정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게시판 설정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블로그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03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게시판 목록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11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게시글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시연 화면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채팅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9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45934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73089" y="2581127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5" y="4653660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822263" y="462187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7246" y="2650615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822263" y="3064428"/>
              <a:ext cx="451184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프로토타이핑의 지연으로 인한 구현 시간 부족하여 일부 기능이 제외된 것이 아쉬움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언급 기능 등 일부 기능이 제외됨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짧은 시간동안 구현하기에는 너무 많은 양이었으나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해보고자 했던 채팅 기능을 구현 해본 것이 좋았음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28600" indent="-228600">
                <a:buAutoNum type="arabicPeriod"/>
              </a:pP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7A1AFD-86F9-E574-C6B4-1A3BD2B2EF7A}"/>
              </a:ext>
            </a:extLst>
          </p:cNvPr>
          <p:cNvSpPr txBox="1"/>
          <p:nvPr/>
        </p:nvSpPr>
        <p:spPr>
          <a:xfrm>
            <a:off x="1173186" y="3278421"/>
            <a:ext cx="4511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C10CC-D512-66D5-DCBF-5D0E136F5FAB}"/>
              </a:ext>
            </a:extLst>
          </p:cNvPr>
          <p:cNvSpPr txBox="1"/>
          <p:nvPr/>
        </p:nvSpPr>
        <p:spPr>
          <a:xfrm>
            <a:off x="1125940" y="5334505"/>
            <a:ext cx="451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부족으로 제외된 언급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게시판의 댓글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기능등의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채팅 외에 쪽지 기능의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673A5-B204-FBA0-4EC7-43825799EF8B}"/>
              </a:ext>
            </a:extLst>
          </p:cNvPr>
          <p:cNvSpPr txBox="1"/>
          <p:nvPr/>
        </p:nvSpPr>
        <p:spPr>
          <a:xfrm>
            <a:off x="6994099" y="5265640"/>
            <a:ext cx="45118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생각했던 것보다 빠르게 개발 할 수 없다는 것을 경험함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개발에는 많은 도구와 언어들이 사용됨을 경험과 동시에 개발방법을 배움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0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주제 및 선정 배경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기획의도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2A02E6E-2D54-BE34-C410-3DE063A3831A}"/>
              </a:ext>
            </a:extLst>
          </p:cNvPr>
          <p:cNvGrpSpPr/>
          <p:nvPr/>
        </p:nvGrpSpPr>
        <p:grpSpPr>
          <a:xfrm>
            <a:off x="541891" y="2966594"/>
            <a:ext cx="11200902" cy="864718"/>
            <a:chOff x="541891" y="2966594"/>
            <a:chExt cx="11200902" cy="86471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37245D-2466-090B-CCB1-8373E86315AC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864718"/>
              <a:chOff x="2683488" y="3661000"/>
              <a:chExt cx="9076669" cy="2153903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2B954DC-A01F-90BC-A8B5-C06F93927282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8902656" cy="215390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6258781-7779-8CDD-1F49-7F2A9EBDB41D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BF7C64-BB80-97CD-B925-2F4CB9D8A1A5}"/>
                  </a:ext>
                </a:extLst>
              </p:cNvPr>
              <p:cNvSpPr txBox="1"/>
              <p:nvPr/>
            </p:nvSpPr>
            <p:spPr>
              <a:xfrm>
                <a:off x="2924949" y="4172100"/>
                <a:ext cx="989496" cy="98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63500" indent="0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kern="0" dirty="0">
                    <a:solidFill>
                      <a:srgbClr val="000000"/>
                    </a:solidFill>
                    <a:latin typeface="한양신명조"/>
                  </a:rPr>
                  <a:t>선정 배경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한양신명조"/>
                  </a:rPr>
                  <a:t>: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C597E1-985E-22A2-BD73-F26DA9F1BB43}"/>
                </a:ext>
              </a:extLst>
            </p:cNvPr>
            <p:cNvSpPr txBox="1"/>
            <p:nvPr/>
          </p:nvSpPr>
          <p:spPr>
            <a:xfrm>
              <a:off x="2060932" y="3024940"/>
              <a:ext cx="9208161" cy="741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회사에서 업무 보고를 할 때 딱딱한 보고서에 작성하는 것이 싫어서 블로그 형태로 작성하는 것을 생각하였음</a:t>
              </a:r>
              <a:r>
                <a:rPr lang="en-US" altLang="ko-KR" sz="1400" kern="0" dirty="0">
                  <a:solidFill>
                    <a:srgbClr val="000000"/>
                  </a:solidFill>
                  <a:latin typeface="한양신명조"/>
                </a:rPr>
                <a:t>. </a:t>
              </a:r>
            </a:p>
            <a:p>
              <a:pPr marL="63500" marR="6350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블로그만 만들기엔 규모가 작아서 권한에 따라 접근 가능한 게시판도 넣고 추가로 채팅 기능까지 넣기로 계획 함</a:t>
              </a:r>
              <a:r>
                <a:rPr lang="en-US" altLang="ko-KR" sz="14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48E6B53-3D3F-D810-C6AD-B05B46E4EA34}"/>
              </a:ext>
            </a:extLst>
          </p:cNvPr>
          <p:cNvGrpSpPr/>
          <p:nvPr/>
        </p:nvGrpSpPr>
        <p:grpSpPr>
          <a:xfrm>
            <a:off x="541891" y="2146024"/>
            <a:ext cx="11148310" cy="673099"/>
            <a:chOff x="541891" y="2146024"/>
            <a:chExt cx="11148310" cy="67309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FA01904-F05D-B4AC-EE3C-EB463A0D5E46}"/>
                </a:ext>
              </a:extLst>
            </p:cNvPr>
            <p:cNvGrpSpPr/>
            <p:nvPr/>
          </p:nvGrpSpPr>
          <p:grpSpPr>
            <a:xfrm>
              <a:off x="541891" y="2146024"/>
              <a:ext cx="11148310" cy="673099"/>
              <a:chOff x="2683488" y="2724078"/>
              <a:chExt cx="9076669" cy="673099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0BD77C7-AAC9-65F8-853C-2B93CD592227}"/>
                  </a:ext>
                </a:extLst>
              </p:cNvPr>
              <p:cNvSpPr/>
              <p:nvPr/>
            </p:nvSpPr>
            <p:spPr>
              <a:xfrm>
                <a:off x="2857501" y="2724078"/>
                <a:ext cx="8902656" cy="673099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A7F272-878A-88D2-5E80-B7D9A49C9F45}"/>
                  </a:ext>
                </a:extLst>
              </p:cNvPr>
              <p:cNvSpPr txBox="1"/>
              <p:nvPr/>
            </p:nvSpPr>
            <p:spPr>
              <a:xfrm>
                <a:off x="3179211" y="2911509"/>
                <a:ext cx="7410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주제 </a:t>
                </a:r>
                <a:r>
                  <a:rPr lang="en-US" altLang="ko-KR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:</a:t>
                </a: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429AC57A-E908-F983-CD47-E37764979335}"/>
                  </a:ext>
                </a:extLst>
              </p:cNvPr>
              <p:cNvSpPr/>
              <p:nvPr/>
            </p:nvSpPr>
            <p:spPr>
              <a:xfrm rot="4666750">
                <a:off x="2690596" y="2870854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16B935-8B5C-9952-FF17-8FEA2E89BFC9}"/>
                </a:ext>
              </a:extLst>
            </p:cNvPr>
            <p:cNvSpPr txBox="1"/>
            <p:nvPr/>
          </p:nvSpPr>
          <p:spPr>
            <a:xfrm>
              <a:off x="2161520" y="2312982"/>
              <a:ext cx="72718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+mj-lt"/>
                  <a:ea typeface="한양신명조"/>
                </a:rPr>
                <a:t>기업용 사내 블로그 및 커뮤니티 게시판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B81CA8-76CE-2C88-65FF-17F605C88E60}"/>
              </a:ext>
            </a:extLst>
          </p:cNvPr>
          <p:cNvGrpSpPr/>
          <p:nvPr/>
        </p:nvGrpSpPr>
        <p:grpSpPr>
          <a:xfrm>
            <a:off x="511722" y="4005064"/>
            <a:ext cx="11200902" cy="864718"/>
            <a:chOff x="541891" y="2966594"/>
            <a:chExt cx="11200902" cy="86471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937530F-6B1C-1182-C6E6-9F9E3CD50247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864718"/>
              <a:chOff x="2683488" y="3661000"/>
              <a:chExt cx="9076669" cy="2153903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D5A6D6A-89BB-7DBB-F086-CF6522A758C7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8902656" cy="215390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A8782E46-E0E4-6BEA-D18C-DFFADF36429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2B660F9-F00C-9DE5-3CC8-98CC49769122}"/>
                  </a:ext>
                </a:extLst>
              </p:cNvPr>
              <p:cNvSpPr txBox="1"/>
              <p:nvPr/>
            </p:nvSpPr>
            <p:spPr>
              <a:xfrm>
                <a:off x="2924949" y="4172100"/>
                <a:ext cx="989496" cy="987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 marR="63500" indent="0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kern="0" dirty="0">
                    <a:solidFill>
                      <a:srgbClr val="000000"/>
                    </a:solidFill>
                    <a:latin typeface="한양신명조"/>
                  </a:rPr>
                  <a:t>기획 의도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한양신명조"/>
                  </a:rPr>
                  <a:t>: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7EB77B-EC1D-CA2F-CBD3-4530B8888B54}"/>
                </a:ext>
              </a:extLst>
            </p:cNvPr>
            <p:cNvSpPr txBox="1"/>
            <p:nvPr/>
          </p:nvSpPr>
          <p:spPr>
            <a:xfrm>
              <a:off x="2089809" y="3136812"/>
              <a:ext cx="9208161" cy="432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600" kern="0" spc="0" dirty="0">
                  <a:solidFill>
                    <a:srgbClr val="000000"/>
                  </a:solidFill>
                  <a:effectLst/>
                  <a:ea typeface="한양신명조"/>
                </a:rPr>
                <a:t>사내의 업무 보고용 블로그 및 회사에 맞는 게시판 커뮤니티 지원 및 간단한 채팅 메시지 지원</a:t>
              </a:r>
              <a:endParaRPr lang="ko-KR" altLang="en-US" sz="1600" kern="0" spc="0" dirty="0">
                <a:solidFill>
                  <a:srgbClr val="00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15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내용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50EC-BE62-977D-D3F5-59837E23416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내용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BAB7F2-16FC-CD90-8B2A-E2BAF77ADFA6}"/>
              </a:ext>
            </a:extLst>
          </p:cNvPr>
          <p:cNvGrpSpPr/>
          <p:nvPr/>
        </p:nvGrpSpPr>
        <p:grpSpPr>
          <a:xfrm>
            <a:off x="385582" y="2063985"/>
            <a:ext cx="3514174" cy="842355"/>
            <a:chOff x="541891" y="2030602"/>
            <a:chExt cx="4990338" cy="37601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6EF3F29-8FD4-DF1A-9CA6-07A65A876E40}"/>
                </a:ext>
              </a:extLst>
            </p:cNvPr>
            <p:cNvGrpSpPr/>
            <p:nvPr/>
          </p:nvGrpSpPr>
          <p:grpSpPr>
            <a:xfrm>
              <a:off x="541891" y="2030602"/>
              <a:ext cx="4990338" cy="376013"/>
              <a:chOff x="2683488" y="3661000"/>
              <a:chExt cx="6377620" cy="743162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BD8D1F0-73D0-18DC-A3FF-4831A27980A7}"/>
                  </a:ext>
                </a:extLst>
              </p:cNvPr>
              <p:cNvSpPr/>
              <p:nvPr/>
            </p:nvSpPr>
            <p:spPr>
              <a:xfrm>
                <a:off x="2857501" y="3661000"/>
                <a:ext cx="6203607" cy="743162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DC0CCA9-5ACB-B4E1-4C02-3A8A314F31D5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76A9D-D2A3-69D5-A825-8811C06BF62F}"/>
                </a:ext>
              </a:extLst>
            </p:cNvPr>
            <p:cNvSpPr txBox="1"/>
            <p:nvPr/>
          </p:nvSpPr>
          <p:spPr>
            <a:xfrm>
              <a:off x="768906" y="2050683"/>
              <a:ext cx="4661067" cy="3114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스프링 </a:t>
              </a:r>
              <a:r>
                <a:rPr lang="ko-KR" altLang="en-US" sz="1400" kern="0" dirty="0" err="1">
                  <a:solidFill>
                    <a:srgbClr val="000000"/>
                  </a:solidFill>
                  <a:latin typeface="한양신명조"/>
                </a:rPr>
                <a:t>시큐리티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스프링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한양신명조"/>
                </a:rPr>
                <a:t>시큐리티를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 통한 접근 제한 기능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6C0C3DD-FF06-4443-EAFB-A8D1F2A1CF72}"/>
              </a:ext>
            </a:extLst>
          </p:cNvPr>
          <p:cNvGrpSpPr/>
          <p:nvPr/>
        </p:nvGrpSpPr>
        <p:grpSpPr>
          <a:xfrm>
            <a:off x="374318" y="2960948"/>
            <a:ext cx="3525438" cy="1600206"/>
            <a:chOff x="541891" y="2030606"/>
            <a:chExt cx="4990338" cy="5953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286DE9E-76F7-6046-0B0F-E000E90C6A42}"/>
                </a:ext>
              </a:extLst>
            </p:cNvPr>
            <p:cNvGrpSpPr/>
            <p:nvPr/>
          </p:nvGrpSpPr>
          <p:grpSpPr>
            <a:xfrm>
              <a:off x="541891" y="2030606"/>
              <a:ext cx="4990338" cy="575248"/>
              <a:chOff x="2683488" y="3661000"/>
              <a:chExt cx="6377620" cy="1136933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1003A24-155A-46E4-068C-BC4A09720645}"/>
                  </a:ext>
                </a:extLst>
              </p:cNvPr>
              <p:cNvSpPr/>
              <p:nvPr/>
            </p:nvSpPr>
            <p:spPr>
              <a:xfrm>
                <a:off x="2857502" y="3661000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C09D7CF-9C48-32B2-3885-7EB2107FA998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4B6A8E-3B6D-1D77-1260-1C79FA54E85C}"/>
                </a:ext>
              </a:extLst>
            </p:cNvPr>
            <p:cNvSpPr txBox="1"/>
            <p:nvPr/>
          </p:nvSpPr>
          <p:spPr>
            <a:xfrm>
              <a:off x="768906" y="2050683"/>
              <a:ext cx="4661067" cy="5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회원 관리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관리자가 사원을 추가하고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사이트 가입 페이지를 이메일로 전송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전송된 가입 페이지를 통해 최종 가입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31398F-6B4F-6F05-0D70-55F04BF51852}"/>
              </a:ext>
            </a:extLst>
          </p:cNvPr>
          <p:cNvGrpSpPr/>
          <p:nvPr/>
        </p:nvGrpSpPr>
        <p:grpSpPr>
          <a:xfrm>
            <a:off x="3927839" y="2022205"/>
            <a:ext cx="4022234" cy="2456477"/>
            <a:chOff x="541891" y="2030607"/>
            <a:chExt cx="4888082" cy="152549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8DD5E8D-0656-252D-0E53-1CB75D6E0156}"/>
                </a:ext>
              </a:extLst>
            </p:cNvPr>
            <p:cNvGrpSpPr/>
            <p:nvPr/>
          </p:nvGrpSpPr>
          <p:grpSpPr>
            <a:xfrm>
              <a:off x="541891" y="2030607"/>
              <a:ext cx="4797228" cy="1525499"/>
              <a:chOff x="2683488" y="3661001"/>
              <a:chExt cx="6130827" cy="3015029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4B88EAE-4E24-0B35-F95D-A8FF23D049F5}"/>
                  </a:ext>
                </a:extLst>
              </p:cNvPr>
              <p:cNvSpPr/>
              <p:nvPr/>
            </p:nvSpPr>
            <p:spPr>
              <a:xfrm>
                <a:off x="2857500" y="3661001"/>
                <a:ext cx="5956815" cy="3015029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2637DD2-9A1F-DC3C-85CD-2602780621D4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7A3726-19F1-0C61-6306-A220EF65B123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1150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블로그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사원은 모두 자신의 블로그를 가짐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퇴사한 사람의 블로그도 확인 가능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전체 사원의 블로그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확인 가능 게시판 관리에서 설정한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속성에 따라 상단 연관된 사람들의 블로그 네비게이션이 생성됨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블로그는 일일 업무 일지를 적거나 따로 정보를 적을 수 있음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EFADF-5237-DEAA-CC3A-7C0A4E3A51C0}"/>
              </a:ext>
            </a:extLst>
          </p:cNvPr>
          <p:cNvGrpSpPr/>
          <p:nvPr/>
        </p:nvGrpSpPr>
        <p:grpSpPr>
          <a:xfrm>
            <a:off x="4012307" y="4617132"/>
            <a:ext cx="7388443" cy="1633674"/>
            <a:chOff x="541891" y="1868134"/>
            <a:chExt cx="4891399" cy="108736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9C472B-10F4-9D14-4487-EE3D5221BCD6}"/>
                </a:ext>
              </a:extLst>
            </p:cNvPr>
            <p:cNvGrpSpPr/>
            <p:nvPr/>
          </p:nvGrpSpPr>
          <p:grpSpPr>
            <a:xfrm>
              <a:off x="541891" y="1868134"/>
              <a:ext cx="4891399" cy="1068706"/>
              <a:chOff x="2683488" y="3339889"/>
              <a:chExt cx="6251177" cy="2112215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7FA3C61-70A2-2267-D6E2-C9DED2BD6959}"/>
                  </a:ext>
                </a:extLst>
              </p:cNvPr>
              <p:cNvSpPr/>
              <p:nvPr/>
            </p:nvSpPr>
            <p:spPr>
              <a:xfrm>
                <a:off x="2731059" y="3339889"/>
                <a:ext cx="6203606" cy="2112215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1DD00397-A50A-A6C6-575E-F70DC19D3C8F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9B0096-F8EF-CD06-1D8B-8E5DE10C6857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904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게시판 관리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모든 사원은 권한에 따라 접근 할 수 있는 게시판이 있음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해당 게시판은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속성으로 권한을 관리하므로 분류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속성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,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게시판 추가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수정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제거 기능이 존재함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관리자가 게시판을 추가 할 수 있음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55ACB5A-BA21-BE12-7355-18A2702EEC09}"/>
              </a:ext>
            </a:extLst>
          </p:cNvPr>
          <p:cNvGrpSpPr/>
          <p:nvPr/>
        </p:nvGrpSpPr>
        <p:grpSpPr>
          <a:xfrm>
            <a:off x="7875312" y="2001456"/>
            <a:ext cx="3525438" cy="2557013"/>
            <a:chOff x="541891" y="2030605"/>
            <a:chExt cx="4990338" cy="59377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444A75E-6AE2-4910-5E50-DE97DC976F53}"/>
                </a:ext>
              </a:extLst>
            </p:cNvPr>
            <p:cNvGrpSpPr/>
            <p:nvPr/>
          </p:nvGrpSpPr>
          <p:grpSpPr>
            <a:xfrm>
              <a:off x="541891" y="2030605"/>
              <a:ext cx="4990338" cy="575248"/>
              <a:chOff x="2683488" y="3660998"/>
              <a:chExt cx="6377620" cy="113693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0C3EF7F-74EE-C802-2BD6-D828A9C01BAA}"/>
                  </a:ext>
                </a:extLst>
              </p:cNvPr>
              <p:cNvSpPr/>
              <p:nvPr/>
            </p:nvSpPr>
            <p:spPr>
              <a:xfrm>
                <a:off x="2857502" y="3660998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2A863BAF-A8E1-817C-77AB-D58BC2FB954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695FC1-84D6-EE82-005C-700FB89E9FD3}"/>
                </a:ext>
              </a:extLst>
            </p:cNvPr>
            <p:cNvSpPr txBox="1"/>
            <p:nvPr/>
          </p:nvSpPr>
          <p:spPr>
            <a:xfrm>
              <a:off x="768905" y="2050683"/>
              <a:ext cx="4661068" cy="573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게시판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여러 종류의 게시판이 있고 각 사원은 설정된 권한에 따라 읽기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쓰기가 가능하다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.</a:t>
              </a: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자신이 작성한 게시판의 글은 수정</a:t>
              </a: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/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삭제가 가능하다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200" kern="0" dirty="0">
                  <a:solidFill>
                    <a:srgbClr val="000000"/>
                  </a:solidFill>
                  <a:latin typeface="한양신명조"/>
                </a:rPr>
                <a:t>Ex) 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프로그래밍 팀 게시판의 경우 프로그래밍 팀만 글을 작성 할 수 있게 설정하고 모두 읽을 수 있도록 설정하는 것이 가능함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7A53E0-C264-0BDA-623E-77E0C517D8ED}"/>
              </a:ext>
            </a:extLst>
          </p:cNvPr>
          <p:cNvGrpSpPr/>
          <p:nvPr/>
        </p:nvGrpSpPr>
        <p:grpSpPr>
          <a:xfrm>
            <a:off x="345204" y="4660768"/>
            <a:ext cx="3608880" cy="1520204"/>
            <a:chOff x="541891" y="2030606"/>
            <a:chExt cx="4990338" cy="57524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0C7CEC8-9CAF-FD7F-E9ED-ED7D002F1AAA}"/>
                </a:ext>
              </a:extLst>
            </p:cNvPr>
            <p:cNvGrpSpPr/>
            <p:nvPr/>
          </p:nvGrpSpPr>
          <p:grpSpPr>
            <a:xfrm>
              <a:off x="541891" y="2030606"/>
              <a:ext cx="4990338" cy="575248"/>
              <a:chOff x="2683488" y="3661000"/>
              <a:chExt cx="6377620" cy="1136933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F9B5499-E3DC-A9AA-30F5-4748DCDE05AF}"/>
                  </a:ext>
                </a:extLst>
              </p:cNvPr>
              <p:cNvSpPr/>
              <p:nvPr/>
            </p:nvSpPr>
            <p:spPr>
              <a:xfrm>
                <a:off x="2857502" y="3661000"/>
                <a:ext cx="6203606" cy="1136933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4B37F32-E8EA-344B-EC85-94BFDBA27B37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3D714B-A002-CDFB-96DA-D26BA224A134}"/>
                </a:ext>
              </a:extLst>
            </p:cNvPr>
            <p:cNvSpPr txBox="1"/>
            <p:nvPr/>
          </p:nvSpPr>
          <p:spPr>
            <a:xfrm>
              <a:off x="768904" y="2050683"/>
              <a:ext cx="4661068" cy="5363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 marR="6350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dirty="0">
                  <a:solidFill>
                    <a:srgbClr val="000000"/>
                  </a:solidFill>
                  <a:latin typeface="한양신명조"/>
                </a:rPr>
                <a:t>채팅</a:t>
              </a:r>
              <a:endParaRPr lang="en-US" altLang="ko-KR" sz="14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사이트에 로그인한 회원끼리 간단한 채팅이 가능해야 함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  <a:p>
              <a:pPr marL="234950" marR="63500" indent="-17145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kern="0" dirty="0" err="1">
                  <a:solidFill>
                    <a:srgbClr val="000000"/>
                  </a:solidFill>
                  <a:latin typeface="한양신명조"/>
                </a:rPr>
                <a:t>웹소켓을</a:t>
              </a:r>
              <a:r>
                <a:rPr lang="ko-KR" altLang="en-US" sz="1200" kern="0" dirty="0">
                  <a:solidFill>
                    <a:srgbClr val="000000"/>
                  </a:solidFill>
                  <a:latin typeface="한양신명조"/>
                </a:rPr>
                <a:t> 이용한 채팅 기능</a:t>
              </a:r>
              <a:endParaRPr lang="en-US" altLang="ko-KR" sz="1200" kern="0" dirty="0">
                <a:solidFill>
                  <a:srgbClr val="000000"/>
                </a:solidFill>
                <a:latin typeface="한양신명조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10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 장비 및 재료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AD123-9423-729D-5FAE-ACA4537FE08E}"/>
              </a:ext>
            </a:extLst>
          </p:cNvPr>
          <p:cNvGrpSpPr/>
          <p:nvPr/>
        </p:nvGrpSpPr>
        <p:grpSpPr>
          <a:xfrm>
            <a:off x="2797658" y="2401313"/>
            <a:ext cx="2122307" cy="3803725"/>
            <a:chOff x="501798" y="2373418"/>
            <a:chExt cx="2122307" cy="38037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CC817D-E9BE-407C-C31F-64B660AFD99D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2B357897-AC38-8E74-620B-0C97FF9EF0FF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CDCEFC-1C59-8464-3B0F-BB579A53B98D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B7484-9151-589F-C17A-6C3A13ADDC8E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CD0141-4B2F-70DC-F260-9FAD8FA5207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4" y="2128945"/>
              <a:chExt cx="889526" cy="766832"/>
            </a:xfrm>
          </p:grpSpPr>
          <p:sp>
            <p:nvSpPr>
              <p:cNvPr id="33" name="육각형 32">
                <a:extLst>
                  <a:ext uri="{FF2B5EF4-FFF2-40B4-BE49-F238E27FC236}">
                    <a16:creationId xmlns:a16="http://schemas.microsoft.com/office/drawing/2014/main" id="{CE7BC01C-DDB7-072E-80D0-CF7F7AD98B27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DE3D873-CF8A-2015-7FC0-F726C035460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5535E4-009B-22A9-B166-73031FFC9E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92D774-613F-9114-FEB0-C0580C04A01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A0815A-E257-9CC3-F3AD-5EE26486031B}"/>
              </a:ext>
            </a:extLst>
          </p:cNvPr>
          <p:cNvGrpSpPr/>
          <p:nvPr/>
        </p:nvGrpSpPr>
        <p:grpSpPr>
          <a:xfrm>
            <a:off x="5080029" y="2401313"/>
            <a:ext cx="2122307" cy="3803725"/>
            <a:chOff x="2784169" y="2373418"/>
            <a:chExt cx="2122307" cy="380372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E915D31-5498-F2A2-2723-3097F9381E75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33643532-C400-7C51-E9B0-0FA382B21B10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C4B5AF-E175-C29D-5434-E23A91287793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6725F3-FBA5-3A16-254C-537719135766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F2F34C6-5654-081B-2F5E-88329433140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A5B9DF9-E7AA-F7AB-75C3-CE1A71F272D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FD495-E326-707B-7CA9-6CAE5408749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42F305-357E-DCD6-75A5-9259276B28A7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언어 및 기술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85EFD3-0A3D-E834-1EB7-8C7F1457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53FC82F-B590-87BE-840E-67F8E3B1C11A}"/>
              </a:ext>
            </a:extLst>
          </p:cNvPr>
          <p:cNvGrpSpPr/>
          <p:nvPr/>
        </p:nvGrpSpPr>
        <p:grpSpPr>
          <a:xfrm>
            <a:off x="7362400" y="2401313"/>
            <a:ext cx="2122307" cy="3803725"/>
            <a:chOff x="5066540" y="2373418"/>
            <a:chExt cx="2122307" cy="380372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7F352-25CA-49AB-CAFD-6A4F872B7421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DE97AD69-5AAE-4876-3AD3-87D490E52E0E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50B50C4-DE16-B158-B585-4EE589760EB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8A52B6-E411-8A24-846D-409B145DA921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59" name="육각형 58">
                <a:extLst>
                  <a:ext uri="{FF2B5EF4-FFF2-40B4-BE49-F238E27FC236}">
                    <a16:creationId xmlns:a16="http://schemas.microsoft.com/office/drawing/2014/main" id="{131645B8-9FA8-4EAA-80E3-BE5347B63E6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A17E2B4-0BD5-0746-96FE-A3DEA51DFB3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4AF67-2D04-9662-C8B6-6F5E16EE67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B597A-882D-98E0-21C6-2F6972E55B83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A866ED-149C-304C-18F0-E3C27DAFDA98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626992-8443-7901-1F0A-4DAFE28C3EF2}"/>
              </a:ext>
            </a:extLst>
          </p:cNvPr>
          <p:cNvSpPr txBox="1"/>
          <p:nvPr/>
        </p:nvSpPr>
        <p:spPr>
          <a:xfrm>
            <a:off x="2797657" y="4482236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Tomcat 9.0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JDK 13.0.2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0D3DB4-93E3-4FF9-64DF-39D60AC8B9CA}"/>
              </a:ext>
            </a:extLst>
          </p:cNvPr>
          <p:cNvSpPr txBox="1"/>
          <p:nvPr/>
        </p:nvSpPr>
        <p:spPr>
          <a:xfrm>
            <a:off x="5034846" y="4531313"/>
            <a:ext cx="2122307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HTML · CSS · Bootstrap5.3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Java · JSP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JavaScript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MySQL 8.1.0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91FB7E-B0B3-2B65-02D7-973B22D5FAF3}"/>
              </a:ext>
            </a:extLst>
          </p:cNvPr>
          <p:cNvSpPr txBox="1"/>
          <p:nvPr/>
        </p:nvSpPr>
        <p:spPr>
          <a:xfrm>
            <a:off x="7362400" y="4577998"/>
            <a:ext cx="212230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ERMaster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StarUML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3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구조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AD123-9423-729D-5FAE-ACA4537FE08E}"/>
              </a:ext>
            </a:extLst>
          </p:cNvPr>
          <p:cNvGrpSpPr/>
          <p:nvPr/>
        </p:nvGrpSpPr>
        <p:grpSpPr>
          <a:xfrm>
            <a:off x="780286" y="2204864"/>
            <a:ext cx="2122307" cy="3801717"/>
            <a:chOff x="501798" y="2375426"/>
            <a:chExt cx="2122307" cy="380171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CC817D-E9BE-407C-C31F-64B660AFD99D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39" name="사각형: 둥근 위쪽 모서리 38">
                <a:extLst>
                  <a:ext uri="{FF2B5EF4-FFF2-40B4-BE49-F238E27FC236}">
                    <a16:creationId xmlns:a16="http://schemas.microsoft.com/office/drawing/2014/main" id="{2B357897-AC38-8E74-620B-0C97FF9EF0FF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CDCEFC-1C59-8464-3B0F-BB579A53B98D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B7484-9151-589F-C17A-6C3A13ADDC8E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목적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CD0141-4B2F-70DC-F260-9FAD8FA5207C}"/>
                </a:ext>
              </a:extLst>
            </p:cNvPr>
            <p:cNvGrpSpPr/>
            <p:nvPr/>
          </p:nvGrpSpPr>
          <p:grpSpPr>
            <a:xfrm>
              <a:off x="1417264" y="2375426"/>
              <a:ext cx="320624" cy="306409"/>
              <a:chOff x="490328" y="2133318"/>
              <a:chExt cx="698546" cy="667576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DE3D873-CF8A-2015-7FC0-F726C035460D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5535E4-009B-22A9-B166-73031FFC9E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992D774-613F-9114-FEB0-C0580C04A01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93210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3A0815A-E257-9CC3-F3AD-5EE26486031B}"/>
              </a:ext>
            </a:extLst>
          </p:cNvPr>
          <p:cNvGrpSpPr/>
          <p:nvPr/>
        </p:nvGrpSpPr>
        <p:grpSpPr>
          <a:xfrm>
            <a:off x="3153914" y="2204864"/>
            <a:ext cx="4349332" cy="3801717"/>
            <a:chOff x="2784169" y="2375426"/>
            <a:chExt cx="2122307" cy="380171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E915D31-5498-F2A2-2723-3097F9381E75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33643532-C400-7C51-E9B0-0FA382B21B10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BC4B5AF-E175-C29D-5434-E23A91287793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6725F3-FBA5-3A16-254C-537719135766}"/>
                </a:ext>
              </a:extLst>
            </p:cNvPr>
            <p:cNvGrpSpPr/>
            <p:nvPr/>
          </p:nvGrpSpPr>
          <p:grpSpPr>
            <a:xfrm>
              <a:off x="3706713" y="2375426"/>
              <a:ext cx="320624" cy="306409"/>
              <a:chOff x="490328" y="2133318"/>
              <a:chExt cx="698546" cy="667576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3A5B9DF9-E7AA-F7AB-75C3-CE1A71F272D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DFD495-E326-707B-7CA9-6CAE54087493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42F305-357E-DCD6-75A5-9259276B28A7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386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진행 일정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D85EFD3-0A3D-E834-1EB7-8C7F1457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3932105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53FC82F-B590-87BE-840E-67F8E3B1C11A}"/>
              </a:ext>
            </a:extLst>
          </p:cNvPr>
          <p:cNvGrpSpPr/>
          <p:nvPr/>
        </p:nvGrpSpPr>
        <p:grpSpPr>
          <a:xfrm>
            <a:off x="7621928" y="2204864"/>
            <a:ext cx="4126700" cy="3801717"/>
            <a:chOff x="5066540" y="2375426"/>
            <a:chExt cx="2122307" cy="38017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07F352-25CA-49AB-CAFD-6A4F872B7421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DE97AD69-5AAE-4876-3AD3-87D490E52E0E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50B50C4-DE16-B158-B585-4EE589760EB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8A52B6-E411-8A24-846D-409B145DA921}"/>
                </a:ext>
              </a:extLst>
            </p:cNvPr>
            <p:cNvGrpSpPr/>
            <p:nvPr/>
          </p:nvGrpSpPr>
          <p:grpSpPr>
            <a:xfrm>
              <a:off x="5941913" y="2375426"/>
              <a:ext cx="320624" cy="306409"/>
              <a:chOff x="490328" y="2133318"/>
              <a:chExt cx="698546" cy="667576"/>
            </a:xfrm>
          </p:grpSpPr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3A17E2B4-0BD5-0746-96FE-A3DEA51DFB3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54AF67-2D04-9662-C8B6-6F5E16EE67E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FB597A-882D-98E0-21C6-2F6972E55B83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내역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2A866ED-149C-304C-18F0-E3C27DAFDA98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393210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626992-8443-7901-1F0A-4DAFE28C3EF2}"/>
              </a:ext>
            </a:extLst>
          </p:cNvPr>
          <p:cNvSpPr txBox="1"/>
          <p:nvPr/>
        </p:nvSpPr>
        <p:spPr>
          <a:xfrm>
            <a:off x="780285" y="3905543"/>
            <a:ext cx="2122307" cy="48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완수 능력 향상 및 사이트 런칭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0D3DB4-93E3-4FF9-64DF-39D60AC8B9CA}"/>
              </a:ext>
            </a:extLst>
          </p:cNvPr>
          <p:cNvSpPr txBox="1"/>
          <p:nvPr/>
        </p:nvSpPr>
        <p:spPr>
          <a:xfrm>
            <a:off x="3833695" y="3905543"/>
            <a:ext cx="2989768" cy="199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2024.03.19~2024.03.20 : </a:t>
            </a:r>
            <a:r>
              <a:rPr lang="ko-KR" altLang="en-US" sz="1200" dirty="0">
                <a:ea typeface="나눔고딕" pitchFamily="2" charset="-127"/>
              </a:rPr>
              <a:t>주제 기안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2024.03.19~2024.03.20 : </a:t>
            </a:r>
            <a:r>
              <a:rPr lang="ko-KR" altLang="en-US" sz="1200" dirty="0">
                <a:ea typeface="나눔고딕" pitchFamily="2" charset="-127"/>
              </a:rPr>
              <a:t>요구사항 정의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2024.03.21~2024.03.28 : </a:t>
            </a:r>
            <a:r>
              <a:rPr lang="ko-KR" altLang="en-US" sz="1200" dirty="0">
                <a:ea typeface="나눔고딕" pitchFamily="2" charset="-127"/>
              </a:rPr>
              <a:t>프로젝트 설계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2024.03.29~2024.03.29 : </a:t>
            </a:r>
            <a:r>
              <a:rPr lang="ko-KR" altLang="en-US" sz="1200" dirty="0">
                <a:ea typeface="나눔고딕" pitchFamily="2" charset="-127"/>
              </a:rPr>
              <a:t>중간 발표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2024.03.29~2024.04.12 : </a:t>
            </a:r>
            <a:r>
              <a:rPr lang="ko-KR" altLang="en-US" sz="1200" dirty="0">
                <a:ea typeface="나눔고딕" pitchFamily="2" charset="-127"/>
              </a:rPr>
              <a:t>구현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2024.04.12~2024.04.15 : </a:t>
            </a:r>
            <a:r>
              <a:rPr lang="ko-KR" altLang="en-US" sz="1200" dirty="0">
                <a:ea typeface="나눔고딕" pitchFamily="2" charset="-127"/>
              </a:rPr>
              <a:t>테스트</a:t>
            </a:r>
            <a:endParaRPr lang="en-US" altLang="ko-KR" sz="1200" dirty="0">
              <a:ea typeface="나눔고딕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고딕" pitchFamily="2" charset="-127"/>
              </a:rPr>
              <a:t>2024.04.16~2024.04.16 : </a:t>
            </a:r>
            <a:r>
              <a:rPr lang="ko-KR" altLang="en-US" sz="1200" dirty="0">
                <a:ea typeface="나눔고딕" pitchFamily="2" charset="-127"/>
              </a:rPr>
              <a:t>최종발표</a:t>
            </a:r>
            <a:endParaRPr lang="en-US" altLang="ko-KR" sz="1200" dirty="0">
              <a:ea typeface="나눔고딕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91FB7E-B0B3-2B65-02D7-973B22D5FAF3}"/>
              </a:ext>
            </a:extLst>
          </p:cNvPr>
          <p:cNvSpPr txBox="1"/>
          <p:nvPr/>
        </p:nvSpPr>
        <p:spPr>
          <a:xfrm>
            <a:off x="8183024" y="3888969"/>
            <a:ext cx="3228689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기능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기능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제외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목록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기능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제외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기능 완료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 방안 및 기대 효과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41" y="5914233"/>
            <a:ext cx="12192000" cy="92333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3350EC-BE62-977D-D3F5-59837E23416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 </a:t>
            </a:r>
            <a:r>
              <a:rPr lang="ko-KR" altLang="en-US" sz="1400" b="1" spc="-1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 및 기대 효과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D81103-2CC9-6A96-88B8-2F1A64E89815}"/>
              </a:ext>
            </a:extLst>
          </p:cNvPr>
          <p:cNvGrpSpPr/>
          <p:nvPr/>
        </p:nvGrpSpPr>
        <p:grpSpPr>
          <a:xfrm>
            <a:off x="243508" y="3689238"/>
            <a:ext cx="1918012" cy="1755963"/>
            <a:chOff x="257705" y="4277173"/>
            <a:chExt cx="1918012" cy="1755963"/>
          </a:xfrm>
        </p:grpSpPr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0D659EAA-1853-B066-3CF9-82CE8771F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52AA3A36-D95C-4E3F-E8AA-512C1B7F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74" name="그래픽 73">
              <a:extLst>
                <a:ext uri="{FF2B5EF4-FFF2-40B4-BE49-F238E27FC236}">
                  <a16:creationId xmlns:a16="http://schemas.microsoft.com/office/drawing/2014/main" id="{FF142E43-6A55-F35E-048A-9A8D64072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DB81CA8-76CE-2C88-65FF-17F605C88E60}"/>
              </a:ext>
            </a:extLst>
          </p:cNvPr>
          <p:cNvGrpSpPr/>
          <p:nvPr/>
        </p:nvGrpSpPr>
        <p:grpSpPr>
          <a:xfrm>
            <a:off x="511722" y="2219738"/>
            <a:ext cx="11200902" cy="2316179"/>
            <a:chOff x="541891" y="2966594"/>
            <a:chExt cx="11200902" cy="1596542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937530F-6B1C-1182-C6E6-9F9E3CD50247}"/>
                </a:ext>
              </a:extLst>
            </p:cNvPr>
            <p:cNvGrpSpPr/>
            <p:nvPr/>
          </p:nvGrpSpPr>
          <p:grpSpPr>
            <a:xfrm>
              <a:off x="541891" y="2966594"/>
              <a:ext cx="11200902" cy="1596542"/>
              <a:chOff x="2683488" y="3660999"/>
              <a:chExt cx="9076669" cy="3976782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D5A6D6A-89BB-7DBB-F086-CF6522A758C7}"/>
                  </a:ext>
                </a:extLst>
              </p:cNvPr>
              <p:cNvSpPr/>
              <p:nvPr/>
            </p:nvSpPr>
            <p:spPr>
              <a:xfrm>
                <a:off x="2857501" y="3660999"/>
                <a:ext cx="8902656" cy="3976782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effectLst>
                <a:outerShdw blurRad="76200" algn="ctr" rotWithShape="0">
                  <a:srgbClr val="3378C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A8782E46-E0E4-6BEA-D18C-DFFADF364291}"/>
                  </a:ext>
                </a:extLst>
              </p:cNvPr>
              <p:cNvSpPr/>
              <p:nvPr/>
            </p:nvSpPr>
            <p:spPr>
              <a:xfrm rot="4666750">
                <a:off x="2690596" y="3807437"/>
                <a:ext cx="306409" cy="32062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B7EB77B-EC1D-CA2F-CBD3-4530B8888B54}"/>
                </a:ext>
              </a:extLst>
            </p:cNvPr>
            <p:cNvSpPr txBox="1"/>
            <p:nvPr/>
          </p:nvSpPr>
          <p:spPr>
            <a:xfrm>
              <a:off x="950075" y="3136812"/>
              <a:ext cx="10545634" cy="123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딱딱한 일일 업무 보고가 아닌 블로그 형태로 자유로이 보고가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사원이라면 누구라도 블로그 내용을 확인 가능해서 무엇을 하고 있는지 파악이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각종 게시판을 통해 필요한 정보를 공유 하는 것도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  <a:p>
              <a:pPr marL="0" marR="0" indent="127000" algn="l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dirty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메시지를 전송하여 간단한 소통이 가능하다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10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94089"/>
              </p:ext>
            </p:extLst>
          </p:nvPr>
        </p:nvGraphicFramePr>
        <p:xfrm>
          <a:off x="524528" y="2721878"/>
          <a:ext cx="11218265" cy="293937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전우성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주현종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25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김건승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프로토타이핑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6" y="3492488"/>
            <a:ext cx="3341129" cy="488222"/>
            <a:chOff x="7579407" y="3492488"/>
            <a:chExt cx="2713128" cy="488222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기능 및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블로그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요구분석서 작성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3341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3341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게시판 목록 및 채팅 기능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1165700">
            <a:off x="8621100" y="478607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1174</Words>
  <Application>Microsoft Office PowerPoint</Application>
  <PresentationFormat>와이드스크린</PresentationFormat>
  <Paragraphs>249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굴림</vt:lpstr>
      <vt:lpstr>나눔고딕</vt:lpstr>
      <vt:lpstr>나눔스퀘어</vt:lpstr>
      <vt:lpstr>맑은 고딕</vt:lpstr>
      <vt:lpstr>맑은 고딕 Semilight</vt:lpstr>
      <vt:lpstr>바탕</vt:lpstr>
      <vt:lpstr>세방고딕 Bold</vt:lpstr>
      <vt:lpstr>세방고딕 Regular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WooSung Jeon</cp:lastModifiedBy>
  <cp:revision>26</cp:revision>
  <dcterms:created xsi:type="dcterms:W3CDTF">2023-12-20T03:00:25Z</dcterms:created>
  <dcterms:modified xsi:type="dcterms:W3CDTF">2024-04-14T15:46:54Z</dcterms:modified>
</cp:coreProperties>
</file>