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7" r:id="rId3"/>
    <p:sldId id="262" r:id="rId4"/>
    <p:sldId id="258" r:id="rId5"/>
    <p:sldId id="259" r:id="rId6"/>
    <p:sldId id="263" r:id="rId7"/>
    <p:sldId id="267" r:id="rId8"/>
    <p:sldId id="268" r:id="rId9"/>
    <p:sldId id="269" r:id="rId10"/>
    <p:sldId id="270" r:id="rId11"/>
    <p:sldId id="271" r:id="rId12"/>
    <p:sldId id="279" r:id="rId13"/>
    <p:sldId id="272" r:id="rId14"/>
    <p:sldId id="273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1512"/>
    <a:srgbClr val="FAFAFA"/>
    <a:srgbClr val="3F3F3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57623-F05C-E560-5504-C8827BEF8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4FED91-805F-050B-D09F-9A14167FA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E5F20-20CB-BC08-B28C-92F3DB84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13034C-F606-8B54-6166-549ACD73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CBD83-4241-3098-E9B1-B7609C4B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91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8E714-BBD3-9B9F-4265-194EF3EA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067D7-C573-8FA4-EA32-16CF47D98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38B22-5025-FAA2-3513-7BEDF0B4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3496D-3D3A-8249-1FDF-BEA81520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5F2DA-E9B7-C219-3063-4C070FF1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3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27B9C3-DFC1-57EA-64E8-4A024DA2B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E2985B-C6C1-5F66-FB08-008F9ED48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554B5-57D2-77BF-A30F-115A5B3B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8D2E4-FA85-F8C7-74A5-E186D7A9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55DB0-FB6D-7813-EA34-BA8A7A22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30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D2EC-4441-0CCE-6E77-346F4467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C67EA-42FC-6878-9D59-1AB58386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F079F-21D5-1C61-047E-C2050479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49C87-6108-188C-52CA-AC6DF6DB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93F06-75C5-E20C-1835-F2C0A098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1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0F104-DD17-3355-33B3-4B7A79E2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9DF8E-A30C-71C6-6A99-3C66301CB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D3C52-3299-D488-1F98-7A7AD607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AA76E-3BAD-4DDF-D6CD-342C88CD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973FB-E211-877C-A2CF-ADD48757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6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5EA7B-4A10-8087-EE3D-202E8D76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3932A-BF90-71FF-3E9D-9034CFB15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83B798-3B38-006D-82DB-BA29E5A0F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5E1432-54D5-A512-DBE3-48A45AF5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3EC4A-6A3C-5778-2EA1-56838A4D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02C0AC-4114-A6BF-9C1B-DD0B74CD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4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F7027-7978-D191-51E8-C44AF7FB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7645F4-C7DE-F397-C6C0-DB4EC9A23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E57CFB-5479-7FB6-C71E-ACAEC4432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8FBE93-3E52-8F5C-2432-7E4E0476C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0ABFF4-D066-BBD3-2B4A-DE973E844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819967-AC31-8F23-85DE-ABE08177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470521-759E-C003-4CB3-28E4EAE8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853303-DEB3-6147-CF9B-12759B88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3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238AC-AF11-A9E5-4494-83020780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08A232-E2F3-D4D9-98AF-7270AD32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B7212A-EE4A-4574-3A19-DDBBE69C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651FA0-FF02-6B0C-6905-DEFAD096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69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ADE4BC-54D7-DD03-EE8D-2E86A283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46B399-3501-57CA-EBED-646039EA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DCE9D6-1DE9-496E-874C-39B6FC29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3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7F2DA-9DAB-0D64-C5C8-A7541B97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E41FE-4B1B-479F-25E9-86D4153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DEAAC1-FD1E-8BA7-4007-7351203DF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F635C-2B9F-A5C1-0EE5-48CBB9F6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2762E3-292C-8B09-2FE5-97DFBAC8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AD21B8-B681-0EF1-7F79-F1BA70C2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76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E490-79F6-B0AF-7F68-4828B657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3A0126-7C10-1FED-BB3E-5511F8FC3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8BB8DF-55BD-7C13-8FDF-428B732EC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230F50-C900-41C5-B21A-A7945E5A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5285D-BA41-37CA-02A6-BC6062C8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04A2AB-D94B-34B9-A075-2E28AC48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7EF140-00D6-5AB1-09F5-71B8EF4F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1A0317-DFE8-E89A-11B9-D8DB45D0C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F5EBD-70C3-EDAA-CA21-238703B99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77CC9-092F-4D65-B38D-45CE7ECC2F4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40AE8-A43C-DBA0-EE2E-2147B1232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DD74C-202D-2D46-5C00-63C7BBBBE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2A97C-EC89-44BC-85FA-39302229E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36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9E98955-5874-4498-2FF1-2AA216ACCCF4}"/>
              </a:ext>
            </a:extLst>
          </p:cNvPr>
          <p:cNvSpPr txBox="1"/>
          <p:nvPr/>
        </p:nvSpPr>
        <p:spPr>
          <a:xfrm>
            <a:off x="3630847" y="2198254"/>
            <a:ext cx="4655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세상 모든 키보드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41F43-0E51-E97E-DB37-2C9AC7A98B87}"/>
              </a:ext>
            </a:extLst>
          </p:cNvPr>
          <p:cNvSpPr txBox="1"/>
          <p:nvPr/>
        </p:nvSpPr>
        <p:spPr>
          <a:xfrm>
            <a:off x="3205839" y="3150997"/>
            <a:ext cx="494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AWS</a:t>
            </a:r>
            <a:r>
              <a:rPr lang="ko-KR" altLang="en-US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활용한 자바 스프링 기반 </a:t>
            </a:r>
            <a:r>
              <a:rPr lang="ko-KR" altLang="en-US" dirty="0" err="1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풀스택</a:t>
            </a:r>
            <a:r>
              <a:rPr lang="ko-KR" altLang="en-US" dirty="0">
                <a:solidFill>
                  <a:srgbClr val="3F3F3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개발자 양성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8C840D-0388-6662-4955-68B11ADF3F3D}"/>
              </a:ext>
            </a:extLst>
          </p:cNvPr>
          <p:cNvSpPr txBox="1"/>
          <p:nvPr/>
        </p:nvSpPr>
        <p:spPr>
          <a:xfrm>
            <a:off x="374649" y="352426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이젠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아카데미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53F516-3A38-922F-E571-46283A31A16D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7E034-5A97-B35D-CBD1-41659CA775BF}"/>
              </a:ext>
            </a:extLst>
          </p:cNvPr>
          <p:cNvSpPr txBox="1"/>
          <p:nvPr/>
        </p:nvSpPr>
        <p:spPr>
          <a:xfrm>
            <a:off x="4446435" y="4160835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 err="1"/>
              <a:t>전우성</a:t>
            </a:r>
            <a:r>
              <a:rPr lang="en-US" altLang="ko-KR" dirty="0"/>
              <a:t>, </a:t>
            </a:r>
            <a:r>
              <a:rPr lang="ko-KR" altLang="en-US" dirty="0" err="1"/>
              <a:t>주현종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id="{99F92BAD-2EA3-A895-02C6-0C626F854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3074" y="317309"/>
            <a:ext cx="6324600" cy="5667375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374093F8-9684-3714-603B-37D8ED90A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24300" y="3800474"/>
            <a:ext cx="7905751" cy="2705100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C202F0F-EA07-ABD6-2D6A-A46156ADE453}"/>
              </a:ext>
            </a:extLst>
          </p:cNvPr>
          <p:cNvCxnSpPr>
            <a:cxnSpLocks/>
          </p:cNvCxnSpPr>
          <p:nvPr/>
        </p:nvCxnSpPr>
        <p:spPr>
          <a:xfrm>
            <a:off x="3004460" y="2967695"/>
            <a:ext cx="5143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01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en-US" altLang="ko-KR" sz="3200" dirty="0"/>
              <a:t>  </a:t>
            </a:r>
            <a:r>
              <a:rPr lang="ko-KR" altLang="en-US" sz="3200" dirty="0"/>
              <a:t>프로젝트 개발 내역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818E0C9-D435-3A4A-E366-9204FE497F12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B0DBED-2540-0FDC-2171-5163DBBDD8C4}"/>
              </a:ext>
            </a:extLst>
          </p:cNvPr>
          <p:cNvSpPr txBox="1"/>
          <p:nvPr/>
        </p:nvSpPr>
        <p:spPr>
          <a:xfrm>
            <a:off x="9235440" y="678101"/>
            <a:ext cx="22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3-2 </a:t>
            </a:r>
            <a:r>
              <a:rPr lang="ko-KR" altLang="en-US" sz="2000" dirty="0">
                <a:solidFill>
                  <a:schemeClr val="bg1"/>
                </a:solidFill>
              </a:rPr>
              <a:t>요구 분석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C7E59EB-B7EB-2EB8-270E-DDE5D7F7E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479834"/>
              </p:ext>
            </p:extLst>
          </p:nvPr>
        </p:nvGraphicFramePr>
        <p:xfrm>
          <a:off x="556442" y="1422062"/>
          <a:ext cx="5269592" cy="4951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3161">
                  <a:extLst>
                    <a:ext uri="{9D8B030D-6E8A-4147-A177-3AD203B41FA5}">
                      <a16:colId xmlns:a16="http://schemas.microsoft.com/office/drawing/2014/main" val="3332982273"/>
                    </a:ext>
                  </a:extLst>
                </a:gridCol>
                <a:gridCol w="747260">
                  <a:extLst>
                    <a:ext uri="{9D8B030D-6E8A-4147-A177-3AD203B41FA5}">
                      <a16:colId xmlns:a16="http://schemas.microsoft.com/office/drawing/2014/main" val="2783624192"/>
                    </a:ext>
                  </a:extLst>
                </a:gridCol>
                <a:gridCol w="2784600">
                  <a:extLst>
                    <a:ext uri="{9D8B030D-6E8A-4147-A177-3AD203B41FA5}">
                      <a16:colId xmlns:a16="http://schemas.microsoft.com/office/drawing/2014/main" val="3452397515"/>
                    </a:ext>
                  </a:extLst>
                </a:gridCol>
                <a:gridCol w="544583">
                  <a:extLst>
                    <a:ext uri="{9D8B030D-6E8A-4147-A177-3AD203B41FA5}">
                      <a16:colId xmlns:a16="http://schemas.microsoft.com/office/drawing/2014/main" val="665589658"/>
                    </a:ext>
                  </a:extLst>
                </a:gridCol>
                <a:gridCol w="459988">
                  <a:extLst>
                    <a:ext uri="{9D8B030D-6E8A-4147-A177-3AD203B41FA5}">
                      <a16:colId xmlns:a16="http://schemas.microsoft.com/office/drawing/2014/main" val="673124675"/>
                    </a:ext>
                  </a:extLst>
                </a:gridCol>
              </a:tblGrid>
              <a:tr h="1676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요구사항 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요구사항 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요구사항 내용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요구 날짜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그룹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extLst>
                  <a:ext uri="{0D108BD9-81ED-4DB2-BD59-A6C34878D82A}">
                    <a16:rowId xmlns:a16="http://schemas.microsoft.com/office/drawing/2014/main" val="4083652600"/>
                  </a:ext>
                </a:extLst>
              </a:tr>
              <a:tr h="670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회원가입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회원가입 수행을 수행한다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다른 회원 아이디와 겹치지 않도록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비밀번호를 정확히 입력했는지 확인한다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비밀번호는 기본 영어로 입력해야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2304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extLst>
                  <a:ext uri="{0D108BD9-81ED-4DB2-BD59-A6C34878D82A}">
                    <a16:rowId xmlns:a16="http://schemas.microsoft.com/office/drawing/2014/main" val="2084922357"/>
                  </a:ext>
                </a:extLst>
              </a:tr>
              <a:tr h="502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아이디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비밀번호를 이용하여 로그인한다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로그인 한 상태는 알기 쉬워야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로그인 후 로그아웃할 수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2304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698426"/>
                  </a:ext>
                </a:extLst>
              </a:tr>
              <a:tr h="502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 탈퇴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로그인한 사용자만 탈퇴할 수 있게 해야한다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회원 탈퇴시 탈퇴여부를 다시 한번 확인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회원 정보는 삭제시에도 실제로 지워지진않고 보관한다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2304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426364"/>
                  </a:ext>
                </a:extLst>
              </a:tr>
              <a:tr h="3352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회원 정보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로그인한 사용자만 수정할 수 있게 해야한다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성명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아이디를 제외한 다른 정보만 수정 가능하게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2304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531547"/>
                  </a:ext>
                </a:extLst>
              </a:tr>
              <a:tr h="670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등록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관리자만 글을 쓸 수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상품 설명을 이미지로 대체 할 수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상품등록을 취소할 수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등록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수정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삭제를 할 때는 관리자의 확인을 거쳐야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2304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상품관리</a:t>
                      </a:r>
                      <a:r>
                        <a:rPr lang="en-US" altLang="ko-KR" sz="800" u="none" strike="noStrike">
                          <a:effectLst/>
                        </a:rPr>
                        <a:t>-1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extLst>
                  <a:ext uri="{0D108BD9-81ED-4DB2-BD59-A6C34878D82A}">
                    <a16:rowId xmlns:a16="http://schemas.microsoft.com/office/drawing/2014/main" val="363634393"/>
                  </a:ext>
                </a:extLst>
              </a:tr>
              <a:tr h="3352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관리자 이외에는 글 수정 권한을 주지 않는다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작성했던 내용에서 수정하도록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2304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216885"/>
                  </a:ext>
                </a:extLst>
              </a:tr>
              <a:tr h="167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관리자 이외에는 글 삭제 권한을 주지 않는다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2304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713952"/>
                  </a:ext>
                </a:extLst>
              </a:tr>
              <a:tr h="8381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보기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재고가 있을 경우 찜하기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장바구니 넣기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바로구매가 가능해야한다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재고가 없을 경우 구매불가를 표시한다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상세정보는 이미지로 표시할 수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상품 제목을 정확하게 볼 수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장바구니 넣기는 확인 창을 띄운 뒤 상품을 장바구니로 이동시킨다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2304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871961"/>
                  </a:ext>
                </a:extLst>
              </a:tr>
              <a:tr h="670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목록 보기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상품을 목록으로 출력하고 섬네일 이미지를 노출한다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재고가 없을 경우 재고없음을 표시한다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목록으로 돌아갈 때는 이전에 검색한 환경으로 돌아가야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장바구니 넣기는 확인 창을 띄운 뒤 상품을 장바구니로 이동시킨다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2304" marR="6820" marT="68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2023-12-29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8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8FF0971-FBDF-F813-792C-CBF4C94A7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815863"/>
              </p:ext>
            </p:extLst>
          </p:nvPr>
        </p:nvGraphicFramePr>
        <p:xfrm>
          <a:off x="5956663" y="1422062"/>
          <a:ext cx="5269592" cy="4951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3161">
                  <a:extLst>
                    <a:ext uri="{9D8B030D-6E8A-4147-A177-3AD203B41FA5}">
                      <a16:colId xmlns:a16="http://schemas.microsoft.com/office/drawing/2014/main" val="3021377905"/>
                    </a:ext>
                  </a:extLst>
                </a:gridCol>
                <a:gridCol w="747260">
                  <a:extLst>
                    <a:ext uri="{9D8B030D-6E8A-4147-A177-3AD203B41FA5}">
                      <a16:colId xmlns:a16="http://schemas.microsoft.com/office/drawing/2014/main" val="1273163848"/>
                    </a:ext>
                  </a:extLst>
                </a:gridCol>
                <a:gridCol w="2784600">
                  <a:extLst>
                    <a:ext uri="{9D8B030D-6E8A-4147-A177-3AD203B41FA5}">
                      <a16:colId xmlns:a16="http://schemas.microsoft.com/office/drawing/2014/main" val="1900357181"/>
                    </a:ext>
                  </a:extLst>
                </a:gridCol>
                <a:gridCol w="544583">
                  <a:extLst>
                    <a:ext uri="{9D8B030D-6E8A-4147-A177-3AD203B41FA5}">
                      <a16:colId xmlns:a16="http://schemas.microsoft.com/office/drawing/2014/main" val="3322511976"/>
                    </a:ext>
                  </a:extLst>
                </a:gridCol>
                <a:gridCol w="459988">
                  <a:extLst>
                    <a:ext uri="{9D8B030D-6E8A-4147-A177-3AD203B41FA5}">
                      <a16:colId xmlns:a16="http://schemas.microsoft.com/office/drawing/2014/main" val="2767893729"/>
                    </a:ext>
                  </a:extLst>
                </a:gridCol>
              </a:tblGrid>
              <a:tr h="1833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요구사항 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요구사항 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요구사항 내용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요구 날짜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그룹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extLst>
                  <a:ext uri="{0D108BD9-81ED-4DB2-BD59-A6C34878D82A}">
                    <a16:rowId xmlns:a16="http://schemas.microsoft.com/office/drawing/2014/main" val="1030334731"/>
                  </a:ext>
                </a:extLst>
              </a:tr>
              <a:tr h="36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장바구니 넣기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장바구니에 상품을 추가시킨다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회원인 경우 </a:t>
                      </a:r>
                      <a:r>
                        <a:rPr lang="en-US" altLang="ko-KR" sz="800" u="none" strike="noStrike">
                          <a:effectLst/>
                        </a:rPr>
                        <a:t>DB</a:t>
                      </a:r>
                      <a:r>
                        <a:rPr lang="ko-KR" altLang="en-US" sz="800" u="none" strike="noStrike">
                          <a:effectLst/>
                        </a:rPr>
                        <a:t>에 저장시킨다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82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extLst>
                  <a:ext uri="{0D108BD9-81ED-4DB2-BD59-A6C34878D82A}">
                    <a16:rowId xmlns:a16="http://schemas.microsoft.com/office/drawing/2014/main" val="2180480072"/>
                  </a:ext>
                </a:extLst>
              </a:tr>
              <a:tr h="11002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장바구니 보기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로그인한 사용자는 장바구니 목록을 </a:t>
                      </a:r>
                      <a:r>
                        <a:rPr lang="en-US" altLang="ko-KR" sz="800" u="none" strike="noStrike">
                          <a:effectLst/>
                        </a:rPr>
                        <a:t>DB</a:t>
                      </a:r>
                      <a:r>
                        <a:rPr lang="ko-KR" altLang="en-US" sz="800" u="none" strike="noStrike">
                          <a:effectLst/>
                        </a:rPr>
                        <a:t>에 저장한다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장바구니 목록의 상품들은 수량을 변경할 수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장바구니 목록을 선택해서 삭제할 수 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장바구니 목록 전체를 주문할 수 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장바구니 목록 중의 개별 선택하여 주문할 수 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주문한 상품들을 결제목록페이지로 이동시킨다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82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573386"/>
                  </a:ext>
                </a:extLst>
              </a:tr>
              <a:tr h="733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주문할 상품목록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주문자 정보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배송정보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결제정보가 있어야한다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로그인한 회원인경우 주문자 정보를 채워준다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결제수단은 무통장으로 한다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필수정보를 작성하지 않으면 결제 불가능하게 만든다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82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197463"/>
                  </a:ext>
                </a:extLst>
              </a:tr>
              <a:tr h="36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주문 내역 보기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결제가 완료된 목록을 보여준다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주문 후 발송전 취소가 가능하게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82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190830"/>
                  </a:ext>
                </a:extLst>
              </a:tr>
              <a:tr h="5501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비회원 주문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비회원으로 바로결제 시 로그인창을 보여준다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로그인창의 아래쪽에 비회원 주문하기 버튼이 표시된다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비회원상태로 결제페이지로 주문할 상품을 이동시킨다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82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622816"/>
                  </a:ext>
                </a:extLst>
              </a:tr>
              <a:tr h="5501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후기 쓰기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로그인한 사람만 글을 쓸 수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글쓰기를 취소할 수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등록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취소를 할 때는 사용자의 확인을 거쳐야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82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상품관리</a:t>
                      </a:r>
                      <a:r>
                        <a:rPr lang="en-US" altLang="ko-KR" sz="800" u="none" strike="noStrike">
                          <a:effectLst/>
                        </a:rPr>
                        <a:t>-2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extLst>
                  <a:ext uri="{0D108BD9-81ED-4DB2-BD59-A6C34878D82A}">
                    <a16:rowId xmlns:a16="http://schemas.microsoft.com/office/drawing/2014/main" val="332222126"/>
                  </a:ext>
                </a:extLst>
              </a:tr>
              <a:tr h="1833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후기 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작성자 이외에는 글 삭제 권한을 주지 않는다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82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91881"/>
                  </a:ext>
                </a:extLst>
              </a:tr>
              <a:tr h="3667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상품 후기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작성자 이외에는 글 수정 권한을 주지 않는다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작성했던 내용에서 수정하도록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82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48962"/>
                  </a:ext>
                </a:extLst>
              </a:tr>
              <a:tr h="1833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공지사항 작성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관리자만 작성할 수 있게 해야한다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82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공지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extLst>
                  <a:ext uri="{0D108BD9-81ED-4DB2-BD59-A6C34878D82A}">
                    <a16:rowId xmlns:a16="http://schemas.microsoft.com/office/drawing/2014/main" val="1738398785"/>
                  </a:ext>
                </a:extLst>
              </a:tr>
              <a:tr h="1833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공지사항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관리자만 수정할 수 있게 해야한다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82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2023-12-29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862273"/>
                  </a:ext>
                </a:extLst>
              </a:tr>
              <a:tr h="1833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공지사항 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-</a:t>
                      </a:r>
                      <a:r>
                        <a:rPr lang="ko-KR" altLang="en-US" sz="800" u="none" strike="noStrike">
                          <a:effectLst/>
                        </a:rPr>
                        <a:t>관리자만 삭제할 수 있게 해야한다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9882" marR="7325" marT="73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2023-12-29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325" marR="7325" marT="73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103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48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en-US" altLang="ko-KR" sz="3200" dirty="0"/>
              <a:t>  </a:t>
            </a:r>
            <a:r>
              <a:rPr lang="ko-KR" altLang="en-US" sz="3200" dirty="0"/>
              <a:t>프로젝트 개발 내역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6461E9-BD97-78A2-A055-43FD2FE7D3B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E6723-CDED-7E93-381E-C683CC8602E6}"/>
              </a:ext>
            </a:extLst>
          </p:cNvPr>
          <p:cNvSpPr txBox="1"/>
          <p:nvPr/>
        </p:nvSpPr>
        <p:spPr>
          <a:xfrm>
            <a:off x="9235440" y="678101"/>
            <a:ext cx="22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3-3 </a:t>
            </a:r>
            <a:r>
              <a:rPr lang="ko-KR" altLang="en-US" sz="2000" dirty="0">
                <a:solidFill>
                  <a:schemeClr val="bg1"/>
                </a:solidFill>
              </a:rPr>
              <a:t>다이어그램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8BE1062-788C-B1BF-C329-CB21673B2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57" y="1416486"/>
            <a:ext cx="6148587" cy="495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32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en-US" altLang="ko-KR" sz="3200" dirty="0"/>
              <a:t>  </a:t>
            </a:r>
            <a:r>
              <a:rPr lang="ko-KR" altLang="en-US" sz="3200" dirty="0"/>
              <a:t>프로젝트 개발 내역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6461E9-BD97-78A2-A055-43FD2FE7D3B5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E6723-CDED-7E93-381E-C683CC8602E6}"/>
              </a:ext>
            </a:extLst>
          </p:cNvPr>
          <p:cNvSpPr txBox="1"/>
          <p:nvPr/>
        </p:nvSpPr>
        <p:spPr>
          <a:xfrm>
            <a:off x="9235440" y="678101"/>
            <a:ext cx="22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3-4 </a:t>
            </a:r>
            <a:r>
              <a:rPr lang="ko-KR" altLang="en-US" sz="2000" dirty="0">
                <a:solidFill>
                  <a:schemeClr val="bg1"/>
                </a:solidFill>
              </a:rPr>
              <a:t>데이터베이스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968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지연 6">
            <a:extLst>
              <a:ext uri="{FF2B5EF4-FFF2-40B4-BE49-F238E27FC236}">
                <a16:creationId xmlns:a16="http://schemas.microsoft.com/office/drawing/2014/main" id="{09D5BD2B-2409-8D35-E922-94BA37A4A57E}"/>
              </a:ext>
            </a:extLst>
          </p:cNvPr>
          <p:cNvSpPr/>
          <p:nvPr/>
        </p:nvSpPr>
        <p:spPr>
          <a:xfrm>
            <a:off x="3968750" y="2588927"/>
            <a:ext cx="1047750" cy="1095375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F0F11D-156B-5DF5-CD42-18DB5057FF94}"/>
              </a:ext>
            </a:extLst>
          </p:cNvPr>
          <p:cNvSpPr txBox="1"/>
          <p:nvPr/>
        </p:nvSpPr>
        <p:spPr>
          <a:xfrm>
            <a:off x="5160963" y="2844225"/>
            <a:ext cx="29797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/>
              <a:t>프로그램 시연</a:t>
            </a:r>
            <a:endParaRPr lang="en-US" altLang="ko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DAA2F-24D9-0C94-81D3-B7B1EFB30FE3}"/>
              </a:ext>
            </a:extLst>
          </p:cNvPr>
          <p:cNvSpPr txBox="1"/>
          <p:nvPr/>
        </p:nvSpPr>
        <p:spPr>
          <a:xfrm>
            <a:off x="4252913" y="2800746"/>
            <a:ext cx="1119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405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r>
              <a:rPr lang="en-US" altLang="ko-KR" sz="3200" dirty="0"/>
              <a:t>  </a:t>
            </a:r>
            <a:r>
              <a:rPr lang="ko-KR" altLang="en-US" sz="3200" dirty="0"/>
              <a:t>프로그램 시연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718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7EB98E9-EC15-A956-628F-EE81B4B1C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3" y="1416486"/>
            <a:ext cx="9591430" cy="495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17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B00D370-25A8-60B1-1FE3-705D6C2BABFA}"/>
              </a:ext>
            </a:extLst>
          </p:cNvPr>
          <p:cNvSpPr/>
          <p:nvPr/>
        </p:nvSpPr>
        <p:spPr>
          <a:xfrm>
            <a:off x="4546813" y="2670653"/>
            <a:ext cx="3098587" cy="12790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8EF1A0-3FDE-5A93-1953-456287265EE7}"/>
              </a:ext>
            </a:extLst>
          </p:cNvPr>
          <p:cNvSpPr txBox="1"/>
          <p:nvPr/>
        </p:nvSpPr>
        <p:spPr>
          <a:xfrm>
            <a:off x="4546813" y="2931565"/>
            <a:ext cx="3306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99101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타원 56">
            <a:extLst>
              <a:ext uri="{FF2B5EF4-FFF2-40B4-BE49-F238E27FC236}">
                <a16:creationId xmlns:a16="http://schemas.microsoft.com/office/drawing/2014/main" id="{ECBEF417-0B27-4B90-C9E7-41FB816D36AC}"/>
              </a:ext>
            </a:extLst>
          </p:cNvPr>
          <p:cNvSpPr/>
          <p:nvPr/>
        </p:nvSpPr>
        <p:spPr>
          <a:xfrm>
            <a:off x="2584450" y="5089713"/>
            <a:ext cx="555278" cy="555278"/>
          </a:xfrm>
          <a:prstGeom prst="ellipse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61512"/>
              </a:solidFill>
            </a:endParaRPr>
          </a:p>
        </p:txBody>
      </p:sp>
      <p:sp>
        <p:nvSpPr>
          <p:cNvPr id="56" name="순서도: 지연 55">
            <a:extLst>
              <a:ext uri="{FF2B5EF4-FFF2-40B4-BE49-F238E27FC236}">
                <a16:creationId xmlns:a16="http://schemas.microsoft.com/office/drawing/2014/main" id="{C6812FAD-8424-9781-AA0D-B4DF8A1A104B}"/>
              </a:ext>
            </a:extLst>
          </p:cNvPr>
          <p:cNvSpPr/>
          <p:nvPr/>
        </p:nvSpPr>
        <p:spPr>
          <a:xfrm>
            <a:off x="361949" y="2586384"/>
            <a:ext cx="1333502" cy="135061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298AB04-2236-69D5-5C32-601F5938E4E3}"/>
              </a:ext>
            </a:extLst>
          </p:cNvPr>
          <p:cNvSpPr/>
          <p:nvPr/>
        </p:nvSpPr>
        <p:spPr>
          <a:xfrm>
            <a:off x="2571750" y="4132612"/>
            <a:ext cx="555278" cy="555278"/>
          </a:xfrm>
          <a:prstGeom prst="ellipse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61512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73768D1-94C6-DD68-BD04-CCFA048271A9}"/>
              </a:ext>
            </a:extLst>
          </p:cNvPr>
          <p:cNvSpPr/>
          <p:nvPr/>
        </p:nvSpPr>
        <p:spPr>
          <a:xfrm>
            <a:off x="2562225" y="3146773"/>
            <a:ext cx="555278" cy="555278"/>
          </a:xfrm>
          <a:prstGeom prst="ellipse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61512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4E35D66-67E6-3F2F-87A1-597C93663215}"/>
              </a:ext>
            </a:extLst>
          </p:cNvPr>
          <p:cNvSpPr/>
          <p:nvPr/>
        </p:nvSpPr>
        <p:spPr>
          <a:xfrm>
            <a:off x="2562225" y="2170459"/>
            <a:ext cx="555278" cy="555278"/>
          </a:xfrm>
          <a:prstGeom prst="ellipse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61512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E34BBEF-06DC-8C35-EC08-4BA41420E73C}"/>
              </a:ext>
            </a:extLst>
          </p:cNvPr>
          <p:cNvSpPr/>
          <p:nvPr/>
        </p:nvSpPr>
        <p:spPr>
          <a:xfrm>
            <a:off x="2562225" y="1175097"/>
            <a:ext cx="555278" cy="555278"/>
          </a:xfrm>
          <a:prstGeom prst="ellipse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F5E4C9-B59F-57D3-0B17-0DABC99E4039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24CB61-42ED-969A-E92C-EEC0C4B0CCCF}"/>
              </a:ext>
            </a:extLst>
          </p:cNvPr>
          <p:cNvSpPr txBox="1"/>
          <p:nvPr/>
        </p:nvSpPr>
        <p:spPr>
          <a:xfrm>
            <a:off x="400048" y="2915692"/>
            <a:ext cx="13335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3330E6-0397-E5C0-F16B-08652EB8BA7C}"/>
              </a:ext>
            </a:extLst>
          </p:cNvPr>
          <p:cNvSpPr txBox="1"/>
          <p:nvPr/>
        </p:nvSpPr>
        <p:spPr>
          <a:xfrm>
            <a:off x="2638424" y="1143028"/>
            <a:ext cx="427072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1</a:t>
            </a:r>
            <a:r>
              <a:rPr lang="en-US" altLang="ko-KR" sz="3200" dirty="0"/>
              <a:t>  </a:t>
            </a:r>
            <a:r>
              <a:rPr lang="ko-KR" altLang="en-US" sz="3200" dirty="0"/>
              <a:t>팀 소개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>
                <a:solidFill>
                  <a:schemeClr val="bg1"/>
                </a:solidFill>
              </a:rPr>
              <a:t>2</a:t>
            </a:r>
            <a:r>
              <a:rPr lang="ko-KR" altLang="en-US" sz="3200" dirty="0"/>
              <a:t>  프로젝트 개요</a:t>
            </a:r>
            <a:endParaRPr lang="en-US" altLang="ko-KR" sz="3200" dirty="0"/>
          </a:p>
          <a:p>
            <a:r>
              <a:rPr lang="en-US" altLang="ko-KR" sz="3200" dirty="0"/>
              <a:t> 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ko-KR" altLang="en-US" sz="3200" dirty="0"/>
              <a:t>  프로젝트 개발 내역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>
                <a:solidFill>
                  <a:schemeClr val="bg1"/>
                </a:solidFill>
              </a:rPr>
              <a:t>4 </a:t>
            </a:r>
            <a:r>
              <a:rPr lang="en-US" altLang="ko-KR" sz="3200" dirty="0"/>
              <a:t> </a:t>
            </a:r>
            <a:r>
              <a:rPr lang="ko-KR" altLang="en-US" sz="3200" dirty="0"/>
              <a:t>프로그램 시연</a:t>
            </a:r>
            <a:endParaRPr lang="en-US" altLang="ko-KR" sz="3200" dirty="0"/>
          </a:p>
          <a:p>
            <a:pPr marL="514350" indent="-514350">
              <a:buAutoNum type="arabicPlain" startAt="4"/>
            </a:pPr>
            <a:endParaRPr lang="en-US" altLang="ko-KR" sz="3200" dirty="0"/>
          </a:p>
          <a:p>
            <a:r>
              <a:rPr lang="en-US" altLang="ko-KR" sz="3200" dirty="0">
                <a:solidFill>
                  <a:schemeClr val="bg1"/>
                </a:solidFill>
              </a:rPr>
              <a:t>5 </a:t>
            </a:r>
            <a:r>
              <a:rPr lang="en-US" altLang="ko-KR" sz="3200" dirty="0"/>
              <a:t> </a:t>
            </a:r>
            <a:r>
              <a:rPr lang="ko-KR" altLang="en-US" sz="3200" dirty="0"/>
              <a:t>프로젝트 참여 후기</a:t>
            </a:r>
            <a:endParaRPr lang="en-US" altLang="ko-KR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F0E18B-FA99-36E6-0CE2-5F8C03996864}"/>
              </a:ext>
            </a:extLst>
          </p:cNvPr>
          <p:cNvSpPr txBox="1"/>
          <p:nvPr/>
        </p:nvSpPr>
        <p:spPr>
          <a:xfrm>
            <a:off x="7272193" y="2586384"/>
            <a:ext cx="35535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3-1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 환경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3-2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요구분석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3-3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다이어그램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3-4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데이터베이스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9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지연 6">
            <a:extLst>
              <a:ext uri="{FF2B5EF4-FFF2-40B4-BE49-F238E27FC236}">
                <a16:creationId xmlns:a16="http://schemas.microsoft.com/office/drawing/2014/main" id="{09D5BD2B-2409-8D35-E922-94BA37A4A57E}"/>
              </a:ext>
            </a:extLst>
          </p:cNvPr>
          <p:cNvSpPr/>
          <p:nvPr/>
        </p:nvSpPr>
        <p:spPr>
          <a:xfrm>
            <a:off x="4184650" y="2588927"/>
            <a:ext cx="1047750" cy="1095375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F0F11D-156B-5DF5-CD42-18DB5057FF94}"/>
              </a:ext>
            </a:extLst>
          </p:cNvPr>
          <p:cNvSpPr txBox="1"/>
          <p:nvPr/>
        </p:nvSpPr>
        <p:spPr>
          <a:xfrm>
            <a:off x="5465763" y="2844225"/>
            <a:ext cx="2295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/>
              <a:t>팀 소개</a:t>
            </a:r>
            <a:endParaRPr lang="en-US" altLang="ko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DAA2F-24D9-0C94-81D3-B7B1EFB30FE3}"/>
              </a:ext>
            </a:extLst>
          </p:cNvPr>
          <p:cNvSpPr txBox="1"/>
          <p:nvPr/>
        </p:nvSpPr>
        <p:spPr>
          <a:xfrm>
            <a:off x="4418013" y="2813448"/>
            <a:ext cx="1119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순서도: 지연 8">
            <a:extLst>
              <a:ext uri="{FF2B5EF4-FFF2-40B4-BE49-F238E27FC236}">
                <a16:creationId xmlns:a16="http://schemas.microsoft.com/office/drawing/2014/main" id="{5400979B-E5E7-4736-BDB0-EF1900B0E1BA}"/>
              </a:ext>
            </a:extLst>
          </p:cNvPr>
          <p:cNvSpPr/>
          <p:nvPr/>
        </p:nvSpPr>
        <p:spPr>
          <a:xfrm rot="16200000">
            <a:off x="752492" y="1984893"/>
            <a:ext cx="3812794" cy="2888213"/>
          </a:xfrm>
          <a:prstGeom prst="flowChartDela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4CD64D1-3809-D570-886C-8402C788F3CB}"/>
              </a:ext>
            </a:extLst>
          </p:cNvPr>
          <p:cNvSpPr/>
          <p:nvPr/>
        </p:nvSpPr>
        <p:spPr>
          <a:xfrm>
            <a:off x="7031502" y="1155594"/>
            <a:ext cx="646331" cy="552450"/>
          </a:xfrm>
          <a:prstGeom prst="ellipse">
            <a:avLst/>
          </a:prstGeom>
          <a:solidFill>
            <a:srgbClr val="0615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지연 11">
            <a:extLst>
              <a:ext uri="{FF2B5EF4-FFF2-40B4-BE49-F238E27FC236}">
                <a16:creationId xmlns:a16="http://schemas.microsoft.com/office/drawing/2014/main" id="{9B88BB13-CED4-2191-6C16-3DCF4AABF385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FC1E2C-B505-82D9-67C4-6FD0E5177EE7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38133-F1DA-16A0-ED68-2419425C88A6}"/>
              </a:ext>
            </a:extLst>
          </p:cNvPr>
          <p:cNvSpPr txBox="1"/>
          <p:nvPr/>
        </p:nvSpPr>
        <p:spPr>
          <a:xfrm>
            <a:off x="447675" y="568255"/>
            <a:ext cx="23717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1</a:t>
            </a:r>
            <a:r>
              <a:rPr lang="en-US" altLang="ko-KR" sz="3200" dirty="0"/>
              <a:t>  </a:t>
            </a:r>
            <a:r>
              <a:rPr lang="ko-KR" altLang="en-US" sz="3200" dirty="0"/>
              <a:t>팀 소개</a:t>
            </a:r>
            <a:endParaRPr lang="en-US" altLang="ko-KR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3D8381-BB80-20F5-8652-8803D5929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2" y="1554003"/>
            <a:ext cx="2536473" cy="342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4F976B-66A5-182A-4662-D1C7BAF3060A}"/>
              </a:ext>
            </a:extLst>
          </p:cNvPr>
          <p:cNvSpPr txBox="1"/>
          <p:nvPr/>
        </p:nvSpPr>
        <p:spPr>
          <a:xfrm>
            <a:off x="7031503" y="12566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역할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E64CE5-A127-8D1F-159B-F4483CA9AB76}"/>
              </a:ext>
            </a:extLst>
          </p:cNvPr>
          <p:cNvSpPr txBox="1"/>
          <p:nvPr/>
        </p:nvSpPr>
        <p:spPr>
          <a:xfrm>
            <a:off x="4408935" y="1832968"/>
            <a:ext cx="5928140" cy="34231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100" dirty="0"/>
              <a:t>프로젝트 관리</a:t>
            </a:r>
            <a:endParaRPr lang="en-US" altLang="ko-KR" sz="2100" dirty="0"/>
          </a:p>
          <a:p>
            <a:pPr>
              <a:lnSpc>
                <a:spcPct val="150000"/>
              </a:lnSpc>
            </a:pPr>
            <a:r>
              <a:rPr lang="ko-KR" altLang="en-US" sz="2100" dirty="0"/>
              <a:t>문서 관리</a:t>
            </a:r>
            <a:endParaRPr lang="en-US" altLang="ko-KR" sz="2100" dirty="0"/>
          </a:p>
          <a:p>
            <a:pPr>
              <a:lnSpc>
                <a:spcPct val="150000"/>
              </a:lnSpc>
            </a:pPr>
            <a:r>
              <a:rPr lang="ko-KR" altLang="en-US" sz="2100" dirty="0"/>
              <a:t>인증 및 </a:t>
            </a:r>
            <a:r>
              <a:rPr lang="en-US" altLang="ko-KR" sz="2100" dirty="0"/>
              <a:t>DB </a:t>
            </a:r>
            <a:r>
              <a:rPr lang="ko-KR" altLang="en-US" sz="2100" dirty="0"/>
              <a:t>매니저 구현</a:t>
            </a:r>
            <a:endParaRPr lang="en-US" altLang="ko-KR" sz="2100" dirty="0"/>
          </a:p>
          <a:p>
            <a:pPr>
              <a:lnSpc>
                <a:spcPct val="150000"/>
              </a:lnSpc>
            </a:pPr>
            <a:r>
              <a:rPr lang="ko-KR" altLang="en-US" sz="2100" dirty="0"/>
              <a:t>공지 사항 구현</a:t>
            </a:r>
            <a:r>
              <a:rPr lang="en-US" altLang="ko-KR" sz="2100" dirty="0"/>
              <a:t> (</a:t>
            </a:r>
            <a:r>
              <a:rPr lang="ko-KR" altLang="en-US" sz="2100" dirty="0"/>
              <a:t>목록</a:t>
            </a:r>
            <a:r>
              <a:rPr lang="en-US" altLang="ko-KR" sz="2100" dirty="0"/>
              <a:t>, </a:t>
            </a:r>
            <a:r>
              <a:rPr lang="ko-KR" altLang="en-US" sz="2100" dirty="0"/>
              <a:t>작성</a:t>
            </a:r>
            <a:r>
              <a:rPr lang="en-US" altLang="ko-KR" sz="2100" dirty="0"/>
              <a:t>, </a:t>
            </a:r>
            <a:r>
              <a:rPr lang="ko-KR" altLang="en-US" sz="2100" dirty="0"/>
              <a:t>수정</a:t>
            </a:r>
            <a:r>
              <a:rPr lang="en-US" altLang="ko-KR" sz="2100" dirty="0"/>
              <a:t>, </a:t>
            </a:r>
            <a:r>
              <a:rPr lang="ko-KR" altLang="en-US" sz="2100" dirty="0"/>
              <a:t>삭제</a:t>
            </a:r>
            <a:r>
              <a:rPr lang="en-US" altLang="ko-KR" sz="21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100" dirty="0"/>
              <a:t>장바구니 개발</a:t>
            </a:r>
            <a:endParaRPr lang="en-US" altLang="ko-KR" sz="2100" dirty="0"/>
          </a:p>
          <a:p>
            <a:pPr>
              <a:lnSpc>
                <a:spcPct val="150000"/>
              </a:lnSpc>
            </a:pPr>
            <a:r>
              <a:rPr lang="ko-KR" altLang="en-US" sz="2100" dirty="0"/>
              <a:t>주문</a:t>
            </a:r>
            <a:r>
              <a:rPr lang="en-US" altLang="ko-KR" sz="2100" dirty="0"/>
              <a:t>/</a:t>
            </a:r>
            <a:r>
              <a:rPr lang="ko-KR" altLang="en-US" sz="2100" dirty="0"/>
              <a:t>결제 개발</a:t>
            </a:r>
            <a:endParaRPr lang="en-US" altLang="ko-KR" sz="2100" dirty="0"/>
          </a:p>
          <a:p>
            <a:pPr>
              <a:lnSpc>
                <a:spcPct val="150000"/>
              </a:lnSpc>
            </a:pPr>
            <a:r>
              <a:rPr lang="ko-KR" altLang="en-US" sz="2100" dirty="0"/>
              <a:t>상품 목록 개발</a:t>
            </a:r>
            <a:endParaRPr lang="en-US" altLang="ko-KR" sz="21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2E5BD82-B516-2EFB-A047-501F3694ABC9}"/>
              </a:ext>
            </a:extLst>
          </p:cNvPr>
          <p:cNvCxnSpPr>
            <a:cxnSpLocks/>
          </p:cNvCxnSpPr>
          <p:nvPr/>
        </p:nvCxnSpPr>
        <p:spPr>
          <a:xfrm>
            <a:off x="4353196" y="2371356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FFDABE-D71E-E631-286A-506F718F90AA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22098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8DB8C09-5AA9-52CB-7BF9-11640037708D}"/>
              </a:ext>
            </a:extLst>
          </p:cNvPr>
          <p:cNvSpPr txBox="1"/>
          <p:nvPr/>
        </p:nvSpPr>
        <p:spPr>
          <a:xfrm>
            <a:off x="1287807" y="4664731"/>
            <a:ext cx="2614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팀장 </a:t>
            </a:r>
            <a:r>
              <a:rPr lang="en-US" altLang="ko-KR" sz="3200" dirty="0"/>
              <a:t>: </a:t>
            </a:r>
            <a:r>
              <a:rPr lang="ko-KR" altLang="en-US" sz="3200" dirty="0" err="1"/>
              <a:t>전우성</a:t>
            </a:r>
            <a:endParaRPr lang="ko-KR" altLang="en-US" sz="32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E6B1C33-1CCC-66B6-22C9-0B1B5BF2924D}"/>
              </a:ext>
            </a:extLst>
          </p:cNvPr>
          <p:cNvCxnSpPr>
            <a:cxnSpLocks/>
          </p:cNvCxnSpPr>
          <p:nvPr/>
        </p:nvCxnSpPr>
        <p:spPr>
          <a:xfrm>
            <a:off x="4353196" y="2863394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59BDB32-9C15-C8B7-B7FF-3221B17E612E}"/>
              </a:ext>
            </a:extLst>
          </p:cNvPr>
          <p:cNvCxnSpPr>
            <a:cxnSpLocks/>
          </p:cNvCxnSpPr>
          <p:nvPr/>
        </p:nvCxnSpPr>
        <p:spPr>
          <a:xfrm>
            <a:off x="4353196" y="3346720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3197FBB-022D-06F5-7F17-E463FE834D2D}"/>
              </a:ext>
            </a:extLst>
          </p:cNvPr>
          <p:cNvCxnSpPr>
            <a:cxnSpLocks/>
          </p:cNvCxnSpPr>
          <p:nvPr/>
        </p:nvCxnSpPr>
        <p:spPr>
          <a:xfrm>
            <a:off x="4353196" y="3838754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9A8A47B-4372-7A3A-936A-ADEFB8B84C56}"/>
              </a:ext>
            </a:extLst>
          </p:cNvPr>
          <p:cNvCxnSpPr>
            <a:cxnSpLocks/>
          </p:cNvCxnSpPr>
          <p:nvPr/>
        </p:nvCxnSpPr>
        <p:spPr>
          <a:xfrm>
            <a:off x="4353196" y="4330789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7A8A02B-C622-5422-406B-BC9D19476009}"/>
              </a:ext>
            </a:extLst>
          </p:cNvPr>
          <p:cNvCxnSpPr>
            <a:cxnSpLocks/>
          </p:cNvCxnSpPr>
          <p:nvPr/>
        </p:nvCxnSpPr>
        <p:spPr>
          <a:xfrm>
            <a:off x="4353196" y="4804072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7713C8B-EFDC-E761-66D1-662568650EC9}"/>
              </a:ext>
            </a:extLst>
          </p:cNvPr>
          <p:cNvCxnSpPr>
            <a:cxnSpLocks/>
          </p:cNvCxnSpPr>
          <p:nvPr/>
        </p:nvCxnSpPr>
        <p:spPr>
          <a:xfrm>
            <a:off x="4353196" y="5322232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85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지연 6">
            <a:extLst>
              <a:ext uri="{FF2B5EF4-FFF2-40B4-BE49-F238E27FC236}">
                <a16:creationId xmlns:a16="http://schemas.microsoft.com/office/drawing/2014/main" id="{8A0C8AD0-EBDF-E140-4253-A9E3C6CFE65C}"/>
              </a:ext>
            </a:extLst>
          </p:cNvPr>
          <p:cNvSpPr/>
          <p:nvPr/>
        </p:nvSpPr>
        <p:spPr>
          <a:xfrm rot="16200000">
            <a:off x="752492" y="1984893"/>
            <a:ext cx="3812794" cy="2888213"/>
          </a:xfrm>
          <a:prstGeom prst="flowChartDela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지연 11">
            <a:extLst>
              <a:ext uri="{FF2B5EF4-FFF2-40B4-BE49-F238E27FC236}">
                <a16:creationId xmlns:a16="http://schemas.microsoft.com/office/drawing/2014/main" id="{9B88BB13-CED4-2191-6C16-3DCF4AABF385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FC1E2C-B505-82D9-67C4-6FD0E5177EE7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38133-F1DA-16A0-ED68-2419425C88A6}"/>
              </a:ext>
            </a:extLst>
          </p:cNvPr>
          <p:cNvSpPr txBox="1"/>
          <p:nvPr/>
        </p:nvSpPr>
        <p:spPr>
          <a:xfrm>
            <a:off x="447675" y="568255"/>
            <a:ext cx="23717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1</a:t>
            </a:r>
            <a:r>
              <a:rPr lang="en-US" altLang="ko-KR" sz="3200" dirty="0"/>
              <a:t>  </a:t>
            </a:r>
            <a:r>
              <a:rPr lang="ko-KR" altLang="en-US" sz="3200" dirty="0"/>
              <a:t>팀 소개</a:t>
            </a:r>
            <a:endParaRPr lang="en-US" altLang="ko-KR" sz="3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827148F-6586-1218-93E5-56330B52605D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22098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07C476-0740-B641-7EB4-1DE9F5B34A6A}"/>
              </a:ext>
            </a:extLst>
          </p:cNvPr>
          <p:cNvSpPr txBox="1"/>
          <p:nvPr/>
        </p:nvSpPr>
        <p:spPr>
          <a:xfrm>
            <a:off x="1287807" y="4664731"/>
            <a:ext cx="2614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팀원 </a:t>
            </a:r>
            <a:r>
              <a:rPr lang="en-US" altLang="ko-KR" sz="3200" dirty="0"/>
              <a:t>: </a:t>
            </a:r>
            <a:r>
              <a:rPr lang="ko-KR" altLang="en-US" sz="3200" dirty="0" err="1"/>
              <a:t>주현종</a:t>
            </a:r>
            <a:endParaRPr lang="ko-KR" altLang="en-US" sz="3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47FCA4-B531-61C3-A8EF-0F7012E2E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49" y="1800628"/>
            <a:ext cx="2375539" cy="320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499F4BCE-18E2-CB03-A18B-E22217B208DE}"/>
              </a:ext>
            </a:extLst>
          </p:cNvPr>
          <p:cNvSpPr/>
          <p:nvPr/>
        </p:nvSpPr>
        <p:spPr>
          <a:xfrm>
            <a:off x="7031502" y="1155594"/>
            <a:ext cx="646331" cy="552450"/>
          </a:xfrm>
          <a:prstGeom prst="ellipse">
            <a:avLst/>
          </a:prstGeom>
          <a:solidFill>
            <a:srgbClr val="0615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22EC5B-8F5D-2D15-6DB9-BF0E57D74FA0}"/>
              </a:ext>
            </a:extLst>
          </p:cNvPr>
          <p:cNvSpPr txBox="1"/>
          <p:nvPr/>
        </p:nvSpPr>
        <p:spPr>
          <a:xfrm>
            <a:off x="7031503" y="12566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000858-FA1B-DA75-0F1E-E789F4A17513}"/>
              </a:ext>
            </a:extLst>
          </p:cNvPr>
          <p:cNvSpPr txBox="1"/>
          <p:nvPr/>
        </p:nvSpPr>
        <p:spPr>
          <a:xfrm>
            <a:off x="4408935" y="1832968"/>
            <a:ext cx="5928140" cy="34231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100" dirty="0"/>
              <a:t>CSS </a:t>
            </a:r>
            <a:r>
              <a:rPr lang="ko-KR" altLang="en-US" sz="2100" dirty="0"/>
              <a:t>베이스 작성</a:t>
            </a:r>
            <a:endParaRPr lang="en-US" altLang="ko-KR" sz="2100" dirty="0"/>
          </a:p>
          <a:p>
            <a:pPr>
              <a:lnSpc>
                <a:spcPct val="150000"/>
              </a:lnSpc>
            </a:pPr>
            <a:r>
              <a:rPr lang="ko-KR" altLang="en-US" sz="2100" dirty="0"/>
              <a:t>로그인</a:t>
            </a:r>
            <a:r>
              <a:rPr lang="en-US" altLang="ko-KR" sz="2100" dirty="0"/>
              <a:t>/</a:t>
            </a:r>
            <a:r>
              <a:rPr lang="ko-KR" altLang="en-US" sz="2100" dirty="0"/>
              <a:t>로그아웃 개발 </a:t>
            </a:r>
            <a:endParaRPr lang="en-US" altLang="ko-KR" sz="2100" dirty="0"/>
          </a:p>
          <a:p>
            <a:pPr>
              <a:lnSpc>
                <a:spcPct val="150000"/>
              </a:lnSpc>
            </a:pPr>
            <a:r>
              <a:rPr lang="ko-KR" altLang="en-US" sz="2100" dirty="0"/>
              <a:t>회원가입</a:t>
            </a:r>
            <a:r>
              <a:rPr lang="en-US" altLang="ko-KR" sz="2100" dirty="0"/>
              <a:t>/</a:t>
            </a:r>
            <a:r>
              <a:rPr lang="ko-KR" altLang="en-US" sz="2100" dirty="0"/>
              <a:t>정보수정</a:t>
            </a:r>
            <a:r>
              <a:rPr lang="en-US" altLang="ko-KR" sz="2100" dirty="0"/>
              <a:t>/</a:t>
            </a:r>
            <a:r>
              <a:rPr lang="ko-KR" altLang="en-US" sz="2100" dirty="0"/>
              <a:t>탈퇴 개발</a:t>
            </a:r>
            <a:endParaRPr lang="en-US" altLang="ko-KR" sz="2100" dirty="0"/>
          </a:p>
          <a:p>
            <a:pPr>
              <a:lnSpc>
                <a:spcPct val="150000"/>
              </a:lnSpc>
            </a:pPr>
            <a:r>
              <a:rPr lang="ko-KR" altLang="en-US" sz="2100" dirty="0"/>
              <a:t>관리자페이지 개발</a:t>
            </a:r>
            <a:endParaRPr lang="en-US" altLang="ko-KR" sz="2100" dirty="0"/>
          </a:p>
          <a:p>
            <a:pPr>
              <a:lnSpc>
                <a:spcPct val="150000"/>
              </a:lnSpc>
            </a:pPr>
            <a:r>
              <a:rPr lang="ko-KR" altLang="en-US" sz="2100" dirty="0"/>
              <a:t>상품 등록</a:t>
            </a:r>
            <a:r>
              <a:rPr lang="en-US" altLang="ko-KR" sz="2100" dirty="0"/>
              <a:t>, </a:t>
            </a:r>
            <a:r>
              <a:rPr lang="ko-KR" altLang="en-US" sz="2100" dirty="0"/>
              <a:t>삭제</a:t>
            </a:r>
            <a:r>
              <a:rPr lang="en-US" altLang="ko-KR" sz="2100" dirty="0"/>
              <a:t>, </a:t>
            </a:r>
            <a:r>
              <a:rPr lang="ko-KR" altLang="en-US" sz="2100" dirty="0"/>
              <a:t>수정</a:t>
            </a:r>
            <a:r>
              <a:rPr lang="en-US" altLang="ko-KR" sz="2100" dirty="0"/>
              <a:t>(</a:t>
            </a:r>
            <a:r>
              <a:rPr lang="ko-KR" altLang="en-US" sz="2100" dirty="0"/>
              <a:t>미완</a:t>
            </a:r>
            <a:r>
              <a:rPr lang="en-US" altLang="ko-KR" sz="2100" dirty="0"/>
              <a:t>)</a:t>
            </a:r>
            <a:r>
              <a:rPr lang="ko-KR" altLang="en-US" sz="2100" dirty="0"/>
              <a:t> 개발</a:t>
            </a:r>
            <a:endParaRPr lang="en-US" altLang="ko-KR" sz="2100" dirty="0"/>
          </a:p>
          <a:p>
            <a:pPr>
              <a:lnSpc>
                <a:spcPct val="150000"/>
              </a:lnSpc>
            </a:pPr>
            <a:endParaRPr lang="en-US" altLang="ko-KR" sz="2100" dirty="0"/>
          </a:p>
          <a:p>
            <a:pPr>
              <a:lnSpc>
                <a:spcPct val="150000"/>
              </a:lnSpc>
            </a:pPr>
            <a:endParaRPr lang="en-US" altLang="ko-KR" sz="21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A92CCAA-2B26-87C8-8915-BEB66ED67D62}"/>
              </a:ext>
            </a:extLst>
          </p:cNvPr>
          <p:cNvCxnSpPr>
            <a:cxnSpLocks/>
          </p:cNvCxnSpPr>
          <p:nvPr/>
        </p:nvCxnSpPr>
        <p:spPr>
          <a:xfrm>
            <a:off x="4353196" y="2371356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0934260-1A1B-F001-60E5-FDF071F270C5}"/>
              </a:ext>
            </a:extLst>
          </p:cNvPr>
          <p:cNvCxnSpPr>
            <a:cxnSpLocks/>
          </p:cNvCxnSpPr>
          <p:nvPr/>
        </p:nvCxnSpPr>
        <p:spPr>
          <a:xfrm>
            <a:off x="4353196" y="2863394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755DBEB-8714-A24E-CB56-4414EE80A2C1}"/>
              </a:ext>
            </a:extLst>
          </p:cNvPr>
          <p:cNvCxnSpPr>
            <a:cxnSpLocks/>
          </p:cNvCxnSpPr>
          <p:nvPr/>
        </p:nvCxnSpPr>
        <p:spPr>
          <a:xfrm>
            <a:off x="4353196" y="3346720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5F46183-D667-A7FA-DCA6-61B27FEA5284}"/>
              </a:ext>
            </a:extLst>
          </p:cNvPr>
          <p:cNvCxnSpPr>
            <a:cxnSpLocks/>
          </p:cNvCxnSpPr>
          <p:nvPr/>
        </p:nvCxnSpPr>
        <p:spPr>
          <a:xfrm>
            <a:off x="4353196" y="3838754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2A46503-A179-74EF-3301-B1296BE067A0}"/>
              </a:ext>
            </a:extLst>
          </p:cNvPr>
          <p:cNvCxnSpPr>
            <a:cxnSpLocks/>
          </p:cNvCxnSpPr>
          <p:nvPr/>
        </p:nvCxnSpPr>
        <p:spPr>
          <a:xfrm>
            <a:off x="4353196" y="4330789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3F1F6D3-1233-9F49-563D-9E7F517C34FB}"/>
              </a:ext>
            </a:extLst>
          </p:cNvPr>
          <p:cNvCxnSpPr>
            <a:cxnSpLocks/>
          </p:cNvCxnSpPr>
          <p:nvPr/>
        </p:nvCxnSpPr>
        <p:spPr>
          <a:xfrm>
            <a:off x="4353196" y="4804072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2A9C31C-4AEB-6204-1D62-FFE3EB5A03FD}"/>
              </a:ext>
            </a:extLst>
          </p:cNvPr>
          <p:cNvCxnSpPr>
            <a:cxnSpLocks/>
          </p:cNvCxnSpPr>
          <p:nvPr/>
        </p:nvCxnSpPr>
        <p:spPr>
          <a:xfrm>
            <a:off x="4353196" y="5322232"/>
            <a:ext cx="598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51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지연 6">
            <a:extLst>
              <a:ext uri="{FF2B5EF4-FFF2-40B4-BE49-F238E27FC236}">
                <a16:creationId xmlns:a16="http://schemas.microsoft.com/office/drawing/2014/main" id="{09D5BD2B-2409-8D35-E922-94BA37A4A57E}"/>
              </a:ext>
            </a:extLst>
          </p:cNvPr>
          <p:cNvSpPr/>
          <p:nvPr/>
        </p:nvSpPr>
        <p:spPr>
          <a:xfrm>
            <a:off x="3663950" y="2588927"/>
            <a:ext cx="1047750" cy="1095375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F0F11D-156B-5DF5-CD42-18DB5057FF94}"/>
              </a:ext>
            </a:extLst>
          </p:cNvPr>
          <p:cNvSpPr txBox="1"/>
          <p:nvPr/>
        </p:nvSpPr>
        <p:spPr>
          <a:xfrm>
            <a:off x="4945063" y="2844225"/>
            <a:ext cx="29797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/>
              <a:t>프로젝트 개요</a:t>
            </a:r>
            <a:endParaRPr lang="en-US" altLang="ko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DAA2F-24D9-0C94-81D3-B7B1EFB30FE3}"/>
              </a:ext>
            </a:extLst>
          </p:cNvPr>
          <p:cNvSpPr txBox="1"/>
          <p:nvPr/>
        </p:nvSpPr>
        <p:spPr>
          <a:xfrm>
            <a:off x="3948113" y="2800746"/>
            <a:ext cx="1119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53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5DDDD3E-7B03-E508-C551-D6B54D461C57}"/>
              </a:ext>
            </a:extLst>
          </p:cNvPr>
          <p:cNvSpPr/>
          <p:nvPr/>
        </p:nvSpPr>
        <p:spPr>
          <a:xfrm>
            <a:off x="1990736" y="4919158"/>
            <a:ext cx="1885987" cy="599021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7280857-01CC-A119-1EF5-06285AEE7DE2}"/>
              </a:ext>
            </a:extLst>
          </p:cNvPr>
          <p:cNvSpPr/>
          <p:nvPr/>
        </p:nvSpPr>
        <p:spPr>
          <a:xfrm>
            <a:off x="1983053" y="3491268"/>
            <a:ext cx="1885987" cy="599021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E4D2FB9-4AE8-623F-CA1E-7B02742E5B36}"/>
              </a:ext>
            </a:extLst>
          </p:cNvPr>
          <p:cNvSpPr/>
          <p:nvPr/>
        </p:nvSpPr>
        <p:spPr>
          <a:xfrm>
            <a:off x="1988489" y="2492484"/>
            <a:ext cx="1885987" cy="599021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805AA35-BB2E-482A-5C29-9B5C36A8E64F}"/>
              </a:ext>
            </a:extLst>
          </p:cNvPr>
          <p:cNvSpPr/>
          <p:nvPr/>
        </p:nvSpPr>
        <p:spPr>
          <a:xfrm>
            <a:off x="1995753" y="1656838"/>
            <a:ext cx="1885987" cy="599021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331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2</a:t>
            </a:r>
            <a:r>
              <a:rPr lang="en-US" altLang="ko-KR" sz="3200" dirty="0"/>
              <a:t>  </a:t>
            </a:r>
            <a:r>
              <a:rPr lang="ko-KR" altLang="en-US" sz="3200" dirty="0"/>
              <a:t>프로젝트 개요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3397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A16B82-9909-EAB4-2186-2CC31028F1C7}"/>
              </a:ext>
            </a:extLst>
          </p:cNvPr>
          <p:cNvSpPr txBox="1"/>
          <p:nvPr/>
        </p:nvSpPr>
        <p:spPr>
          <a:xfrm>
            <a:off x="2102374" y="172551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프로젝트명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109844-671C-8E7B-1545-3AA723ACBB06}"/>
              </a:ext>
            </a:extLst>
          </p:cNvPr>
          <p:cNvSpPr txBox="1"/>
          <p:nvPr/>
        </p:nvSpPr>
        <p:spPr>
          <a:xfrm>
            <a:off x="2176359" y="257676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개발 기간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A6768-A81E-AB46-2AB3-E89D3875705F}"/>
              </a:ext>
            </a:extLst>
          </p:cNvPr>
          <p:cNvSpPr txBox="1"/>
          <p:nvPr/>
        </p:nvSpPr>
        <p:spPr>
          <a:xfrm>
            <a:off x="2163660" y="3578129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기획 의도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D0F7C5-7A8F-51B7-6ED5-FA7EC9FC4B41}"/>
              </a:ext>
            </a:extLst>
          </p:cNvPr>
          <p:cNvSpPr txBox="1"/>
          <p:nvPr/>
        </p:nvSpPr>
        <p:spPr>
          <a:xfrm>
            <a:off x="2230861" y="498790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개발내역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C588B5A-1039-033B-FC51-624BCEE2BC9A}"/>
              </a:ext>
            </a:extLst>
          </p:cNvPr>
          <p:cNvCxnSpPr>
            <a:cxnSpLocks/>
          </p:cNvCxnSpPr>
          <p:nvPr/>
        </p:nvCxnSpPr>
        <p:spPr>
          <a:xfrm>
            <a:off x="3999410" y="2187182"/>
            <a:ext cx="5143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208DA15-8753-977A-4E7F-05C182D542F2}"/>
              </a:ext>
            </a:extLst>
          </p:cNvPr>
          <p:cNvSpPr txBox="1"/>
          <p:nvPr/>
        </p:nvSpPr>
        <p:spPr>
          <a:xfrm>
            <a:off x="3999410" y="1815227"/>
            <a:ext cx="514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/>
              <a:t>세상 모든 키보드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A7A0F5A-869E-0078-F4AF-3E60ECC18DEF}"/>
              </a:ext>
            </a:extLst>
          </p:cNvPr>
          <p:cNvCxnSpPr>
            <a:cxnSpLocks/>
          </p:cNvCxnSpPr>
          <p:nvPr/>
        </p:nvCxnSpPr>
        <p:spPr>
          <a:xfrm>
            <a:off x="3999409" y="3000570"/>
            <a:ext cx="5143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B9E2B9-F532-B2E3-EFB1-4DAE6C11E22C}"/>
              </a:ext>
            </a:extLst>
          </p:cNvPr>
          <p:cNvSpPr txBox="1"/>
          <p:nvPr/>
        </p:nvSpPr>
        <p:spPr>
          <a:xfrm>
            <a:off x="3999408" y="2637726"/>
            <a:ext cx="514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/>
              <a:t>2023.12.29 ~ 2024.01.19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233BD33-ECD2-BD97-6DC0-A5497E8EF749}"/>
              </a:ext>
            </a:extLst>
          </p:cNvPr>
          <p:cNvCxnSpPr>
            <a:cxnSpLocks/>
          </p:cNvCxnSpPr>
          <p:nvPr/>
        </p:nvCxnSpPr>
        <p:spPr>
          <a:xfrm>
            <a:off x="3999409" y="4063118"/>
            <a:ext cx="5143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E87A85-5DFC-2955-E9B8-C7CA922BEAAB}"/>
              </a:ext>
            </a:extLst>
          </p:cNvPr>
          <p:cNvSpPr txBox="1"/>
          <p:nvPr/>
        </p:nvSpPr>
        <p:spPr>
          <a:xfrm>
            <a:off x="3999408" y="3421604"/>
            <a:ext cx="5266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개인 쇼핑몰을 모작하여</a:t>
            </a:r>
            <a:r>
              <a:rPr lang="en-US" altLang="ko-KR" dirty="0"/>
              <a:t> JAVA, JSP</a:t>
            </a:r>
            <a:r>
              <a:rPr lang="ko-KR" altLang="en-US" dirty="0"/>
              <a:t>에 대한 학습과 더불어 팀원들 개인의 선호 파트를 찾아본다</a:t>
            </a:r>
            <a:r>
              <a:rPr lang="en-US" altLang="ko-KR" dirty="0"/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0502C1-7166-8466-FBA3-FA52EFDAAB43}"/>
              </a:ext>
            </a:extLst>
          </p:cNvPr>
          <p:cNvSpPr txBox="1"/>
          <p:nvPr/>
        </p:nvSpPr>
        <p:spPr>
          <a:xfrm>
            <a:off x="3999408" y="4234954"/>
            <a:ext cx="5266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2023.12.29~2024.01.01 : </a:t>
            </a:r>
            <a:r>
              <a:rPr lang="ko-KR" altLang="en-US" sz="1800" dirty="0"/>
              <a:t>주제 선정</a:t>
            </a:r>
            <a:endParaRPr lang="en-US" altLang="ko-KR" sz="1800" dirty="0"/>
          </a:p>
          <a:p>
            <a:r>
              <a:rPr lang="en-US" altLang="ko-KR" sz="1800" dirty="0"/>
              <a:t>2024.01.01~2024.01.02 : </a:t>
            </a:r>
            <a:r>
              <a:rPr lang="ko-KR" altLang="en-US" sz="1800" dirty="0" err="1"/>
              <a:t>유스케이스</a:t>
            </a:r>
            <a:r>
              <a:rPr lang="ko-KR" altLang="en-US" sz="1800" dirty="0"/>
              <a:t> 작성</a:t>
            </a:r>
            <a:endParaRPr lang="en-US" altLang="ko-KR" sz="1800" dirty="0"/>
          </a:p>
          <a:p>
            <a:r>
              <a:rPr lang="en-US" altLang="ko-KR" sz="1800" dirty="0"/>
              <a:t>2024.01.02~2024.01.03 : </a:t>
            </a:r>
            <a:r>
              <a:rPr lang="ko-KR" altLang="en-US" sz="1800" dirty="0"/>
              <a:t>스토리보드 작성</a:t>
            </a:r>
            <a:endParaRPr lang="en-US" altLang="ko-KR" sz="1800" dirty="0"/>
          </a:p>
          <a:p>
            <a:r>
              <a:rPr lang="en-US" altLang="ko-KR" sz="1800" dirty="0"/>
              <a:t>2024.01.03~2024.01.04 : </a:t>
            </a:r>
            <a:r>
              <a:rPr lang="en-US" altLang="ko-KR" dirty="0"/>
              <a:t>ERD</a:t>
            </a:r>
            <a:r>
              <a:rPr lang="ko-KR" altLang="en-US" dirty="0"/>
              <a:t> 설계</a:t>
            </a:r>
            <a:r>
              <a:rPr lang="en-US" altLang="ko-KR" sz="1800" dirty="0"/>
              <a:t>2024.01.05~2024.01.08 : </a:t>
            </a:r>
            <a:r>
              <a:rPr lang="ko-KR" altLang="en-US" sz="1800" dirty="0"/>
              <a:t>프로토타이핑</a:t>
            </a:r>
            <a:endParaRPr lang="en-US" altLang="ko-KR" sz="1800" dirty="0"/>
          </a:p>
          <a:p>
            <a:r>
              <a:rPr lang="en-US" altLang="ko-KR" sz="1800" dirty="0"/>
              <a:t>2024.01.01~2024.01.18 : </a:t>
            </a:r>
            <a:r>
              <a:rPr lang="ko-KR" altLang="en-US" sz="1800" dirty="0"/>
              <a:t>구현</a:t>
            </a:r>
            <a:endParaRPr lang="en-US" altLang="ko-KR" sz="1800" dirty="0"/>
          </a:p>
          <a:p>
            <a:r>
              <a:rPr lang="en-US" altLang="ko-KR" sz="1800" dirty="0"/>
              <a:t>2024.01.18~2024.01.18 : </a:t>
            </a:r>
            <a:r>
              <a:rPr lang="ko-KR" altLang="en-US" dirty="0"/>
              <a:t>테스트 및 디버깅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00842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지연 6">
            <a:extLst>
              <a:ext uri="{FF2B5EF4-FFF2-40B4-BE49-F238E27FC236}">
                <a16:creationId xmlns:a16="http://schemas.microsoft.com/office/drawing/2014/main" id="{09D5BD2B-2409-8D35-E922-94BA37A4A57E}"/>
              </a:ext>
            </a:extLst>
          </p:cNvPr>
          <p:cNvSpPr/>
          <p:nvPr/>
        </p:nvSpPr>
        <p:spPr>
          <a:xfrm>
            <a:off x="3384550" y="2588927"/>
            <a:ext cx="1047750" cy="1095375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F0F11D-156B-5DF5-CD42-18DB5057FF94}"/>
              </a:ext>
            </a:extLst>
          </p:cNvPr>
          <p:cNvSpPr txBox="1"/>
          <p:nvPr/>
        </p:nvSpPr>
        <p:spPr>
          <a:xfrm>
            <a:off x="4576763" y="2844225"/>
            <a:ext cx="39068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/>
              <a:t>프로젝트 </a:t>
            </a:r>
            <a:r>
              <a:rPr lang="ko-KR" altLang="en-US" sz="3200"/>
              <a:t>개발 내역</a:t>
            </a:r>
            <a:endParaRPr lang="en-US" altLang="ko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DAA2F-24D9-0C94-81D3-B7B1EFB30FE3}"/>
              </a:ext>
            </a:extLst>
          </p:cNvPr>
          <p:cNvSpPr txBox="1"/>
          <p:nvPr/>
        </p:nvSpPr>
        <p:spPr>
          <a:xfrm>
            <a:off x="3668713" y="2800746"/>
            <a:ext cx="1119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DFE839-A97D-FA12-92F0-992FB639A2A2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788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B1D878A-45E9-1306-2D17-8B0E6DB02A2F}"/>
              </a:ext>
            </a:extLst>
          </p:cNvPr>
          <p:cNvSpPr/>
          <p:nvPr/>
        </p:nvSpPr>
        <p:spPr>
          <a:xfrm>
            <a:off x="4853964" y="2772050"/>
            <a:ext cx="2484070" cy="31053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06E1033-0F51-C040-4E81-5F73AAFA2D76}"/>
              </a:ext>
            </a:extLst>
          </p:cNvPr>
          <p:cNvSpPr/>
          <p:nvPr/>
        </p:nvSpPr>
        <p:spPr>
          <a:xfrm>
            <a:off x="8293456" y="2772050"/>
            <a:ext cx="2484070" cy="31053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739DCBA-DCB2-35E6-3DF2-FB9110177BE8}"/>
              </a:ext>
            </a:extLst>
          </p:cNvPr>
          <p:cNvSpPr/>
          <p:nvPr/>
        </p:nvSpPr>
        <p:spPr>
          <a:xfrm>
            <a:off x="1527491" y="2772050"/>
            <a:ext cx="2484070" cy="31053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9AC921-7FA8-1BC5-DDC8-8811743FCBCF}"/>
              </a:ext>
            </a:extLst>
          </p:cNvPr>
          <p:cNvSpPr/>
          <p:nvPr/>
        </p:nvSpPr>
        <p:spPr>
          <a:xfrm>
            <a:off x="361949" y="304799"/>
            <a:ext cx="11477625" cy="620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1BC6703-8F9C-A2FB-C109-60F836634499}"/>
              </a:ext>
            </a:extLst>
          </p:cNvPr>
          <p:cNvSpPr/>
          <p:nvPr/>
        </p:nvSpPr>
        <p:spPr>
          <a:xfrm>
            <a:off x="361950" y="523875"/>
            <a:ext cx="619126" cy="654486"/>
          </a:xfrm>
          <a:prstGeom prst="flowChartDelay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DCA7D-A8F2-9798-A1E3-C5EE4C868621}"/>
              </a:ext>
            </a:extLst>
          </p:cNvPr>
          <p:cNvSpPr txBox="1"/>
          <p:nvPr/>
        </p:nvSpPr>
        <p:spPr>
          <a:xfrm>
            <a:off x="447675" y="568255"/>
            <a:ext cx="435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3</a:t>
            </a:r>
            <a:r>
              <a:rPr lang="en-US" altLang="ko-KR" sz="3200" dirty="0"/>
              <a:t>  </a:t>
            </a:r>
            <a:r>
              <a:rPr lang="ko-KR" altLang="en-US" sz="3200" dirty="0"/>
              <a:t>프로젝트 개발 내역</a:t>
            </a:r>
            <a:endParaRPr lang="en-US" altLang="ko-KR" sz="3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A618D1-5F13-2C13-8C41-A6C2A1EA529E}"/>
              </a:ext>
            </a:extLst>
          </p:cNvPr>
          <p:cNvCxnSpPr>
            <a:cxnSpLocks/>
          </p:cNvCxnSpPr>
          <p:nvPr/>
        </p:nvCxnSpPr>
        <p:spPr>
          <a:xfrm>
            <a:off x="361949" y="1172080"/>
            <a:ext cx="4286251" cy="6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A92755F-35CD-F6E3-7733-8260A74EA3CF}"/>
              </a:ext>
            </a:extLst>
          </p:cNvPr>
          <p:cNvSpPr/>
          <p:nvPr/>
        </p:nvSpPr>
        <p:spPr>
          <a:xfrm>
            <a:off x="2071953" y="2459843"/>
            <a:ext cx="1395147" cy="599021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65EE74-230F-D97E-D633-40CE7A5902D7}"/>
              </a:ext>
            </a:extLst>
          </p:cNvPr>
          <p:cNvSpPr txBox="1"/>
          <p:nvPr/>
        </p:nvSpPr>
        <p:spPr>
          <a:xfrm>
            <a:off x="2153171" y="2541220"/>
            <a:ext cx="1415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개발환경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3E139AA-2AA2-606D-789A-308D169D2A1D}"/>
              </a:ext>
            </a:extLst>
          </p:cNvPr>
          <p:cNvSpPr/>
          <p:nvPr/>
        </p:nvSpPr>
        <p:spPr>
          <a:xfrm>
            <a:off x="5177103" y="2472541"/>
            <a:ext cx="1755541" cy="599021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DFA00D8-57CB-13BC-3610-8C6E171FD2B0}"/>
              </a:ext>
            </a:extLst>
          </p:cNvPr>
          <p:cNvSpPr/>
          <p:nvPr/>
        </p:nvSpPr>
        <p:spPr>
          <a:xfrm>
            <a:off x="8724899" y="2472541"/>
            <a:ext cx="1554426" cy="599021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4A082F-3C66-6F89-928D-11B932464B4B}"/>
              </a:ext>
            </a:extLst>
          </p:cNvPr>
          <p:cNvSpPr txBox="1"/>
          <p:nvPr/>
        </p:nvSpPr>
        <p:spPr>
          <a:xfrm>
            <a:off x="5240264" y="2554942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언어 및 기술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1F5530-CEB0-2AD6-5772-4ECE8042C50D}"/>
              </a:ext>
            </a:extLst>
          </p:cNvPr>
          <p:cNvSpPr txBox="1"/>
          <p:nvPr/>
        </p:nvSpPr>
        <p:spPr>
          <a:xfrm>
            <a:off x="8872274" y="2579318"/>
            <a:ext cx="1554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</a:rPr>
              <a:t>개발 도구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0F645F-0195-6DA6-B0D8-07CB4C57323B}"/>
              </a:ext>
            </a:extLst>
          </p:cNvPr>
          <p:cNvSpPr txBox="1"/>
          <p:nvPr/>
        </p:nvSpPr>
        <p:spPr>
          <a:xfrm>
            <a:off x="1678554" y="3253537"/>
            <a:ext cx="2219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Tomcat 9.0</a:t>
            </a: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MySQL 8.0</a:t>
            </a: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JDK 13.0.2</a:t>
            </a: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GitHub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952F2-1B64-7A77-7D7C-D9491BCDF686}"/>
              </a:ext>
            </a:extLst>
          </p:cNvPr>
          <p:cNvSpPr txBox="1"/>
          <p:nvPr/>
        </p:nvSpPr>
        <p:spPr>
          <a:xfrm>
            <a:off x="5007636" y="3253537"/>
            <a:ext cx="22199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HTML</a:t>
            </a: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CSS</a:t>
            </a: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JAVA</a:t>
            </a: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JavaScript</a:t>
            </a: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jQuery</a:t>
            </a: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MySQL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F9341D-7A69-1770-74A2-05DED77A098B}"/>
              </a:ext>
            </a:extLst>
          </p:cNvPr>
          <p:cNvSpPr txBox="1"/>
          <p:nvPr/>
        </p:nvSpPr>
        <p:spPr>
          <a:xfrm>
            <a:off x="8412480" y="3258549"/>
            <a:ext cx="22847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StarUML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6.0</a:t>
            </a:r>
          </a:p>
          <a:p>
            <a:pPr algn="ctr"/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ERMaster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Eclipse 2021-12</a:t>
            </a: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Fork 1.92 (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GitGUI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algn="ctr"/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E64CD55-9C5A-DC88-AFEF-0158A604F218}"/>
              </a:ext>
            </a:extLst>
          </p:cNvPr>
          <p:cNvSpPr/>
          <p:nvPr/>
        </p:nvSpPr>
        <p:spPr>
          <a:xfrm>
            <a:off x="9083040" y="584233"/>
            <a:ext cx="2531200" cy="587847"/>
          </a:xfrm>
          <a:prstGeom prst="roundRect">
            <a:avLst/>
          </a:prstGeom>
          <a:solidFill>
            <a:srgbClr val="061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9EC959-2DAB-5302-8E40-CBC49DB087B5}"/>
              </a:ext>
            </a:extLst>
          </p:cNvPr>
          <p:cNvSpPr txBox="1"/>
          <p:nvPr/>
        </p:nvSpPr>
        <p:spPr>
          <a:xfrm>
            <a:off x="9235440" y="678101"/>
            <a:ext cx="2242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3-1 </a:t>
            </a:r>
            <a:r>
              <a:rPr lang="ko-KR" altLang="en-US" sz="2000" dirty="0">
                <a:solidFill>
                  <a:schemeClr val="bg1"/>
                </a:solidFill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3161326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832</Words>
  <Application>Microsoft Office PowerPoint</Application>
  <PresentationFormat>와이드스크린</PresentationFormat>
  <Paragraphs>181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하늘 강</dc:creator>
  <cp:lastModifiedBy>WooSung Jeon</cp:lastModifiedBy>
  <cp:revision>18</cp:revision>
  <dcterms:created xsi:type="dcterms:W3CDTF">2024-01-17T10:58:28Z</dcterms:created>
  <dcterms:modified xsi:type="dcterms:W3CDTF">2024-01-18T15:52:23Z</dcterms:modified>
</cp:coreProperties>
</file>