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62" r:id="rId4"/>
    <p:sldId id="258" r:id="rId5"/>
    <p:sldId id="259" r:id="rId6"/>
    <p:sldId id="263" r:id="rId7"/>
    <p:sldId id="267" r:id="rId8"/>
    <p:sldId id="268" r:id="rId9"/>
    <p:sldId id="269" r:id="rId10"/>
    <p:sldId id="270" r:id="rId11"/>
    <p:sldId id="271" r:id="rId12"/>
    <p:sldId id="279" r:id="rId13"/>
    <p:sldId id="296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4" r:id="rId26"/>
    <p:sldId id="297" r:id="rId27"/>
    <p:sldId id="295" r:id="rId28"/>
    <p:sldId id="272" r:id="rId29"/>
    <p:sldId id="273" r:id="rId30"/>
    <p:sldId id="26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512"/>
    <a:srgbClr val="FAFAFA"/>
    <a:srgbClr val="3F3F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630847" y="2198254"/>
            <a:ext cx="4655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세상 모든 키보드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818E0C9-D435-3A4A-E366-9204FE497F12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0DBED-2540-0FDC-2171-5163DBBDD8C4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3-2 </a:t>
            </a:r>
            <a:r>
              <a:rPr lang="ko-KR" altLang="en-US" sz="2000" dirty="0">
                <a:solidFill>
                  <a:schemeClr val="bg1"/>
                </a:solidFill>
              </a:rPr>
              <a:t>요구 분석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C7E59EB-B7EB-2EB8-270E-DDE5D7F7E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79834"/>
              </p:ext>
            </p:extLst>
          </p:nvPr>
        </p:nvGraphicFramePr>
        <p:xfrm>
          <a:off x="556442" y="1422062"/>
          <a:ext cx="5269592" cy="4951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161">
                  <a:extLst>
                    <a:ext uri="{9D8B030D-6E8A-4147-A177-3AD203B41FA5}">
                      <a16:colId xmlns:a16="http://schemas.microsoft.com/office/drawing/2014/main" val="3332982273"/>
                    </a:ext>
                  </a:extLst>
                </a:gridCol>
                <a:gridCol w="747260">
                  <a:extLst>
                    <a:ext uri="{9D8B030D-6E8A-4147-A177-3AD203B41FA5}">
                      <a16:colId xmlns:a16="http://schemas.microsoft.com/office/drawing/2014/main" val="2783624192"/>
                    </a:ext>
                  </a:extLst>
                </a:gridCol>
                <a:gridCol w="2784600">
                  <a:extLst>
                    <a:ext uri="{9D8B030D-6E8A-4147-A177-3AD203B41FA5}">
                      <a16:colId xmlns:a16="http://schemas.microsoft.com/office/drawing/2014/main" val="3452397515"/>
                    </a:ext>
                  </a:extLst>
                </a:gridCol>
                <a:gridCol w="544583">
                  <a:extLst>
                    <a:ext uri="{9D8B030D-6E8A-4147-A177-3AD203B41FA5}">
                      <a16:colId xmlns:a16="http://schemas.microsoft.com/office/drawing/2014/main" val="665589658"/>
                    </a:ext>
                  </a:extLst>
                </a:gridCol>
                <a:gridCol w="459988">
                  <a:extLst>
                    <a:ext uri="{9D8B030D-6E8A-4147-A177-3AD203B41FA5}">
                      <a16:colId xmlns:a16="http://schemas.microsoft.com/office/drawing/2014/main" val="673124675"/>
                    </a:ext>
                  </a:extLst>
                </a:gridCol>
              </a:tblGrid>
              <a:tr h="1676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 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그룹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4083652600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회원가입 수행을 수행한다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다른 회원 아이디와 겹치지 않도록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비밀번호를 정확히 입력했는지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비밀번호는 기본 영어로 입력해야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2084922357"/>
                  </a:ext>
                </a:extLst>
              </a:tr>
              <a:tr h="502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비밀번호를 이용하여 로그인한다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 한 상태는 알기 쉬워야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 후 로그아웃할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98426"/>
                  </a:ext>
                </a:extLst>
              </a:tr>
              <a:tr h="502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 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사용자만 탈퇴할 수 있게 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회원 탈퇴시 탈퇴여부를 다시 한번 확인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회원 정보는 삭제시에도 실제로 지워지진않고 보관한다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26364"/>
                  </a:ext>
                </a:extLst>
              </a:tr>
              <a:tr h="335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 정보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사용자만 수정할 수 있게 해야한다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성명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아이디를 제외한 다른 정보만 수정 가능하게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31547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관리자만 글을 쓸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상품 설명을 이미지로 대체 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상품등록을 취소할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등록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삭제를 할 때는 관리자의 확인을 거쳐야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상품관리</a:t>
                      </a:r>
                      <a:r>
                        <a:rPr lang="en-US" altLang="ko-KR" sz="800" u="none" strike="noStrike">
                          <a:effectLst/>
                        </a:rPr>
                        <a:t>-1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363634393"/>
                  </a:ext>
                </a:extLst>
              </a:tr>
              <a:tr h="335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 이외에는 글 수정 권한을 주지 않는다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작성했던 내용에서 수정하도록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16885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 이외에는 글 삭제 권한을 주지 않는다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13952"/>
                  </a:ext>
                </a:extLst>
              </a:tr>
              <a:tr h="838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재고가 있을 경우 찜하기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장바구니 넣기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바로구매가 가능해야한다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재고가 없을 경우 구매불가를 표시한다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상세정보는 이미지로 표시할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상품 제목을 정확하게 볼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넣기는 확인 창을 띄운 뒤 상품을 장바구니로 이동시킨다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71961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상품을 목록으로 출력하고 섬네일 이미지를 노출한다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재고가 없을 경우 재고없음을 표시한다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목록으로 돌아갈 때는 이전에 검색한 환경으로 돌아가야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넣기는 확인 창을 띄운 뒤 상품을 장바구니로 이동시킨다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2023-12-29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8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8FF0971-FBDF-F813-792C-CBF4C94A7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15863"/>
              </p:ext>
            </p:extLst>
          </p:nvPr>
        </p:nvGraphicFramePr>
        <p:xfrm>
          <a:off x="5956663" y="1422062"/>
          <a:ext cx="5269592" cy="4951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161">
                  <a:extLst>
                    <a:ext uri="{9D8B030D-6E8A-4147-A177-3AD203B41FA5}">
                      <a16:colId xmlns:a16="http://schemas.microsoft.com/office/drawing/2014/main" val="3021377905"/>
                    </a:ext>
                  </a:extLst>
                </a:gridCol>
                <a:gridCol w="747260">
                  <a:extLst>
                    <a:ext uri="{9D8B030D-6E8A-4147-A177-3AD203B41FA5}">
                      <a16:colId xmlns:a16="http://schemas.microsoft.com/office/drawing/2014/main" val="1273163848"/>
                    </a:ext>
                  </a:extLst>
                </a:gridCol>
                <a:gridCol w="2784600">
                  <a:extLst>
                    <a:ext uri="{9D8B030D-6E8A-4147-A177-3AD203B41FA5}">
                      <a16:colId xmlns:a16="http://schemas.microsoft.com/office/drawing/2014/main" val="1900357181"/>
                    </a:ext>
                  </a:extLst>
                </a:gridCol>
                <a:gridCol w="544583">
                  <a:extLst>
                    <a:ext uri="{9D8B030D-6E8A-4147-A177-3AD203B41FA5}">
                      <a16:colId xmlns:a16="http://schemas.microsoft.com/office/drawing/2014/main" val="3322511976"/>
                    </a:ext>
                  </a:extLst>
                </a:gridCol>
                <a:gridCol w="459988">
                  <a:extLst>
                    <a:ext uri="{9D8B030D-6E8A-4147-A177-3AD203B41FA5}">
                      <a16:colId xmlns:a16="http://schemas.microsoft.com/office/drawing/2014/main" val="2767893729"/>
                    </a:ext>
                  </a:extLst>
                </a:gridCol>
              </a:tblGrid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 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그룹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1030334731"/>
                  </a:ext>
                </a:extLst>
              </a:tr>
              <a:tr h="36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장바구니 넣기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장바구니에 상품을 추가시킨다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회원인 경우 </a:t>
                      </a:r>
                      <a:r>
                        <a:rPr lang="en-US" altLang="ko-KR" sz="800" u="none" strike="noStrike">
                          <a:effectLst/>
                        </a:rPr>
                        <a:t>DB</a:t>
                      </a:r>
                      <a:r>
                        <a:rPr lang="ko-KR" altLang="en-US" sz="800" u="none" strike="noStrike">
                          <a:effectLst/>
                        </a:rPr>
                        <a:t>에 저장시킨다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2180480072"/>
                  </a:ext>
                </a:extLst>
              </a:tr>
              <a:tr h="1100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장바구니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사용자는 장바구니 목록을 </a:t>
                      </a:r>
                      <a:r>
                        <a:rPr lang="en-US" altLang="ko-KR" sz="800" u="none" strike="noStrike">
                          <a:effectLst/>
                        </a:rPr>
                        <a:t>DB</a:t>
                      </a:r>
                      <a:r>
                        <a:rPr lang="ko-KR" altLang="en-US" sz="800" u="none" strike="noStrike">
                          <a:effectLst/>
                        </a:rPr>
                        <a:t>에 저장한다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목록의 상품들은 수량을 변경할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목록을 선택해서 삭제할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목록 전체를 주문할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목록 중의 개별 선택하여 주문할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주문한 상품들을 결제목록페이지로 이동시킨다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73386"/>
                  </a:ext>
                </a:extLst>
              </a:tr>
              <a:tr h="733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주문할 상품목록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주문자 정보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배송정보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결제정보가 있어야한다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회원인경우 주문자 정보를 채워준다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결제수단은 무통장으로 한다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필수정보를 작성하지 않으면 결제 불가능하게 만든다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97463"/>
                  </a:ext>
                </a:extLst>
              </a:tr>
              <a:tr h="36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주문 내역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결제가 완료된 목록을 보여준다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주문 후 발송전 취소가 가능하게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90830"/>
                  </a:ext>
                </a:extLst>
              </a:tr>
              <a:tr h="550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비회원 주문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비회원으로 바로결제 시 로그인창을 보여준다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로그인창의 아래쪽에 비회원 주문하기 버튼이 표시된다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비회원상태로 결제페이지로 주문할 상품을 이동시킨다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22816"/>
                  </a:ext>
                </a:extLst>
              </a:tr>
              <a:tr h="550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후기 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사람만 글을 쓸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글쓰기를 취소할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등록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취소를 할 때는 사용자의 확인을 거쳐야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상품관리</a:t>
                      </a:r>
                      <a:r>
                        <a:rPr lang="en-US" altLang="ko-KR" sz="800" u="none" strike="noStrike">
                          <a:effectLst/>
                        </a:rPr>
                        <a:t>-2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332222126"/>
                  </a:ext>
                </a:extLst>
              </a:tr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후기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작성자 이외에는 글 삭제 권한을 주지 않는다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1881"/>
                  </a:ext>
                </a:extLst>
              </a:tr>
              <a:tr h="36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후기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작성자 이외에는 글 수정 권한을 주지 않는다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작성했던 내용에서 수정하도록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8962"/>
                  </a:ext>
                </a:extLst>
              </a:tr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관리자만 작성할 수 있게 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1738398785"/>
                  </a:ext>
                </a:extLst>
              </a:tr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관리자만 수정할 수 있게 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62273"/>
                  </a:ext>
                </a:extLst>
              </a:tr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관리자만 삭제할 수 있게 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2023-12-29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0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48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3-3 </a:t>
            </a:r>
            <a:r>
              <a:rPr lang="ko-KR" altLang="en-US" sz="2000" dirty="0">
                <a:solidFill>
                  <a:schemeClr val="bg1"/>
                </a:solidFill>
              </a:rPr>
              <a:t>다이어그램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BE1062-788C-B1BF-C329-CB21673B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57" y="1416486"/>
            <a:ext cx="6148587" cy="49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3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3-4 </a:t>
            </a:r>
            <a:r>
              <a:rPr lang="ko-KR" altLang="en-US" sz="2000" dirty="0">
                <a:solidFill>
                  <a:schemeClr val="bg1"/>
                </a:solidFill>
              </a:rPr>
              <a:t>데이터베이스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312D34-751C-49B4-B08E-4F1475843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265948"/>
            <a:ext cx="11301328" cy="51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6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3-5 </a:t>
            </a:r>
            <a:r>
              <a:rPr lang="ko-KR" altLang="en-US" sz="2000" dirty="0">
                <a:solidFill>
                  <a:schemeClr val="bg1"/>
                </a:solidFill>
              </a:rPr>
              <a:t>테스트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EAD274-E43B-498E-835D-7431BF4A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80" y="1283256"/>
            <a:ext cx="5980244" cy="51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7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9687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5160963" y="2844225"/>
            <a:ext cx="2979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42529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8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</a:rPr>
              <a:t>DBManager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264D7A-F581-469F-94BE-BB61E902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31" y="1416486"/>
            <a:ext cx="2191056" cy="1600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130FCB-725D-4370-9DD9-DC08A0B4E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432464"/>
            <a:ext cx="6011114" cy="19338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1BCA90-2C73-4EDB-A2C6-3EFD0234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657356"/>
            <a:ext cx="6077755" cy="2713713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F49D27-7682-4333-8872-46419526EA10}"/>
              </a:ext>
            </a:extLst>
          </p:cNvPr>
          <p:cNvSpPr/>
          <p:nvPr/>
        </p:nvSpPr>
        <p:spPr>
          <a:xfrm>
            <a:off x="8310971" y="1265948"/>
            <a:ext cx="2290618" cy="467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executeUpdate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EF193E-5693-44E1-A68E-E40CB50F00BD}"/>
              </a:ext>
            </a:extLst>
          </p:cNvPr>
          <p:cNvSpPr/>
          <p:nvPr/>
        </p:nvSpPr>
        <p:spPr>
          <a:xfrm>
            <a:off x="8310971" y="3528636"/>
            <a:ext cx="2290618" cy="467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executeQuery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B5EC01-C054-4AD1-BD43-786515EBEF33}"/>
              </a:ext>
            </a:extLst>
          </p:cNvPr>
          <p:cNvSpPr/>
          <p:nvPr/>
        </p:nvSpPr>
        <p:spPr>
          <a:xfrm>
            <a:off x="1730523" y="2417858"/>
            <a:ext cx="1215877" cy="2510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625476-F053-4997-895F-B5C4FF10D9C8}"/>
              </a:ext>
            </a:extLst>
          </p:cNvPr>
          <p:cNvCxnSpPr>
            <a:stCxn id="16" idx="3"/>
            <a:endCxn id="11" idx="1"/>
          </p:cNvCxnSpPr>
          <p:nvPr/>
        </p:nvCxnSpPr>
        <p:spPr>
          <a:xfrm flipV="1">
            <a:off x="2946400" y="2399387"/>
            <a:ext cx="1701800" cy="1440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B82B86-650D-4488-86B9-335F794CE377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2946400" y="2543398"/>
            <a:ext cx="1701800" cy="24708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7A8B730-9E33-45F8-8ED5-5D1450295236}"/>
              </a:ext>
            </a:extLst>
          </p:cNvPr>
          <p:cNvSpPr/>
          <p:nvPr/>
        </p:nvSpPr>
        <p:spPr>
          <a:xfrm>
            <a:off x="692728" y="4113505"/>
            <a:ext cx="2884692" cy="18497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DB Manager</a:t>
            </a:r>
            <a:r>
              <a:rPr lang="ko-KR" altLang="en-US" dirty="0">
                <a:solidFill>
                  <a:schemeClr val="tx1"/>
                </a:solidFill>
              </a:rPr>
              <a:t>를 이용하여 오른쪽과 같이 간단하게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기능을 사용할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0D0659-AC88-4B0B-AAB1-D479C89DDCDE}"/>
              </a:ext>
            </a:extLst>
          </p:cNvPr>
          <p:cNvSpPr/>
          <p:nvPr/>
        </p:nvSpPr>
        <p:spPr>
          <a:xfrm>
            <a:off x="5377339" y="2399386"/>
            <a:ext cx="4671825" cy="2510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4F7FAC-182B-4554-9A3C-1CFDF845F0DA}"/>
              </a:ext>
            </a:extLst>
          </p:cNvPr>
          <p:cNvSpPr/>
          <p:nvPr/>
        </p:nvSpPr>
        <p:spPr>
          <a:xfrm>
            <a:off x="5057775" y="4256378"/>
            <a:ext cx="4187825" cy="2375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7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B4EA9AD-8CF7-4BA4-B413-94EEC3B4FB68}"/>
              </a:ext>
            </a:extLst>
          </p:cNvPr>
          <p:cNvSpPr/>
          <p:nvPr/>
        </p:nvSpPr>
        <p:spPr>
          <a:xfrm>
            <a:off x="747350" y="3502305"/>
            <a:ext cx="2743995" cy="26151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비정상 경로 접근을 막기위해 </a:t>
            </a:r>
            <a:r>
              <a:rPr lang="ko-KR" altLang="en-US" dirty="0" err="1">
                <a:solidFill>
                  <a:schemeClr val="tx1"/>
                </a:solidFill>
              </a:rPr>
              <a:t>로그인시에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SHA-256 </a:t>
            </a:r>
            <a:r>
              <a:rPr lang="ko-KR" altLang="en-US" dirty="0">
                <a:solidFill>
                  <a:schemeClr val="tx1"/>
                </a:solidFill>
              </a:rPr>
              <a:t>해시를 기반으로 토큰을 발행한다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 토큰의 유효기간은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시간으로 지정됨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3CF323-9BD6-4699-BCFC-E73EBC141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99" y="1457244"/>
            <a:ext cx="5391902" cy="150516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E2B44FB-B11C-4DDC-8A86-01DB6758A7F8}"/>
              </a:ext>
            </a:extLst>
          </p:cNvPr>
          <p:cNvSpPr/>
          <p:nvPr/>
        </p:nvSpPr>
        <p:spPr>
          <a:xfrm>
            <a:off x="7361110" y="1265948"/>
            <a:ext cx="2800374" cy="467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로그인시에</a:t>
            </a:r>
            <a:r>
              <a:rPr lang="ko-KR" altLang="en-US" sz="1400" dirty="0">
                <a:solidFill>
                  <a:schemeClr val="tx1"/>
                </a:solidFill>
              </a:rPr>
              <a:t> 세션에 토큰 발급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AA516AD-F8DB-49CD-8F28-CBA8101CE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0" y="1581087"/>
            <a:ext cx="2057687" cy="1257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91461D-328F-4C0E-87DA-05569AF7E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199" y="3314566"/>
            <a:ext cx="6973273" cy="296268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EE06E2D-491D-4C6A-9AC3-B38FDFB29A20}"/>
              </a:ext>
            </a:extLst>
          </p:cNvPr>
          <p:cNvSpPr/>
          <p:nvPr/>
        </p:nvSpPr>
        <p:spPr>
          <a:xfrm>
            <a:off x="8044873" y="3854466"/>
            <a:ext cx="3266538" cy="467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세션에 저장된 토큰과 회원 번호를 이용하여 정상 접근인지 판단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97FF03-2CBD-4779-BA2C-D9A1D2772008}"/>
              </a:ext>
            </a:extLst>
          </p:cNvPr>
          <p:cNvSpPr/>
          <p:nvPr/>
        </p:nvSpPr>
        <p:spPr>
          <a:xfrm>
            <a:off x="6613236" y="3502304"/>
            <a:ext cx="4864661" cy="2510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1D19A1-8172-4FD5-9A90-1490CEB10910}"/>
              </a:ext>
            </a:extLst>
          </p:cNvPr>
          <p:cNvSpPr/>
          <p:nvPr/>
        </p:nvSpPr>
        <p:spPr>
          <a:xfrm>
            <a:off x="1659842" y="2409014"/>
            <a:ext cx="1145196" cy="2510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531CEB-9DA3-499F-80E7-4E40E1379E43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2805038" y="2209824"/>
            <a:ext cx="1843161" cy="3247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ADAE52E-D1A9-42A1-8F3C-C67260EAF50E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2805038" y="2534554"/>
            <a:ext cx="1843161" cy="22613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4E1397-47D8-4D9F-83BF-8B75B850679F}"/>
              </a:ext>
            </a:extLst>
          </p:cNvPr>
          <p:cNvSpPr/>
          <p:nvPr/>
        </p:nvSpPr>
        <p:spPr>
          <a:xfrm>
            <a:off x="6328966" y="1886315"/>
            <a:ext cx="3609361" cy="2510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0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공지사항</a:t>
            </a:r>
            <a:r>
              <a:rPr lang="en-US" altLang="ko-KR" sz="2000" dirty="0">
                <a:solidFill>
                  <a:schemeClr val="bg1"/>
                </a:solidFill>
              </a:rPr>
              <a:t>:</a:t>
            </a:r>
            <a:r>
              <a:rPr lang="ko-KR" altLang="en-US" sz="2000" dirty="0">
                <a:solidFill>
                  <a:schemeClr val="bg1"/>
                </a:solidFill>
              </a:rPr>
              <a:t>목록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729E651-BDED-4FDD-9BE8-7B9364B0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12" y="1416486"/>
            <a:ext cx="6954128" cy="479956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C6A68C-BC03-4A20-A927-9E853D732077}"/>
              </a:ext>
            </a:extLst>
          </p:cNvPr>
          <p:cNvSpPr/>
          <p:nvPr/>
        </p:nvSpPr>
        <p:spPr>
          <a:xfrm>
            <a:off x="5458690" y="5624946"/>
            <a:ext cx="939293" cy="2586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1195CE-9A72-4CEA-B93F-FEF02A565347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93848" y="5754266"/>
            <a:ext cx="1664842" cy="230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4605865-C6D2-410A-9088-9259351EFEA3}"/>
              </a:ext>
            </a:extLst>
          </p:cNvPr>
          <p:cNvSpPr/>
          <p:nvPr/>
        </p:nvSpPr>
        <p:spPr>
          <a:xfrm>
            <a:off x="1754909" y="5560290"/>
            <a:ext cx="2038939" cy="434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공지사항 링크를 통해 </a:t>
            </a:r>
            <a:r>
              <a:rPr lang="ko-KR" altLang="en-US" sz="1400">
                <a:solidFill>
                  <a:schemeClr val="tx1"/>
                </a:solidFill>
              </a:rPr>
              <a:t>본 페이지로 이동됨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8095F6-5B3E-4014-AB1F-AAB7371E2B34}"/>
              </a:ext>
            </a:extLst>
          </p:cNvPr>
          <p:cNvSpPr/>
          <p:nvPr/>
        </p:nvSpPr>
        <p:spPr>
          <a:xfrm>
            <a:off x="7990127" y="4149723"/>
            <a:ext cx="939293" cy="2586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1E7ADD6-6E95-441E-83A9-FE28B7D752AA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8929420" y="4279043"/>
            <a:ext cx="588617" cy="2138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B688F23-5D89-4031-A043-4C76DA5AD076}"/>
              </a:ext>
            </a:extLst>
          </p:cNvPr>
          <p:cNvSpPr/>
          <p:nvPr/>
        </p:nvSpPr>
        <p:spPr>
          <a:xfrm>
            <a:off x="9518037" y="3831902"/>
            <a:ext cx="2038939" cy="13219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관리자인 경우에만 나타나며 해당 버튼을 통해 공지 등록 화면으로 이동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64D3CF-C9E0-4137-A7F0-8EFECD53D027}"/>
              </a:ext>
            </a:extLst>
          </p:cNvPr>
          <p:cNvSpPr/>
          <p:nvPr/>
        </p:nvSpPr>
        <p:spPr>
          <a:xfrm>
            <a:off x="4989043" y="4665807"/>
            <a:ext cx="1901284" cy="2586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EFE6E5-B050-4768-B8B9-C67A8CB30718}"/>
              </a:ext>
            </a:extLst>
          </p:cNvPr>
          <p:cNvCxnSpPr>
            <a:cxnSpLocks/>
            <a:stCxn id="37" idx="1"/>
            <a:endCxn id="39" idx="3"/>
          </p:cNvCxnSpPr>
          <p:nvPr/>
        </p:nvCxnSpPr>
        <p:spPr>
          <a:xfrm flipH="1">
            <a:off x="3456336" y="4795127"/>
            <a:ext cx="1532707" cy="2612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F50FF65-FBAF-48F4-AA77-EC0DE7DB0109}"/>
              </a:ext>
            </a:extLst>
          </p:cNvPr>
          <p:cNvSpPr/>
          <p:nvPr/>
        </p:nvSpPr>
        <p:spPr>
          <a:xfrm>
            <a:off x="776069" y="4839334"/>
            <a:ext cx="2680267" cy="434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제목 또는 내용으로 검색 가능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C6C8225-FAB8-40CA-9F05-DEB65BF94049}"/>
              </a:ext>
            </a:extLst>
          </p:cNvPr>
          <p:cNvSpPr/>
          <p:nvPr/>
        </p:nvSpPr>
        <p:spPr>
          <a:xfrm>
            <a:off x="5107709" y="4143712"/>
            <a:ext cx="1117600" cy="2586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859611B-BEDB-4280-B76E-60D433909486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>
          <a:xfrm flipH="1">
            <a:off x="3315291" y="4273032"/>
            <a:ext cx="1792418" cy="60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DCC5B79-CF75-416C-A8E3-24B39C87A09B}"/>
              </a:ext>
            </a:extLst>
          </p:cNvPr>
          <p:cNvSpPr/>
          <p:nvPr/>
        </p:nvSpPr>
        <p:spPr>
          <a:xfrm>
            <a:off x="2375998" y="4061988"/>
            <a:ext cx="939293" cy="434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페이징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67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공지사항</a:t>
            </a:r>
            <a:r>
              <a:rPr lang="en-US" altLang="ko-KR" sz="2000" dirty="0">
                <a:solidFill>
                  <a:schemeClr val="bg1"/>
                </a:solidFill>
              </a:rPr>
              <a:t>:</a:t>
            </a:r>
            <a:r>
              <a:rPr lang="ko-KR" altLang="en-US" sz="2000" dirty="0">
                <a:solidFill>
                  <a:schemeClr val="bg1"/>
                </a:solidFill>
              </a:rPr>
              <a:t>작성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021CF6-20A8-4644-A692-4BB1C6DC8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4" y="1452342"/>
            <a:ext cx="6963747" cy="44964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DA68B5-52E1-4C6F-ADD8-9E453E20F0C5}"/>
              </a:ext>
            </a:extLst>
          </p:cNvPr>
          <p:cNvSpPr/>
          <p:nvPr/>
        </p:nvSpPr>
        <p:spPr>
          <a:xfrm>
            <a:off x="6391170" y="4396509"/>
            <a:ext cx="646939" cy="3140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F516829-338D-40F5-8115-4E226F245AF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7038109" y="4243514"/>
            <a:ext cx="1540060" cy="3100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DA7F3C3-A454-46F8-A2EE-8C9E7440746F}"/>
              </a:ext>
            </a:extLst>
          </p:cNvPr>
          <p:cNvSpPr/>
          <p:nvPr/>
        </p:nvSpPr>
        <p:spPr>
          <a:xfrm>
            <a:off x="8578169" y="3582519"/>
            <a:ext cx="1562435" cy="13219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추가 버튼을 통해 이미지 파일 목록을 늘릴 수 있음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91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공지사항</a:t>
            </a:r>
            <a:r>
              <a:rPr lang="en-US" altLang="ko-KR" sz="2000" dirty="0">
                <a:solidFill>
                  <a:schemeClr val="bg1"/>
                </a:solidFill>
              </a:rPr>
              <a:t>:</a:t>
            </a:r>
            <a:r>
              <a:rPr lang="ko-KR" altLang="en-US" sz="2000" dirty="0">
                <a:solidFill>
                  <a:schemeClr val="bg1"/>
                </a:solidFill>
              </a:rPr>
              <a:t>보기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C1EE51-3822-4050-BEFE-15BF3FF0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538" y="1471107"/>
            <a:ext cx="6294924" cy="48186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4EE9D72-6A0D-4845-97EB-9CCDD8AEA6D0}"/>
              </a:ext>
            </a:extLst>
          </p:cNvPr>
          <p:cNvSpPr/>
          <p:nvPr/>
        </p:nvSpPr>
        <p:spPr>
          <a:xfrm>
            <a:off x="7185891" y="6068291"/>
            <a:ext cx="642018" cy="2214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0E318C-257E-4CE5-B0B2-5B154AE3122A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737749" y="5106278"/>
            <a:ext cx="4448142" cy="10727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730A7C7-550B-4F4A-9529-5B6469E37762}"/>
              </a:ext>
            </a:extLst>
          </p:cNvPr>
          <p:cNvSpPr/>
          <p:nvPr/>
        </p:nvSpPr>
        <p:spPr>
          <a:xfrm>
            <a:off x="812800" y="3959445"/>
            <a:ext cx="1924949" cy="2293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삭제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수정 버튼은 관리자인 경우에만 노출되며 삭제 버튼은 해당 페이지에서 삭제유무를 선택하고 삭제함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수정 버튼을 클릭하면 수정화면으로 이동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6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CBEF417-0B27-4B90-C9E7-41FB816D36AC}"/>
              </a:ext>
            </a:extLst>
          </p:cNvPr>
          <p:cNvSpPr/>
          <p:nvPr/>
        </p:nvSpPr>
        <p:spPr>
          <a:xfrm>
            <a:off x="2584450" y="5089713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56" name="순서도: 지연 55">
            <a:extLst>
              <a:ext uri="{FF2B5EF4-FFF2-40B4-BE49-F238E27FC236}">
                <a16:creationId xmlns:a16="http://schemas.microsoft.com/office/drawing/2014/main" id="{C6812FAD-8424-9781-AA0D-B4DF8A1A104B}"/>
              </a:ext>
            </a:extLst>
          </p:cNvPr>
          <p:cNvSpPr/>
          <p:nvPr/>
        </p:nvSpPr>
        <p:spPr>
          <a:xfrm>
            <a:off x="361949" y="2586384"/>
            <a:ext cx="1333502" cy="135061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298AB04-2236-69D5-5C32-601F5938E4E3}"/>
              </a:ext>
            </a:extLst>
          </p:cNvPr>
          <p:cNvSpPr/>
          <p:nvPr/>
        </p:nvSpPr>
        <p:spPr>
          <a:xfrm>
            <a:off x="2571750" y="4132612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73768D1-94C6-DD68-BD04-CCFA048271A9}"/>
              </a:ext>
            </a:extLst>
          </p:cNvPr>
          <p:cNvSpPr/>
          <p:nvPr/>
        </p:nvSpPr>
        <p:spPr>
          <a:xfrm>
            <a:off x="2562225" y="3146773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4E35D66-67E6-3F2F-87A1-597C93663215}"/>
              </a:ext>
            </a:extLst>
          </p:cNvPr>
          <p:cNvSpPr/>
          <p:nvPr/>
        </p:nvSpPr>
        <p:spPr>
          <a:xfrm>
            <a:off x="2562225" y="2170459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34BBEF-06DC-8C35-EC08-4BA41420E73C}"/>
              </a:ext>
            </a:extLst>
          </p:cNvPr>
          <p:cNvSpPr/>
          <p:nvPr/>
        </p:nvSpPr>
        <p:spPr>
          <a:xfrm>
            <a:off x="2562225" y="1175097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F5E4C9-B59F-57D3-0B17-0DABC99E4039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4CB61-42ED-969A-E92C-EEC0C4B0CCCF}"/>
              </a:ext>
            </a:extLst>
          </p:cNvPr>
          <p:cNvSpPr txBox="1"/>
          <p:nvPr/>
        </p:nvSpPr>
        <p:spPr>
          <a:xfrm>
            <a:off x="400048" y="2915692"/>
            <a:ext cx="1333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3330E6-0397-E5C0-F16B-08652EB8BA7C}"/>
              </a:ext>
            </a:extLst>
          </p:cNvPr>
          <p:cNvSpPr txBox="1"/>
          <p:nvPr/>
        </p:nvSpPr>
        <p:spPr>
          <a:xfrm>
            <a:off x="2638424" y="1143028"/>
            <a:ext cx="427072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팀 소개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/>
              <a:t>  프로젝트 개요</a:t>
            </a:r>
            <a:endParaRPr lang="en-US" altLang="ko-KR" sz="3200" dirty="0"/>
          </a:p>
          <a:p>
            <a:r>
              <a:rPr lang="en-US" altLang="ko-KR" sz="3200" dirty="0"/>
              <a:t> 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/>
              <a:t>  프로젝트 개발 내역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4 </a:t>
            </a:r>
            <a:r>
              <a:rPr lang="en-US" altLang="ko-KR" sz="3200" dirty="0"/>
              <a:t> </a:t>
            </a:r>
            <a:r>
              <a:rPr lang="ko-KR" altLang="en-US" sz="3200" dirty="0"/>
              <a:t>구현</a:t>
            </a:r>
            <a:endParaRPr lang="en-US" altLang="ko-KR" sz="3200" dirty="0"/>
          </a:p>
          <a:p>
            <a:pPr marL="514350" indent="-514350">
              <a:buAutoNum type="arabicPlain" startAt="4"/>
            </a:pPr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5 </a:t>
            </a:r>
            <a:r>
              <a:rPr lang="en-US" altLang="ko-KR" sz="3200" dirty="0"/>
              <a:t> </a:t>
            </a:r>
            <a:r>
              <a:rPr lang="ko-KR" altLang="en-US" sz="3200" dirty="0"/>
              <a:t>프로그램 시연</a:t>
            </a:r>
            <a:endParaRPr lang="en-US" altLang="ko-KR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0E18B-FA99-36E6-0CE2-5F8C03996864}"/>
              </a:ext>
            </a:extLst>
          </p:cNvPr>
          <p:cNvSpPr txBox="1"/>
          <p:nvPr/>
        </p:nvSpPr>
        <p:spPr>
          <a:xfrm>
            <a:off x="7272193" y="2586384"/>
            <a:ext cx="35535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요구분석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다이어그램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96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공지사항</a:t>
            </a:r>
            <a:r>
              <a:rPr lang="en-US" altLang="ko-KR" sz="2000" dirty="0">
                <a:solidFill>
                  <a:schemeClr val="bg1"/>
                </a:solidFill>
              </a:rPr>
              <a:t>:</a:t>
            </a:r>
            <a:r>
              <a:rPr lang="ko-KR" altLang="en-US" sz="2000" dirty="0">
                <a:solidFill>
                  <a:schemeClr val="bg1"/>
                </a:solidFill>
              </a:rPr>
              <a:t>수정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52EA42-9449-4229-8EB5-168D288D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69" y="1620817"/>
            <a:ext cx="8011643" cy="439163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D135AB-F662-4E63-87FB-4A6F50BB2786}"/>
              </a:ext>
            </a:extLst>
          </p:cNvPr>
          <p:cNvSpPr/>
          <p:nvPr/>
        </p:nvSpPr>
        <p:spPr>
          <a:xfrm>
            <a:off x="3149599" y="4456288"/>
            <a:ext cx="1810327" cy="2727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002B83-82C3-4224-BA4D-5B492B6E1BFF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>
            <a:off x="2505074" y="4592653"/>
            <a:ext cx="644525" cy="6445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13A05AE-E6BC-43D8-A4D0-5B57E4F97AD1}"/>
              </a:ext>
            </a:extLst>
          </p:cNvPr>
          <p:cNvSpPr/>
          <p:nvPr/>
        </p:nvSpPr>
        <p:spPr>
          <a:xfrm>
            <a:off x="580125" y="4343648"/>
            <a:ext cx="1924949" cy="1787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이전에 등록한 이미지가 있었다면 순서 유지를 위해 </a:t>
            </a:r>
            <a:r>
              <a:rPr lang="en-US" altLang="ko-KR" sz="1400" dirty="0">
                <a:solidFill>
                  <a:schemeClr val="tx1"/>
                </a:solidFill>
              </a:rPr>
              <a:t>disabled text</a:t>
            </a:r>
            <a:r>
              <a:rPr lang="ko-KR" altLang="en-US" sz="1400" dirty="0">
                <a:solidFill>
                  <a:schemeClr val="tx1"/>
                </a:solidFill>
              </a:rPr>
              <a:t>형태로 추가된다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02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장바구니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5801C3-80CC-4ADD-867C-097B27CA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617" y="1629749"/>
            <a:ext cx="8346379" cy="44256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9F41CD-984F-44DF-8D2C-85A04A5D5489}"/>
              </a:ext>
            </a:extLst>
          </p:cNvPr>
          <p:cNvSpPr/>
          <p:nvPr/>
        </p:nvSpPr>
        <p:spPr>
          <a:xfrm>
            <a:off x="2505075" y="5091885"/>
            <a:ext cx="1254125" cy="3575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B0F92C-D3FD-4020-B591-21E5050CB117}"/>
              </a:ext>
            </a:extLst>
          </p:cNvPr>
          <p:cNvSpPr/>
          <p:nvPr/>
        </p:nvSpPr>
        <p:spPr>
          <a:xfrm>
            <a:off x="4959926" y="1179584"/>
            <a:ext cx="2875094" cy="94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상품 페이지에서 담은 장바구니는 세션에 기록된다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F31DF3E-7400-4852-9167-EB1F1B9D8FA5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flipH="1" flipV="1">
            <a:off x="2115270" y="5270669"/>
            <a:ext cx="389805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6DD2034-326D-41AF-B8B7-4B49D5E9E85D}"/>
              </a:ext>
            </a:extLst>
          </p:cNvPr>
          <p:cNvSpPr/>
          <p:nvPr/>
        </p:nvSpPr>
        <p:spPr>
          <a:xfrm>
            <a:off x="537296" y="4719243"/>
            <a:ext cx="1577974" cy="1102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체크된 상품을 삭제한다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593505-A90C-4763-B891-38E148557774}"/>
              </a:ext>
            </a:extLst>
          </p:cNvPr>
          <p:cNvSpPr/>
          <p:nvPr/>
        </p:nvSpPr>
        <p:spPr>
          <a:xfrm>
            <a:off x="6918469" y="5049466"/>
            <a:ext cx="3250767" cy="6289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2FAAA18-6A28-4A18-9C31-0DE6265E4FEF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6650182" y="5363941"/>
            <a:ext cx="268287" cy="3281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8022360-97FB-4F26-B7AB-A18C60E02677}"/>
              </a:ext>
            </a:extLst>
          </p:cNvPr>
          <p:cNvSpPr/>
          <p:nvPr/>
        </p:nvSpPr>
        <p:spPr>
          <a:xfrm>
            <a:off x="4083049" y="5140711"/>
            <a:ext cx="2567133" cy="1102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전체 또는 체크된 일부 품목을 주문 페이지로 넘긴다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이때 로그인이 안되어 있다면 </a:t>
            </a:r>
            <a:r>
              <a:rPr lang="ko-KR" altLang="en-US" sz="1400" dirty="0" err="1">
                <a:solidFill>
                  <a:schemeClr val="tx1"/>
                </a:solidFill>
              </a:rPr>
              <a:t>로그인화면으로</a:t>
            </a:r>
            <a:r>
              <a:rPr lang="ko-KR" altLang="en-US" sz="1400" dirty="0">
                <a:solidFill>
                  <a:schemeClr val="tx1"/>
                </a:solidFill>
              </a:rPr>
              <a:t> 이동된다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44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주문</a:t>
            </a:r>
            <a:r>
              <a:rPr lang="en-US" altLang="ko-KR" sz="2000" dirty="0">
                <a:solidFill>
                  <a:schemeClr val="bg1"/>
                </a:solidFill>
              </a:rPr>
              <a:t>:</a:t>
            </a:r>
            <a:r>
              <a:rPr lang="ko-KR" altLang="en-US" sz="2000" dirty="0">
                <a:solidFill>
                  <a:schemeClr val="bg1"/>
                </a:solidFill>
              </a:rPr>
              <a:t>비회원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26B86C-6D88-45F3-A278-7F5A968AD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44" y="1279581"/>
            <a:ext cx="4438121" cy="512477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92CF46F-9F8D-40FC-9983-205C5DEC4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37" y="1584900"/>
            <a:ext cx="4781906" cy="4805007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8D790ED-3072-46B0-BA68-0C8AA8F1D43F}"/>
              </a:ext>
            </a:extLst>
          </p:cNvPr>
          <p:cNvSpPr/>
          <p:nvPr/>
        </p:nvSpPr>
        <p:spPr>
          <a:xfrm>
            <a:off x="5120415" y="678101"/>
            <a:ext cx="2875094" cy="9472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로그인 화면에서 비회원 </a:t>
            </a:r>
            <a:r>
              <a:rPr lang="ko-KR" altLang="en-US" sz="1400" dirty="0" err="1">
                <a:solidFill>
                  <a:schemeClr val="tx1"/>
                </a:solidFill>
              </a:rPr>
              <a:t>구매시</a:t>
            </a:r>
            <a:r>
              <a:rPr lang="ko-KR" altLang="en-US" sz="1400" dirty="0">
                <a:solidFill>
                  <a:schemeClr val="tx1"/>
                </a:solidFill>
              </a:rPr>
              <a:t> 넘어오는 화면으로 정보 수집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약관 동의 박스를 제외하곤 회원과 동일하다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238FCB-BC8C-4FDF-823E-973B07750F31}"/>
              </a:ext>
            </a:extLst>
          </p:cNvPr>
          <p:cNvSpPr/>
          <p:nvPr/>
        </p:nvSpPr>
        <p:spPr>
          <a:xfrm>
            <a:off x="1584607" y="3213017"/>
            <a:ext cx="4345138" cy="21071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50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주문</a:t>
            </a:r>
            <a:r>
              <a:rPr lang="en-US" altLang="ko-KR" sz="2000" dirty="0">
                <a:solidFill>
                  <a:schemeClr val="bg1"/>
                </a:solidFill>
              </a:rPr>
              <a:t>:</a:t>
            </a:r>
            <a:r>
              <a:rPr lang="ko-KR" altLang="en-US" sz="2000" dirty="0">
                <a:solidFill>
                  <a:schemeClr val="bg1"/>
                </a:solidFill>
              </a:rPr>
              <a:t>회원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3428F5-8A83-4494-897F-4438CCA6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04" y="1470892"/>
            <a:ext cx="5071966" cy="48282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AC3D81-30A5-4DAF-BDF4-74318D1DC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37" y="2704806"/>
            <a:ext cx="4899760" cy="356896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E03F7B-7C67-4E4F-85C9-0960A9EA77F6}"/>
              </a:ext>
            </a:extLst>
          </p:cNvPr>
          <p:cNvSpPr/>
          <p:nvPr/>
        </p:nvSpPr>
        <p:spPr>
          <a:xfrm>
            <a:off x="8589818" y="5692138"/>
            <a:ext cx="773109" cy="3207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C44ACA2-8416-4178-B584-64115CFEA5BE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7499755" y="5657164"/>
            <a:ext cx="1090063" cy="1953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C2889C3-E54E-4555-BA66-4E528C6CD058}"/>
              </a:ext>
            </a:extLst>
          </p:cNvPr>
          <p:cNvSpPr/>
          <p:nvPr/>
        </p:nvSpPr>
        <p:spPr>
          <a:xfrm>
            <a:off x="4800600" y="5070764"/>
            <a:ext cx="2699155" cy="1172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결제하기를 통해 무통장 결체를 진행한다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신용카드는 구색 </a:t>
            </a:r>
            <a:r>
              <a:rPr lang="ko-KR" altLang="en-US" sz="1400" dirty="0" err="1">
                <a:solidFill>
                  <a:schemeClr val="tx1"/>
                </a:solidFill>
              </a:rPr>
              <a:t>맞추기이며</a:t>
            </a:r>
            <a:r>
              <a:rPr lang="ko-KR" altLang="en-US" sz="1400" dirty="0">
                <a:solidFill>
                  <a:schemeClr val="tx1"/>
                </a:solidFill>
              </a:rPr>
              <a:t> 동작하지 않는다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820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주문결과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C10CB1-C561-4E60-9440-64C2E2F30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2" y="2114366"/>
            <a:ext cx="8421275" cy="262926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1E4937-38CB-47C6-A498-27678736265A}"/>
              </a:ext>
            </a:extLst>
          </p:cNvPr>
          <p:cNvSpPr/>
          <p:nvPr/>
        </p:nvSpPr>
        <p:spPr>
          <a:xfrm>
            <a:off x="5532582" y="3503120"/>
            <a:ext cx="1357745" cy="3207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E7DF72-2A65-4205-B786-F4E2BA2ED7C3}"/>
              </a:ext>
            </a:extLst>
          </p:cNvPr>
          <p:cNvSpPr/>
          <p:nvPr/>
        </p:nvSpPr>
        <p:spPr>
          <a:xfrm>
            <a:off x="3722136" y="4871516"/>
            <a:ext cx="4747725" cy="1159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결제 처리가 성공하면 나타나는 화면이며 비회원의 경우 주문번호와 주문자명을 </a:t>
            </a:r>
            <a:r>
              <a:rPr lang="ko-KR" altLang="en-US" sz="1400" dirty="0" err="1">
                <a:solidFill>
                  <a:schemeClr val="tx1"/>
                </a:solidFill>
              </a:rPr>
              <a:t>알아두어야</a:t>
            </a:r>
            <a:r>
              <a:rPr lang="ko-KR" altLang="en-US" sz="1400" dirty="0">
                <a:solidFill>
                  <a:schemeClr val="tx1"/>
                </a:solidFill>
              </a:rPr>
              <a:t> 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 err="1">
                <a:solidFill>
                  <a:schemeClr val="tx1"/>
                </a:solidFill>
              </a:rPr>
              <a:t>잊는경우</a:t>
            </a:r>
            <a:r>
              <a:rPr lang="ko-KR" altLang="en-US" sz="1400" dirty="0">
                <a:solidFill>
                  <a:schemeClr val="tx1"/>
                </a:solidFill>
              </a:rPr>
              <a:t> 찾는 방법은 없다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7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주문조회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F56B58-D0AA-4738-A3EE-618146BF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1945492"/>
            <a:ext cx="8116433" cy="321037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B992862-8E9C-4F21-B4DA-0AEC13116FEA}"/>
              </a:ext>
            </a:extLst>
          </p:cNvPr>
          <p:cNvSpPr/>
          <p:nvPr/>
        </p:nvSpPr>
        <p:spPr>
          <a:xfrm>
            <a:off x="3722136" y="5162060"/>
            <a:ext cx="4747725" cy="11598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회원의 경우 상단의 주문조회 또는 마이 페이지의 주문 목록에서 넘어올 수 있으며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비회원의 경우 로그인 화면 또는 상단의 주문조회에서 주문자명과 주문번호를 가지고 조회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458091-D9CF-4BEB-8086-506A7C1D3D6B}"/>
              </a:ext>
            </a:extLst>
          </p:cNvPr>
          <p:cNvSpPr/>
          <p:nvPr/>
        </p:nvSpPr>
        <p:spPr>
          <a:xfrm>
            <a:off x="2540001" y="3848519"/>
            <a:ext cx="738908" cy="2431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D2DBA3-2CAA-485D-9FDA-1AD6F72C338E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>
            <a:off x="1902691" y="3970114"/>
            <a:ext cx="6373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BB50739-35D6-4327-96A1-4BF6EF874717}"/>
              </a:ext>
            </a:extLst>
          </p:cNvPr>
          <p:cNvSpPr/>
          <p:nvPr/>
        </p:nvSpPr>
        <p:spPr>
          <a:xfrm>
            <a:off x="830702" y="3743823"/>
            <a:ext cx="1071989" cy="4525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주문 번호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97956D-62A1-426E-BDB1-BA83B4960BF0}"/>
              </a:ext>
            </a:extLst>
          </p:cNvPr>
          <p:cNvSpPr/>
          <p:nvPr/>
        </p:nvSpPr>
        <p:spPr>
          <a:xfrm>
            <a:off x="8713586" y="3622228"/>
            <a:ext cx="738908" cy="2431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50EA704-5E60-4C87-9CAA-07DFBF979DC3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9452494" y="3743823"/>
            <a:ext cx="513026" cy="688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0F1E940-D375-438B-99A2-74BB34F8197D}"/>
              </a:ext>
            </a:extLst>
          </p:cNvPr>
          <p:cNvSpPr/>
          <p:nvPr/>
        </p:nvSpPr>
        <p:spPr>
          <a:xfrm>
            <a:off x="9965520" y="3429000"/>
            <a:ext cx="1381828" cy="7674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관리자가 확인후 변경</a:t>
            </a:r>
          </a:p>
        </p:txBody>
      </p:sp>
    </p:spTree>
    <p:extLst>
      <p:ext uri="{BB962C8B-B14F-4D97-AF65-F5344CB8AC3E}">
        <p14:creationId xmlns:p14="http://schemas.microsoft.com/office/powerpoint/2010/main" val="653598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주문 상태 변경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AC357E-F127-4316-8324-2A9C1226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436" y="2263842"/>
            <a:ext cx="9183382" cy="31436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59C431-1475-41D7-B44F-34D84E1E64E9}"/>
              </a:ext>
            </a:extLst>
          </p:cNvPr>
          <p:cNvSpPr/>
          <p:nvPr/>
        </p:nvSpPr>
        <p:spPr>
          <a:xfrm>
            <a:off x="8462331" y="3918755"/>
            <a:ext cx="866396" cy="9949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86CD0F-C06D-4AC3-BCE7-9AA4E9F27A8A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895529" y="4913744"/>
            <a:ext cx="86835" cy="5989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698CE6D-FA30-4BEC-AA04-71F27289897A}"/>
              </a:ext>
            </a:extLst>
          </p:cNvPr>
          <p:cNvSpPr/>
          <p:nvPr/>
        </p:nvSpPr>
        <p:spPr>
          <a:xfrm>
            <a:off x="5060747" y="1570181"/>
            <a:ext cx="2699155" cy="84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관리자 페이지를 통해 주문 목록으로 들어온 화면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6757768-3B87-4320-A289-0F13365BE8A3}"/>
              </a:ext>
            </a:extLst>
          </p:cNvPr>
          <p:cNvSpPr/>
          <p:nvPr/>
        </p:nvSpPr>
        <p:spPr>
          <a:xfrm>
            <a:off x="7934036" y="5512708"/>
            <a:ext cx="2096655" cy="417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주문 상태를 변경 가능</a:t>
            </a:r>
          </a:p>
        </p:txBody>
      </p:sp>
    </p:spTree>
    <p:extLst>
      <p:ext uri="{BB962C8B-B14F-4D97-AF65-F5344CB8AC3E}">
        <p14:creationId xmlns:p14="http://schemas.microsoft.com/office/powerpoint/2010/main" val="402807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구현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상품 목록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652692-A9BB-4611-B028-F8FB179F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28" y="1801235"/>
            <a:ext cx="6010471" cy="428503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2B0069-72B1-479C-952D-5ACA6C05516F}"/>
              </a:ext>
            </a:extLst>
          </p:cNvPr>
          <p:cNvSpPr/>
          <p:nvPr/>
        </p:nvSpPr>
        <p:spPr>
          <a:xfrm>
            <a:off x="549361" y="1727199"/>
            <a:ext cx="2699155" cy="84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메인페이지는</a:t>
            </a:r>
            <a:r>
              <a:rPr lang="ko-KR" altLang="en-US" sz="1400" dirty="0">
                <a:solidFill>
                  <a:schemeClr val="tx1"/>
                </a:solidFill>
              </a:rPr>
              <a:t> 모든 상품의 목록을 출력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D91A96-0DEE-4A5D-AC44-77766C7BF35B}"/>
              </a:ext>
            </a:extLst>
          </p:cNvPr>
          <p:cNvSpPr/>
          <p:nvPr/>
        </p:nvSpPr>
        <p:spPr>
          <a:xfrm>
            <a:off x="3639127" y="2124365"/>
            <a:ext cx="5514109" cy="2216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11AD1E0-2EA1-4459-BB5C-5A9A8FD80C14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>
            <a:off x="9153236" y="2235201"/>
            <a:ext cx="1431782" cy="4980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7668916-2D6F-4C5D-B6E4-0BB88E073C5A}"/>
              </a:ext>
            </a:extLst>
          </p:cNvPr>
          <p:cNvSpPr/>
          <p:nvPr/>
        </p:nvSpPr>
        <p:spPr>
          <a:xfrm>
            <a:off x="9235440" y="2733216"/>
            <a:ext cx="2699155" cy="84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네비게이션에 따라 상품 목록을 노출한다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409481-73EC-4A68-8186-D47F17309926}"/>
              </a:ext>
            </a:extLst>
          </p:cNvPr>
          <p:cNvSpPr/>
          <p:nvPr/>
        </p:nvSpPr>
        <p:spPr>
          <a:xfrm>
            <a:off x="3639127" y="2733215"/>
            <a:ext cx="5419088" cy="23652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CBB441-2078-41A1-B4F4-19CEB6DF7B49}"/>
              </a:ext>
            </a:extLst>
          </p:cNvPr>
          <p:cNvCxnSpPr>
            <a:cxnSpLocks/>
            <a:stCxn id="17" idx="1"/>
            <a:endCxn id="21" idx="0"/>
          </p:cNvCxnSpPr>
          <p:nvPr/>
        </p:nvCxnSpPr>
        <p:spPr>
          <a:xfrm flipH="1">
            <a:off x="1849396" y="3915844"/>
            <a:ext cx="1789731" cy="3702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4B6D590-F8FF-4FE6-A872-F3AAD7D526B6}"/>
              </a:ext>
            </a:extLst>
          </p:cNvPr>
          <p:cNvSpPr/>
          <p:nvPr/>
        </p:nvSpPr>
        <p:spPr>
          <a:xfrm>
            <a:off x="549361" y="4286114"/>
            <a:ext cx="2600069" cy="84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상품 목록이 노출 됨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시간부족으로 </a:t>
            </a:r>
            <a:r>
              <a:rPr lang="ko-KR" altLang="en-US" sz="1400" dirty="0" err="1">
                <a:solidFill>
                  <a:schemeClr val="tx1"/>
                </a:solidFill>
              </a:rPr>
              <a:t>페이징</a:t>
            </a:r>
            <a:r>
              <a:rPr lang="ko-KR" altLang="en-US" sz="1400" dirty="0">
                <a:solidFill>
                  <a:schemeClr val="tx1"/>
                </a:solidFill>
              </a:rPr>
              <a:t> 처리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16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9687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5160963" y="2844225"/>
            <a:ext cx="2979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/>
              <a:t>프로그램 시연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42529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05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3200" dirty="0"/>
              <a:t>  </a:t>
            </a:r>
            <a:r>
              <a:rPr lang="ko-KR" altLang="en-US" sz="3200" dirty="0"/>
              <a:t>프로그램 시연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71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7EB98E9-EC15-A956-628F-EE81B4B1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3" y="1416486"/>
            <a:ext cx="9591430" cy="49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1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41846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5465763" y="2844225"/>
            <a:ext cx="2295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팀 소개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4418013" y="2813448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B00D370-25A8-60B1-1FE3-705D6C2BABFA}"/>
              </a:ext>
            </a:extLst>
          </p:cNvPr>
          <p:cNvSpPr/>
          <p:nvPr/>
        </p:nvSpPr>
        <p:spPr>
          <a:xfrm>
            <a:off x="4546813" y="2670653"/>
            <a:ext cx="3098587" cy="12790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EF1A0-3FDE-5A93-1953-456287265EE7}"/>
              </a:ext>
            </a:extLst>
          </p:cNvPr>
          <p:cNvSpPr txBox="1"/>
          <p:nvPr/>
        </p:nvSpPr>
        <p:spPr>
          <a:xfrm>
            <a:off x="4546813" y="2931565"/>
            <a:ext cx="330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9101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5400979B-E5E7-4736-BDB0-EF1900B0E1BA}"/>
              </a:ext>
            </a:extLst>
          </p:cNvPr>
          <p:cNvSpPr/>
          <p:nvPr/>
        </p:nvSpPr>
        <p:spPr>
          <a:xfrm rot="16200000">
            <a:off x="752492" y="1984893"/>
            <a:ext cx="3812794" cy="2888213"/>
          </a:xfrm>
          <a:prstGeom prst="flowChartDela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CD64D1-3809-D570-886C-8402C788F3CB}"/>
              </a:ext>
            </a:extLst>
          </p:cNvPr>
          <p:cNvSpPr/>
          <p:nvPr/>
        </p:nvSpPr>
        <p:spPr>
          <a:xfrm>
            <a:off x="7031502" y="1155594"/>
            <a:ext cx="646331" cy="552450"/>
          </a:xfrm>
          <a:prstGeom prst="ellipse">
            <a:avLst/>
          </a:prstGeom>
          <a:solidFill>
            <a:srgbClr val="0615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지연 11">
            <a:extLst>
              <a:ext uri="{FF2B5EF4-FFF2-40B4-BE49-F238E27FC236}">
                <a16:creationId xmlns:a16="http://schemas.microsoft.com/office/drawing/2014/main" id="{9B88BB13-CED4-2191-6C16-3DCF4AABF385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C1E2C-B505-82D9-67C4-6FD0E5177EE7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38133-F1DA-16A0-ED68-2419425C88A6}"/>
              </a:ext>
            </a:extLst>
          </p:cNvPr>
          <p:cNvSpPr txBox="1"/>
          <p:nvPr/>
        </p:nvSpPr>
        <p:spPr>
          <a:xfrm>
            <a:off x="447675" y="568255"/>
            <a:ext cx="237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팀 소개</a:t>
            </a:r>
            <a:endParaRPr lang="en-US" altLang="ko-KR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3D8381-BB80-20F5-8652-8803D592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2" y="1554003"/>
            <a:ext cx="2536473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4F976B-66A5-182A-4662-D1C7BAF3060A}"/>
              </a:ext>
            </a:extLst>
          </p:cNvPr>
          <p:cNvSpPr txBox="1"/>
          <p:nvPr/>
        </p:nvSpPr>
        <p:spPr>
          <a:xfrm>
            <a:off x="7031503" y="1256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역할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64CE5-A127-8D1F-159B-F4483CA9AB76}"/>
              </a:ext>
            </a:extLst>
          </p:cNvPr>
          <p:cNvSpPr txBox="1"/>
          <p:nvPr/>
        </p:nvSpPr>
        <p:spPr>
          <a:xfrm>
            <a:off x="4408935" y="1832968"/>
            <a:ext cx="5928140" cy="34231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/>
              <a:t>프로젝트 관리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문서 관리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인증 및 </a:t>
            </a:r>
            <a:r>
              <a:rPr lang="en-US" altLang="ko-KR" sz="2100" dirty="0"/>
              <a:t>DB </a:t>
            </a:r>
            <a:r>
              <a:rPr lang="ko-KR" altLang="en-US" sz="2100" dirty="0"/>
              <a:t>매니저 구현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공지 사항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장바구니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주문</a:t>
            </a:r>
            <a:r>
              <a:rPr lang="en-US" altLang="ko-KR" sz="2100" dirty="0"/>
              <a:t>/</a:t>
            </a:r>
            <a:r>
              <a:rPr lang="ko-KR" altLang="en-US" sz="2100" dirty="0"/>
              <a:t>결제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상품 목록 개발</a:t>
            </a:r>
            <a:endParaRPr lang="en-US" altLang="ko-KR" sz="21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2E5BD82-B516-2EFB-A047-501F3694ABC9}"/>
              </a:ext>
            </a:extLst>
          </p:cNvPr>
          <p:cNvCxnSpPr>
            <a:cxnSpLocks/>
          </p:cNvCxnSpPr>
          <p:nvPr/>
        </p:nvCxnSpPr>
        <p:spPr>
          <a:xfrm>
            <a:off x="4353196" y="2371356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FFDABE-D71E-E631-286A-506F718F90A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2209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DB8C09-5AA9-52CB-7BF9-11640037708D}"/>
              </a:ext>
            </a:extLst>
          </p:cNvPr>
          <p:cNvSpPr txBox="1"/>
          <p:nvPr/>
        </p:nvSpPr>
        <p:spPr>
          <a:xfrm>
            <a:off x="1287807" y="4664731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팀장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전우성</a:t>
            </a:r>
            <a:endParaRPr lang="ko-KR" altLang="en-US" sz="3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E6B1C33-1CCC-66B6-22C9-0B1B5BF2924D}"/>
              </a:ext>
            </a:extLst>
          </p:cNvPr>
          <p:cNvCxnSpPr>
            <a:cxnSpLocks/>
          </p:cNvCxnSpPr>
          <p:nvPr/>
        </p:nvCxnSpPr>
        <p:spPr>
          <a:xfrm>
            <a:off x="4353196" y="2863394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59BDB32-9C15-C8B7-B7FF-3221B17E612E}"/>
              </a:ext>
            </a:extLst>
          </p:cNvPr>
          <p:cNvCxnSpPr>
            <a:cxnSpLocks/>
          </p:cNvCxnSpPr>
          <p:nvPr/>
        </p:nvCxnSpPr>
        <p:spPr>
          <a:xfrm>
            <a:off x="4353196" y="3346720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3197FBB-022D-06F5-7F17-E463FE834D2D}"/>
              </a:ext>
            </a:extLst>
          </p:cNvPr>
          <p:cNvCxnSpPr>
            <a:cxnSpLocks/>
          </p:cNvCxnSpPr>
          <p:nvPr/>
        </p:nvCxnSpPr>
        <p:spPr>
          <a:xfrm>
            <a:off x="4353196" y="3838754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9A8A47B-4372-7A3A-936A-ADEFB8B84C56}"/>
              </a:ext>
            </a:extLst>
          </p:cNvPr>
          <p:cNvCxnSpPr>
            <a:cxnSpLocks/>
          </p:cNvCxnSpPr>
          <p:nvPr/>
        </p:nvCxnSpPr>
        <p:spPr>
          <a:xfrm>
            <a:off x="4353196" y="4330789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A8A02B-C622-5422-406B-BC9D19476009}"/>
              </a:ext>
            </a:extLst>
          </p:cNvPr>
          <p:cNvCxnSpPr>
            <a:cxnSpLocks/>
          </p:cNvCxnSpPr>
          <p:nvPr/>
        </p:nvCxnSpPr>
        <p:spPr>
          <a:xfrm>
            <a:off x="4353196" y="4804072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7713C8B-EFDC-E761-66D1-662568650EC9}"/>
              </a:ext>
            </a:extLst>
          </p:cNvPr>
          <p:cNvCxnSpPr>
            <a:cxnSpLocks/>
          </p:cNvCxnSpPr>
          <p:nvPr/>
        </p:nvCxnSpPr>
        <p:spPr>
          <a:xfrm>
            <a:off x="4353196" y="5322232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5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8A0C8AD0-EBDF-E140-4253-A9E3C6CFE65C}"/>
              </a:ext>
            </a:extLst>
          </p:cNvPr>
          <p:cNvSpPr/>
          <p:nvPr/>
        </p:nvSpPr>
        <p:spPr>
          <a:xfrm rot="16200000">
            <a:off x="752492" y="1984893"/>
            <a:ext cx="3812794" cy="2888213"/>
          </a:xfrm>
          <a:prstGeom prst="flowChartDela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지연 11">
            <a:extLst>
              <a:ext uri="{FF2B5EF4-FFF2-40B4-BE49-F238E27FC236}">
                <a16:creationId xmlns:a16="http://schemas.microsoft.com/office/drawing/2014/main" id="{9B88BB13-CED4-2191-6C16-3DCF4AABF385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C1E2C-B505-82D9-67C4-6FD0E5177EE7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38133-F1DA-16A0-ED68-2419425C88A6}"/>
              </a:ext>
            </a:extLst>
          </p:cNvPr>
          <p:cNvSpPr txBox="1"/>
          <p:nvPr/>
        </p:nvSpPr>
        <p:spPr>
          <a:xfrm>
            <a:off x="447675" y="568255"/>
            <a:ext cx="237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팀 소개</a:t>
            </a:r>
            <a:endParaRPr lang="en-US" altLang="ko-KR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27148F-6586-1218-93E5-56330B52605D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2209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07C476-0740-B641-7EB4-1DE9F5B34A6A}"/>
              </a:ext>
            </a:extLst>
          </p:cNvPr>
          <p:cNvSpPr txBox="1"/>
          <p:nvPr/>
        </p:nvSpPr>
        <p:spPr>
          <a:xfrm>
            <a:off x="1287807" y="4664731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팀원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주현종</a:t>
            </a:r>
            <a:endParaRPr lang="ko-KR" altLang="en-US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47FCA4-B531-61C3-A8EF-0F7012E2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49" y="1800628"/>
            <a:ext cx="2375539" cy="32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499F4BCE-18E2-CB03-A18B-E22217B208DE}"/>
              </a:ext>
            </a:extLst>
          </p:cNvPr>
          <p:cNvSpPr/>
          <p:nvPr/>
        </p:nvSpPr>
        <p:spPr>
          <a:xfrm>
            <a:off x="7031502" y="1155594"/>
            <a:ext cx="646331" cy="552450"/>
          </a:xfrm>
          <a:prstGeom prst="ellipse">
            <a:avLst/>
          </a:prstGeom>
          <a:solidFill>
            <a:srgbClr val="0615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22EC5B-8F5D-2D15-6DB9-BF0E57D74FA0}"/>
              </a:ext>
            </a:extLst>
          </p:cNvPr>
          <p:cNvSpPr txBox="1"/>
          <p:nvPr/>
        </p:nvSpPr>
        <p:spPr>
          <a:xfrm>
            <a:off x="7031503" y="1256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00858-FA1B-DA75-0F1E-E789F4A17513}"/>
              </a:ext>
            </a:extLst>
          </p:cNvPr>
          <p:cNvSpPr txBox="1"/>
          <p:nvPr/>
        </p:nvSpPr>
        <p:spPr>
          <a:xfrm>
            <a:off x="4408935" y="1832968"/>
            <a:ext cx="5928140" cy="34231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/>
              <a:t>HTML </a:t>
            </a:r>
            <a:r>
              <a:rPr lang="ko-KR" altLang="en-US" sz="2100" dirty="0"/>
              <a:t>골격 및 </a:t>
            </a:r>
            <a:r>
              <a:rPr lang="en-US" altLang="ko-KR" sz="2100" dirty="0"/>
              <a:t>CSS </a:t>
            </a:r>
            <a:r>
              <a:rPr lang="ko-KR" altLang="en-US" sz="2100" dirty="0"/>
              <a:t>베이스 작성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로그인</a:t>
            </a:r>
            <a:r>
              <a:rPr lang="en-US" altLang="ko-KR" sz="2100" dirty="0"/>
              <a:t>/</a:t>
            </a:r>
            <a:r>
              <a:rPr lang="ko-KR" altLang="en-US" sz="2100" dirty="0"/>
              <a:t>로그아웃 개발 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회원가입</a:t>
            </a:r>
            <a:r>
              <a:rPr lang="en-US" altLang="ko-KR" sz="2100" dirty="0"/>
              <a:t>/</a:t>
            </a:r>
            <a:r>
              <a:rPr lang="ko-KR" altLang="en-US" sz="2100" dirty="0"/>
              <a:t>정보수정</a:t>
            </a:r>
            <a:r>
              <a:rPr lang="en-US" altLang="ko-KR" sz="2100" dirty="0"/>
              <a:t>/</a:t>
            </a:r>
            <a:r>
              <a:rPr lang="ko-KR" altLang="en-US" sz="2100" dirty="0"/>
              <a:t>탈퇴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관리자페이지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상품 등록</a:t>
            </a:r>
            <a:r>
              <a:rPr lang="en-US" altLang="ko-KR" sz="2100" dirty="0"/>
              <a:t>,</a:t>
            </a:r>
            <a:r>
              <a:rPr lang="ko-KR" altLang="en-US" sz="2100" dirty="0"/>
              <a:t>삭제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endParaRPr lang="en-US" altLang="ko-KR" sz="2100" dirty="0"/>
          </a:p>
          <a:p>
            <a:pPr>
              <a:lnSpc>
                <a:spcPct val="150000"/>
              </a:lnSpc>
            </a:pPr>
            <a:endParaRPr lang="en-US" altLang="ko-KR" sz="21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A92CCAA-2B26-87C8-8915-BEB66ED67D62}"/>
              </a:ext>
            </a:extLst>
          </p:cNvPr>
          <p:cNvCxnSpPr>
            <a:cxnSpLocks/>
          </p:cNvCxnSpPr>
          <p:nvPr/>
        </p:nvCxnSpPr>
        <p:spPr>
          <a:xfrm>
            <a:off x="4353196" y="2371356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0934260-1A1B-F001-60E5-FDF071F270C5}"/>
              </a:ext>
            </a:extLst>
          </p:cNvPr>
          <p:cNvCxnSpPr>
            <a:cxnSpLocks/>
          </p:cNvCxnSpPr>
          <p:nvPr/>
        </p:nvCxnSpPr>
        <p:spPr>
          <a:xfrm>
            <a:off x="4353196" y="2863394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55DBEB-8714-A24E-CB56-4414EE80A2C1}"/>
              </a:ext>
            </a:extLst>
          </p:cNvPr>
          <p:cNvCxnSpPr>
            <a:cxnSpLocks/>
          </p:cNvCxnSpPr>
          <p:nvPr/>
        </p:nvCxnSpPr>
        <p:spPr>
          <a:xfrm>
            <a:off x="4353196" y="3346720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F46183-D667-A7FA-DCA6-61B27FEA5284}"/>
              </a:ext>
            </a:extLst>
          </p:cNvPr>
          <p:cNvCxnSpPr>
            <a:cxnSpLocks/>
          </p:cNvCxnSpPr>
          <p:nvPr/>
        </p:nvCxnSpPr>
        <p:spPr>
          <a:xfrm>
            <a:off x="4353196" y="3838754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2A46503-A179-74EF-3301-B1296BE067A0}"/>
              </a:ext>
            </a:extLst>
          </p:cNvPr>
          <p:cNvCxnSpPr>
            <a:cxnSpLocks/>
          </p:cNvCxnSpPr>
          <p:nvPr/>
        </p:nvCxnSpPr>
        <p:spPr>
          <a:xfrm>
            <a:off x="4353196" y="4330789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F1F6D3-1233-9F49-563D-9E7F517C34FB}"/>
              </a:ext>
            </a:extLst>
          </p:cNvPr>
          <p:cNvCxnSpPr>
            <a:cxnSpLocks/>
          </p:cNvCxnSpPr>
          <p:nvPr/>
        </p:nvCxnSpPr>
        <p:spPr>
          <a:xfrm>
            <a:off x="4353196" y="4804072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A9C31C-4AEB-6204-1D62-FFE3EB5A03FD}"/>
              </a:ext>
            </a:extLst>
          </p:cNvPr>
          <p:cNvCxnSpPr>
            <a:cxnSpLocks/>
          </p:cNvCxnSpPr>
          <p:nvPr/>
        </p:nvCxnSpPr>
        <p:spPr>
          <a:xfrm>
            <a:off x="4353196" y="5322232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1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6639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4945063" y="2844225"/>
            <a:ext cx="2979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/>
              <a:t>프로젝트 개요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39481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3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5DDDD3E-7B03-E508-C551-D6B54D461C57}"/>
              </a:ext>
            </a:extLst>
          </p:cNvPr>
          <p:cNvSpPr/>
          <p:nvPr/>
        </p:nvSpPr>
        <p:spPr>
          <a:xfrm>
            <a:off x="1990736" y="4919158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7280857-01CC-A119-1EF5-06285AEE7DE2}"/>
              </a:ext>
            </a:extLst>
          </p:cNvPr>
          <p:cNvSpPr/>
          <p:nvPr/>
        </p:nvSpPr>
        <p:spPr>
          <a:xfrm>
            <a:off x="1983053" y="3491268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E4D2FB9-4AE8-623F-CA1E-7B02742E5B36}"/>
              </a:ext>
            </a:extLst>
          </p:cNvPr>
          <p:cNvSpPr/>
          <p:nvPr/>
        </p:nvSpPr>
        <p:spPr>
          <a:xfrm>
            <a:off x="1988489" y="2492484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05AA35-BB2E-482A-5C29-9B5C36A8E64F}"/>
              </a:ext>
            </a:extLst>
          </p:cNvPr>
          <p:cNvSpPr/>
          <p:nvPr/>
        </p:nvSpPr>
        <p:spPr>
          <a:xfrm>
            <a:off x="1995753" y="1656838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개요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A16B82-9909-EAB4-2186-2CC31028F1C7}"/>
              </a:ext>
            </a:extLst>
          </p:cNvPr>
          <p:cNvSpPr txBox="1"/>
          <p:nvPr/>
        </p:nvSpPr>
        <p:spPr>
          <a:xfrm>
            <a:off x="2102374" y="172551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프로젝트명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09844-671C-8E7B-1545-3AA723ACBB06}"/>
              </a:ext>
            </a:extLst>
          </p:cNvPr>
          <p:cNvSpPr txBox="1"/>
          <p:nvPr/>
        </p:nvSpPr>
        <p:spPr>
          <a:xfrm>
            <a:off x="2176359" y="257676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개발 기간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A6768-A81E-AB46-2AB3-E89D3875705F}"/>
              </a:ext>
            </a:extLst>
          </p:cNvPr>
          <p:cNvSpPr txBox="1"/>
          <p:nvPr/>
        </p:nvSpPr>
        <p:spPr>
          <a:xfrm>
            <a:off x="2163660" y="35781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기획 의도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0F7C5-7A8F-51B7-6ED5-FA7EC9FC4B41}"/>
              </a:ext>
            </a:extLst>
          </p:cNvPr>
          <p:cNvSpPr txBox="1"/>
          <p:nvPr/>
        </p:nvSpPr>
        <p:spPr>
          <a:xfrm>
            <a:off x="2230861" y="49879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개발내역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588B5A-1039-033B-FC51-624BCEE2BC9A}"/>
              </a:ext>
            </a:extLst>
          </p:cNvPr>
          <p:cNvCxnSpPr>
            <a:cxnSpLocks/>
          </p:cNvCxnSpPr>
          <p:nvPr/>
        </p:nvCxnSpPr>
        <p:spPr>
          <a:xfrm>
            <a:off x="3999410" y="2187182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08DA15-8753-977A-4E7F-05C182D542F2}"/>
              </a:ext>
            </a:extLst>
          </p:cNvPr>
          <p:cNvSpPr txBox="1"/>
          <p:nvPr/>
        </p:nvSpPr>
        <p:spPr>
          <a:xfrm>
            <a:off x="3999410" y="1815227"/>
            <a:ext cx="51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/>
              <a:t>세상 모든 키보드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7A0F5A-869E-0078-F4AF-3E60ECC18DEF}"/>
              </a:ext>
            </a:extLst>
          </p:cNvPr>
          <p:cNvCxnSpPr>
            <a:cxnSpLocks/>
          </p:cNvCxnSpPr>
          <p:nvPr/>
        </p:nvCxnSpPr>
        <p:spPr>
          <a:xfrm>
            <a:off x="3999409" y="3000570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9E2B9-F532-B2E3-EFB1-4DAE6C11E22C}"/>
              </a:ext>
            </a:extLst>
          </p:cNvPr>
          <p:cNvSpPr txBox="1"/>
          <p:nvPr/>
        </p:nvSpPr>
        <p:spPr>
          <a:xfrm>
            <a:off x="3999408" y="2637726"/>
            <a:ext cx="51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2023.12.29 ~ 2024.01.19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233BD33-ECD2-BD97-6DC0-A5497E8EF749}"/>
              </a:ext>
            </a:extLst>
          </p:cNvPr>
          <p:cNvCxnSpPr>
            <a:cxnSpLocks/>
          </p:cNvCxnSpPr>
          <p:nvPr/>
        </p:nvCxnSpPr>
        <p:spPr>
          <a:xfrm>
            <a:off x="3999409" y="4063118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E87A85-5DFC-2955-E9B8-C7CA922BEAAB}"/>
              </a:ext>
            </a:extLst>
          </p:cNvPr>
          <p:cNvSpPr txBox="1"/>
          <p:nvPr/>
        </p:nvSpPr>
        <p:spPr>
          <a:xfrm>
            <a:off x="3999408" y="3421604"/>
            <a:ext cx="526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개인 쇼핑몰을 모작하여</a:t>
            </a:r>
            <a:r>
              <a:rPr lang="en-US" altLang="ko-KR" dirty="0"/>
              <a:t> JAVA, JSP</a:t>
            </a:r>
            <a:r>
              <a:rPr lang="ko-KR" altLang="en-US" dirty="0"/>
              <a:t>에 대한 학습과 더불어 팀원들 개인의 선호 파트를 찾아본다</a:t>
            </a:r>
            <a:r>
              <a:rPr lang="en-US" altLang="ko-KR" dirty="0"/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0502C1-7166-8466-FBA3-FA52EFDAAB43}"/>
              </a:ext>
            </a:extLst>
          </p:cNvPr>
          <p:cNvSpPr txBox="1"/>
          <p:nvPr/>
        </p:nvSpPr>
        <p:spPr>
          <a:xfrm>
            <a:off x="3999408" y="4234954"/>
            <a:ext cx="5266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2023.12.29~2024.01.01 : </a:t>
            </a:r>
            <a:r>
              <a:rPr lang="ko-KR" altLang="en-US" sz="1800" dirty="0"/>
              <a:t>주제 선정</a:t>
            </a:r>
            <a:endParaRPr lang="en-US" altLang="ko-KR" sz="1800" dirty="0"/>
          </a:p>
          <a:p>
            <a:r>
              <a:rPr lang="en-US" altLang="ko-KR" sz="1800" dirty="0"/>
              <a:t>2024.01.01~2024.01.02 :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작성</a:t>
            </a:r>
            <a:endParaRPr lang="en-US" altLang="ko-KR" sz="1800" dirty="0"/>
          </a:p>
          <a:p>
            <a:r>
              <a:rPr lang="en-US" altLang="ko-KR" sz="1800" dirty="0"/>
              <a:t>2024.01.02~2024.01.03 : </a:t>
            </a:r>
            <a:r>
              <a:rPr lang="ko-KR" altLang="en-US" sz="1800" dirty="0"/>
              <a:t>스토리보드 작성</a:t>
            </a:r>
            <a:endParaRPr lang="en-US" altLang="ko-KR" sz="1800" dirty="0"/>
          </a:p>
          <a:p>
            <a:r>
              <a:rPr lang="en-US" altLang="ko-KR" sz="1800" dirty="0"/>
              <a:t>2024.01.03~2024.01.04 : </a:t>
            </a:r>
            <a:r>
              <a:rPr lang="en-US" altLang="ko-KR" dirty="0"/>
              <a:t>ERD</a:t>
            </a:r>
            <a:r>
              <a:rPr lang="ko-KR" altLang="en-US" dirty="0"/>
              <a:t> 설계</a:t>
            </a:r>
            <a:r>
              <a:rPr lang="en-US" altLang="ko-KR" sz="1800" dirty="0"/>
              <a:t>2024.01.05~2024.01.08 : </a:t>
            </a:r>
            <a:r>
              <a:rPr lang="ko-KR" altLang="en-US" sz="1800" dirty="0"/>
              <a:t>프로토타이핑</a:t>
            </a:r>
            <a:endParaRPr lang="en-US" altLang="ko-KR" sz="1800" dirty="0"/>
          </a:p>
          <a:p>
            <a:r>
              <a:rPr lang="en-US" altLang="ko-KR" sz="1800" dirty="0"/>
              <a:t>2024.01.01~2024.01.18 :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r>
              <a:rPr lang="en-US" altLang="ko-KR" sz="1800" dirty="0"/>
              <a:t>2024.01.18~2024.01.18 : </a:t>
            </a:r>
            <a:r>
              <a:rPr lang="ko-KR" altLang="en-US" dirty="0"/>
              <a:t>테스트 및 디버깅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0842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3845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4576763" y="2844225"/>
            <a:ext cx="3906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프로젝트 </a:t>
            </a:r>
            <a:r>
              <a:rPr lang="ko-KR" altLang="en-US" sz="3200"/>
              <a:t>개발 내역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36687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B1D878A-45E9-1306-2D17-8B0E6DB02A2F}"/>
              </a:ext>
            </a:extLst>
          </p:cNvPr>
          <p:cNvSpPr/>
          <p:nvPr/>
        </p:nvSpPr>
        <p:spPr>
          <a:xfrm>
            <a:off x="4853964" y="2772050"/>
            <a:ext cx="2484070" cy="3105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06E1033-0F51-C040-4E81-5F73AAFA2D76}"/>
              </a:ext>
            </a:extLst>
          </p:cNvPr>
          <p:cNvSpPr/>
          <p:nvPr/>
        </p:nvSpPr>
        <p:spPr>
          <a:xfrm>
            <a:off x="8293456" y="2772050"/>
            <a:ext cx="2484070" cy="3105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39DCBA-DCB2-35E6-3DF2-FB9110177BE8}"/>
              </a:ext>
            </a:extLst>
          </p:cNvPr>
          <p:cNvSpPr/>
          <p:nvPr/>
        </p:nvSpPr>
        <p:spPr>
          <a:xfrm>
            <a:off x="1527491" y="2772050"/>
            <a:ext cx="2484070" cy="3105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A92755F-35CD-F6E3-7733-8260A74EA3CF}"/>
              </a:ext>
            </a:extLst>
          </p:cNvPr>
          <p:cNvSpPr/>
          <p:nvPr/>
        </p:nvSpPr>
        <p:spPr>
          <a:xfrm>
            <a:off x="2071953" y="2459843"/>
            <a:ext cx="139514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5EE74-230F-D97E-D633-40CE7A5902D7}"/>
              </a:ext>
            </a:extLst>
          </p:cNvPr>
          <p:cNvSpPr txBox="1"/>
          <p:nvPr/>
        </p:nvSpPr>
        <p:spPr>
          <a:xfrm>
            <a:off x="2153171" y="2541220"/>
            <a:ext cx="141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개발환경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E139AA-2AA2-606D-789A-308D169D2A1D}"/>
              </a:ext>
            </a:extLst>
          </p:cNvPr>
          <p:cNvSpPr/>
          <p:nvPr/>
        </p:nvSpPr>
        <p:spPr>
          <a:xfrm>
            <a:off x="5177103" y="2472541"/>
            <a:ext cx="1755541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DFA00D8-57CB-13BC-3610-8C6E171FD2B0}"/>
              </a:ext>
            </a:extLst>
          </p:cNvPr>
          <p:cNvSpPr/>
          <p:nvPr/>
        </p:nvSpPr>
        <p:spPr>
          <a:xfrm>
            <a:off x="8724899" y="2472541"/>
            <a:ext cx="1554426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4A082F-3C66-6F89-928D-11B932464B4B}"/>
              </a:ext>
            </a:extLst>
          </p:cNvPr>
          <p:cNvSpPr txBox="1"/>
          <p:nvPr/>
        </p:nvSpPr>
        <p:spPr>
          <a:xfrm>
            <a:off x="5240264" y="2554942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언어 및 기술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F5530-CEB0-2AD6-5772-4ECE8042C50D}"/>
              </a:ext>
            </a:extLst>
          </p:cNvPr>
          <p:cNvSpPr txBox="1"/>
          <p:nvPr/>
        </p:nvSpPr>
        <p:spPr>
          <a:xfrm>
            <a:off x="8872274" y="2579318"/>
            <a:ext cx="1554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개발 도구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F645F-0195-6DA6-B0D8-07CB4C57323B}"/>
              </a:ext>
            </a:extLst>
          </p:cNvPr>
          <p:cNvSpPr txBox="1"/>
          <p:nvPr/>
        </p:nvSpPr>
        <p:spPr>
          <a:xfrm>
            <a:off x="1678554" y="3253537"/>
            <a:ext cx="2219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Tomcat 9.0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MySQL 8.0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JDK 13.0.2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GitHub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952F2-1B64-7A77-7D7C-D9491BCDF686}"/>
              </a:ext>
            </a:extLst>
          </p:cNvPr>
          <p:cNvSpPr txBox="1"/>
          <p:nvPr/>
        </p:nvSpPr>
        <p:spPr>
          <a:xfrm>
            <a:off x="5007636" y="3253537"/>
            <a:ext cx="2219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HTML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CSS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JAVA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jQuery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MySQL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9341D-7A69-1770-74A2-05DED77A098B}"/>
              </a:ext>
            </a:extLst>
          </p:cNvPr>
          <p:cNvSpPr txBox="1"/>
          <p:nvPr/>
        </p:nvSpPr>
        <p:spPr>
          <a:xfrm>
            <a:off x="8412480" y="3258549"/>
            <a:ext cx="2284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StarUML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6.0</a:t>
            </a:r>
          </a:p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ERMaster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Eclipse 2021-12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Fork 1.92 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GitGUI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E64CD55-9C5A-DC88-AFEF-0158A604F218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EC959-2DAB-5302-8E40-CBC49DB087B5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3-1 </a:t>
            </a:r>
            <a:r>
              <a:rPr lang="ko-KR" altLang="en-US" sz="2000" dirty="0">
                <a:solidFill>
                  <a:schemeClr val="bg1"/>
                </a:solidFill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16132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1129</Words>
  <Application>Microsoft Office PowerPoint</Application>
  <PresentationFormat>와이드스크린</PresentationFormat>
  <Paragraphs>248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MYCOM</cp:lastModifiedBy>
  <cp:revision>35</cp:revision>
  <dcterms:created xsi:type="dcterms:W3CDTF">2024-01-17T10:58:28Z</dcterms:created>
  <dcterms:modified xsi:type="dcterms:W3CDTF">2024-01-19T02:07:32Z</dcterms:modified>
</cp:coreProperties>
</file>