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10287000" cx="18288000"/>
  <p:notesSz cx="6858000" cy="9144000"/>
  <p:embeddedFontLst>
    <p:embeddedFont>
      <p:font typeface="Franklin Gothic"/>
      <p:bold r:id="rId33"/>
    </p:embeddedFont>
    <p:embeddedFont>
      <p:font typeface="Sansita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8" roundtripDataSignature="AMtx7miomdIeyanBjiVScNTG82WN0doam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851AA0-626B-46A1-B723-A6F352A5EB4C}">
  <a:tblStyle styleId="{BC851AA0-626B-46A1-B723-A6F352A5EB4C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FranklinGothic-bold.fnt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font" Target="fonts/Sansita-bold.fntdata"/><Relationship Id="rId12" Type="http://schemas.openxmlformats.org/officeDocument/2006/relationships/slide" Target="slides/slide6.xml"/><Relationship Id="rId34" Type="http://schemas.openxmlformats.org/officeDocument/2006/relationships/font" Target="fonts/Sansita-regular.fntdata"/><Relationship Id="rId15" Type="http://schemas.openxmlformats.org/officeDocument/2006/relationships/slide" Target="slides/slide9.xml"/><Relationship Id="rId37" Type="http://schemas.openxmlformats.org/officeDocument/2006/relationships/font" Target="fonts/Sansita-boldItalic.fntdata"/><Relationship Id="rId14" Type="http://schemas.openxmlformats.org/officeDocument/2006/relationships/slide" Target="slides/slide8.xml"/><Relationship Id="rId36" Type="http://schemas.openxmlformats.org/officeDocument/2006/relationships/font" Target="fonts/Sansita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6" name="Google Shape;86;p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87" name="Google Shape;87;p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90" name="Google Shape;90;p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1" name="Google Shape;291;p1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92" name="Google Shape;292;p1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p1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95" name="Google Shape;295;p1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0" name="Google Shape;310;p1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11" name="Google Shape;311;p1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p1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XGBoost 모델 대본 쓰실 때 XGBoost.py 파일 주석 참고하세요!</a:t>
            </a:r>
            <a:endParaRPr/>
          </a:p>
        </p:txBody>
      </p:sp>
      <p:sp>
        <p:nvSpPr>
          <p:cNvPr id="313" name="Google Shape;313;p1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14" name="Google Shape;314;p1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29" name="Google Shape;329;p1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30" name="Google Shape;330;p1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1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33" name="Google Shape;333;p1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1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48" name="Google Shape;348;p1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49" name="Google Shape;349;p1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0" name="Google Shape;350;p1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1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52" name="Google Shape;352;p1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67" name="Google Shape;367;p1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68" name="Google Shape;368;p1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p1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1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71" name="Google Shape;371;p1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1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5" name="Google Shape;385;p1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386" name="Google Shape;386;p15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7" name="Google Shape;387;p1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389" name="Google Shape;389;p1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1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3" name="Google Shape;403;p1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04" name="Google Shape;404;p16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5" name="Google Shape;405;p1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1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07" name="Google Shape;407;p1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27" name="Google Shape;427;p1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28" name="Google Shape;428;p17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p1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사용자는 단순히 URL만 입력하면 모든 기능 자동 실행, 분석 결과, 위험성, 대안 사이트까지 일괄 응답</a:t>
            </a:r>
            <a:endParaRPr/>
          </a:p>
        </p:txBody>
      </p:sp>
      <p:sp>
        <p:nvSpPr>
          <p:cNvPr id="430" name="Google Shape;430;p1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31" name="Google Shape;431;p1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1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5" name="Google Shape;445;p1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46" name="Google Shape;446;p18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1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1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49" name="Google Shape;449;p1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4" name="Google Shape;464;p1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465" name="Google Shape;465;p19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6" name="Google Shape;466;p1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1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468" name="Google Shape;468;p1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0" name="Google Shape;100;p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01" name="Google Shape;101;p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04" name="Google Shape;104;p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2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17" name="Google Shape;517;p2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18" name="Google Shape;518;p20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p20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0" name="Google Shape;520;p20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21" name="Google Shape;521;p20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2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2" name="Google Shape;552;p2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53" name="Google Shape;553;p21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4" name="Google Shape;554;p21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21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56" name="Google Shape;556;p21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0" name="Google Shape;570;p2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571" name="Google Shape;571;p22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2" name="Google Shape;572;p22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22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74" name="Google Shape;574;p22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36d66351ead_6_2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1" name="Google Shape;621;g36d66351ead_6_2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22" name="Google Shape;622;g36d66351ead_6_2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3" name="Google Shape;623;g36d66351ead_6_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4" name="Google Shape;624;g36d66351ead_6_2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5" name="Google Shape;625;g36d66351ead_6_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36d66351ead_25_0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3" name="Google Shape;633;g36d66351ead_25_0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34" name="Google Shape;634;g36d66351ead_25_0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5" name="Google Shape;635;g36d66351ead_25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g36d66351ead_25_0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37" name="Google Shape;637;g36d66351ead_25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2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5" name="Google Shape;645;p2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46" name="Google Shape;646;p2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7" name="Google Shape;647;p2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8" name="Google Shape;648;p2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49" name="Google Shape;649;p2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58" name="Google Shape;658;p2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659" name="Google Shape;659;p2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0" name="Google Shape;660;p2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2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62" name="Google Shape;662;p2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28" name="Google Shape;128;p3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29" name="Google Shape;129;p3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3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3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32" name="Google Shape;132;p3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4" name="Google Shape;174;p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5" name="Google Shape;175;p4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4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4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8" name="Google Shape;178;p4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5" name="Google Shape;185;p5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86" name="Google Shape;186;p5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p5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5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89" name="Google Shape;189;p5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96" name="Google Shape;196;p6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97" name="Google Shape;197;p6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6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6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00" name="Google Shape;200;p6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6" name="Google Shape;226;p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27" name="Google Shape;227;p7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7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7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0" name="Google Shape;230;p7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6" name="Google Shape;246;p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7" name="Google Shape;247;p8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p8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8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0" name="Google Shape;250;p8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8" name="Google Shape;268;p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69" name="Google Shape;269;p9:notes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0" name="Google Shape;270;p9:notes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9:notes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2" name="Google Shape;272;p9:notes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3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3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3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3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8.png"/><Relationship Id="rId4" Type="http://schemas.openxmlformats.org/officeDocument/2006/relationships/image" Target="../media/image24.png"/><Relationship Id="rId5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6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2.png"/><Relationship Id="rId5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3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8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3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3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3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.png"/><Relationship Id="rId4" Type="http://schemas.openxmlformats.org/officeDocument/2006/relationships/image" Target="../media/image22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.png"/><Relationship Id="rId4" Type="http://schemas.openxmlformats.org/officeDocument/2006/relationships/image" Target="../media/image25.png"/><Relationship Id="rId10" Type="http://schemas.openxmlformats.org/officeDocument/2006/relationships/image" Target="../media/image35.png"/><Relationship Id="rId9" Type="http://schemas.openxmlformats.org/officeDocument/2006/relationships/image" Target="../media/image34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7.png"/><Relationship Id="rId8" Type="http://schemas.openxmlformats.org/officeDocument/2006/relationships/image" Target="../media/image3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Relationship Id="rId4" Type="http://schemas.openxmlformats.org/officeDocument/2006/relationships/hyperlink" Target="https://github.com/minhyung-aram/black_list_team_project.git" TargetMode="External"/><Relationship Id="rId5" Type="http://schemas.openxmlformats.org/officeDocument/2006/relationships/hyperlink" Target="https://www.canva.com/design/DAGsKPiO94U/eePHiwA0Wiy-Ad8jpjqV9g/edit?utm_content=DAGsKPiO94U&amp;utm_campaign=designshare&amp;utm_medium=link2&amp;utm_source=sharebutton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1.png"/><Relationship Id="rId4" Type="http://schemas.openxmlformats.org/officeDocument/2006/relationships/image" Target="../media/image40.png"/><Relationship Id="rId5" Type="http://schemas.openxmlformats.org/officeDocument/2006/relationships/image" Target="../media/image3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6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1654837" y="4765078"/>
            <a:ext cx="6225600" cy="18341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68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김민형  김수민  김원준  오준석  </a:t>
            </a:r>
            <a:endParaRPr/>
          </a:p>
          <a:p>
            <a:pPr indent="0" lvl="0" marL="0" marR="0" rtl="0" algn="just">
              <a:lnSpc>
                <a:spcPct val="168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79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     유주현  이재홍  주혜련</a:t>
            </a:r>
            <a:endParaRPr/>
          </a:p>
          <a:p>
            <a:pPr indent="0" lvl="0" marL="0" marR="0" rtl="0" algn="just">
              <a:lnSpc>
                <a:spcPct val="83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99" u="none" cap="none" strike="noStrike">
              <a:solidFill>
                <a:srgbClr val="37437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just">
              <a:lnSpc>
                <a:spcPct val="83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799" u="none" cap="none" strike="noStrike">
              <a:solidFill>
                <a:srgbClr val="37437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cxnSp>
        <p:nvCxnSpPr>
          <p:cNvPr id="93" name="Google Shape;93;p1"/>
          <p:cNvCxnSpPr/>
          <p:nvPr/>
        </p:nvCxnSpPr>
        <p:spPr>
          <a:xfrm rot="5891">
            <a:off x="806569" y="9457476"/>
            <a:ext cx="16674862" cy="0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" name="Google Shape;94;p1"/>
          <p:cNvSpPr/>
          <p:nvPr/>
        </p:nvSpPr>
        <p:spPr>
          <a:xfrm>
            <a:off x="15489903" y="1393628"/>
            <a:ext cx="2185035" cy="2185035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5" name="Google Shape;95;p1"/>
          <p:cNvSpPr txBox="1"/>
          <p:nvPr/>
        </p:nvSpPr>
        <p:spPr>
          <a:xfrm>
            <a:off x="7500765" y="8104563"/>
            <a:ext cx="9966300" cy="9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64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300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Detects and alerts malicious URLs</a:t>
            </a:r>
            <a:endParaRPr b="1" i="0" sz="3300" u="none" cap="none" strike="noStrike">
              <a:solidFill>
                <a:srgbClr val="37437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0" lvl="0" marL="0" marR="0" rtl="0" algn="r">
              <a:lnSpc>
                <a:spcPct val="1643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37437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1028700" y="832743"/>
            <a:ext cx="15159000" cy="32584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43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418" u="sng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PhishingGuard Chat</a:t>
            </a:r>
            <a:endParaRPr/>
          </a:p>
          <a:p>
            <a:pPr indent="0" lvl="0" marL="0" marR="0" rtl="0" algn="l">
              <a:lnSpc>
                <a:spcPct val="1852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2418" u="sng" cap="none" strike="noStrike">
              <a:solidFill>
                <a:srgbClr val="37437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97" name="Google Shape;97;p1"/>
          <p:cNvSpPr txBox="1"/>
          <p:nvPr/>
        </p:nvSpPr>
        <p:spPr>
          <a:xfrm>
            <a:off x="1052000" y="3521350"/>
            <a:ext cx="10089150" cy="1280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44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000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Team</a:t>
            </a:r>
            <a:r>
              <a:rPr b="0" i="0" lang="en-US" sz="6000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b="1" i="0" lang="en-US" sz="6000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7</a:t>
            </a:r>
            <a:r>
              <a:rPr b="0" i="0" lang="en-US" sz="6000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. </a:t>
            </a:r>
            <a:r>
              <a:rPr b="1" i="0" lang="en-US" sz="6000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BlackList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7" name="Google Shape;297;p10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298" name="Google Shape;298;p10"/>
          <p:cNvGrpSpPr/>
          <p:nvPr/>
        </p:nvGrpSpPr>
        <p:grpSpPr>
          <a:xfrm>
            <a:off x="621069" y="1602810"/>
            <a:ext cx="4307311" cy="1329986"/>
            <a:chOff x="0" y="-1038999"/>
            <a:chExt cx="5743081" cy="1773315"/>
          </a:xfrm>
        </p:grpSpPr>
        <p:grpSp>
          <p:nvGrpSpPr>
            <p:cNvPr id="299" name="Google Shape;299;p10"/>
            <p:cNvGrpSpPr/>
            <p:nvPr/>
          </p:nvGrpSpPr>
          <p:grpSpPr>
            <a:xfrm>
              <a:off x="0" y="-1038999"/>
              <a:ext cx="5743081" cy="1773315"/>
              <a:chOff x="0" y="-276225"/>
              <a:chExt cx="1526835" cy="471448"/>
            </a:xfrm>
          </p:grpSpPr>
          <p:sp>
            <p:nvSpPr>
              <p:cNvPr id="300" name="Google Shape;300;p10"/>
              <p:cNvSpPr/>
              <p:nvPr/>
            </p:nvSpPr>
            <p:spPr>
              <a:xfrm>
                <a:off x="0" y="0"/>
                <a:ext cx="1526835" cy="195223"/>
              </a:xfrm>
              <a:custGeom>
                <a:rect b="b" l="l" r="r" t="t"/>
                <a:pathLst>
                  <a:path extrusionOk="0" h="195223" w="1526835">
                    <a:moveTo>
                      <a:pt x="91667" y="0"/>
                    </a:moveTo>
                    <a:lnTo>
                      <a:pt x="1435169" y="0"/>
                    </a:lnTo>
                    <a:cubicBezTo>
                      <a:pt x="1459480" y="0"/>
                      <a:pt x="1482796" y="9658"/>
                      <a:pt x="1499987" y="26849"/>
                    </a:cubicBezTo>
                    <a:cubicBezTo>
                      <a:pt x="1517178" y="44040"/>
                      <a:pt x="1526835" y="67355"/>
                      <a:pt x="1526835" y="91667"/>
                    </a:cubicBezTo>
                    <a:lnTo>
                      <a:pt x="1526835" y="103556"/>
                    </a:lnTo>
                    <a:cubicBezTo>
                      <a:pt x="1526835" y="127867"/>
                      <a:pt x="1517178" y="151183"/>
                      <a:pt x="1499987" y="168374"/>
                    </a:cubicBezTo>
                    <a:cubicBezTo>
                      <a:pt x="1482796" y="185565"/>
                      <a:pt x="1459480" y="195223"/>
                      <a:pt x="1435169" y="195223"/>
                    </a:cubicBezTo>
                    <a:lnTo>
                      <a:pt x="91667" y="195223"/>
                    </a:lnTo>
                    <a:cubicBezTo>
                      <a:pt x="67355" y="195223"/>
                      <a:pt x="44040" y="185565"/>
                      <a:pt x="26849" y="168374"/>
                    </a:cubicBezTo>
                    <a:cubicBezTo>
                      <a:pt x="9658" y="151183"/>
                      <a:pt x="0" y="127867"/>
                      <a:pt x="0" y="103556"/>
                    </a:cubicBezTo>
                    <a:lnTo>
                      <a:pt x="0" y="91667"/>
                    </a:lnTo>
                    <a:cubicBezTo>
                      <a:pt x="0" y="67355"/>
                      <a:pt x="9658" y="44040"/>
                      <a:pt x="26849" y="26849"/>
                    </a:cubicBezTo>
                    <a:cubicBezTo>
                      <a:pt x="44040" y="9658"/>
                      <a:pt x="67355" y="0"/>
                      <a:pt x="91667" y="0"/>
                    </a:cubicBezTo>
                    <a:close/>
                  </a:path>
                </a:pathLst>
              </a:custGeom>
              <a:solidFill>
                <a:srgbClr val="374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10"/>
              <p:cNvSpPr txBox="1"/>
              <p:nvPr/>
            </p:nvSpPr>
            <p:spPr>
              <a:xfrm>
                <a:off x="0" y="-276225"/>
                <a:ext cx="1526835" cy="471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9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02" name="Google Shape;302;p10"/>
            <p:cNvSpPr txBox="1"/>
            <p:nvPr/>
          </p:nvSpPr>
          <p:spPr>
            <a:xfrm>
              <a:off x="546924" y="96342"/>
              <a:ext cx="4649233" cy="63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45" u="none" cap="none" strike="noStrike">
                  <a:solidFill>
                    <a:srgbClr val="FFFCF5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피싱 URL 탐지 모델 선정</a:t>
              </a:r>
              <a:endParaRPr/>
            </a:p>
          </p:txBody>
        </p:sp>
      </p:grpSp>
      <p:sp>
        <p:nvSpPr>
          <p:cNvPr id="303" name="Google Shape;303;p10"/>
          <p:cNvSpPr/>
          <p:nvPr/>
        </p:nvSpPr>
        <p:spPr>
          <a:xfrm>
            <a:off x="625466" y="3241329"/>
            <a:ext cx="17037069" cy="6669130"/>
          </a:xfrm>
          <a:custGeom>
            <a:rect b="b" l="l" r="r" t="t"/>
            <a:pathLst>
              <a:path extrusionOk="0" h="6669130" w="17037069">
                <a:moveTo>
                  <a:pt x="0" y="0"/>
                </a:moveTo>
                <a:lnTo>
                  <a:pt x="17037068" y="0"/>
                </a:lnTo>
                <a:lnTo>
                  <a:pt x="17037068" y="6669130"/>
                </a:lnTo>
                <a:lnTo>
                  <a:pt x="0" y="6669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1659" l="0" r="0" t="-4471"/>
            </a:stretch>
          </a:blipFill>
          <a:ln>
            <a:noFill/>
          </a:ln>
        </p:spPr>
      </p:sp>
      <p:sp>
        <p:nvSpPr>
          <p:cNvPr id="304" name="Google Shape;304;p10"/>
          <p:cNvSpPr/>
          <p:nvPr/>
        </p:nvSpPr>
        <p:spPr>
          <a:xfrm>
            <a:off x="623267" y="3241329"/>
            <a:ext cx="16887301" cy="6669130"/>
          </a:xfrm>
          <a:custGeom>
            <a:rect b="b" l="l" r="r" t="t"/>
            <a:pathLst>
              <a:path extrusionOk="0" h="6669130" w="16887301">
                <a:moveTo>
                  <a:pt x="0" y="0"/>
                </a:moveTo>
                <a:lnTo>
                  <a:pt x="16887301" y="0"/>
                </a:lnTo>
                <a:lnTo>
                  <a:pt x="16887301" y="6669130"/>
                </a:lnTo>
                <a:lnTo>
                  <a:pt x="0" y="6669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-5309" t="0"/>
            </a:stretch>
          </a:blipFill>
          <a:ln>
            <a:noFill/>
          </a:ln>
        </p:spPr>
      </p:sp>
      <p:sp>
        <p:nvSpPr>
          <p:cNvPr id="305" name="Google Shape;305;p10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6" name="Google Shape;306;p10"/>
          <p:cNvSpPr txBox="1"/>
          <p:nvPr/>
        </p:nvSpPr>
        <p:spPr>
          <a:xfrm>
            <a:off x="8977368" y="4205233"/>
            <a:ext cx="314213" cy="1571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244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/>
          </a:p>
        </p:txBody>
      </p:sp>
      <p:sp>
        <p:nvSpPr>
          <p:cNvPr id="307" name="Google Shape;307;p10"/>
          <p:cNvSpPr txBox="1"/>
          <p:nvPr/>
        </p:nvSpPr>
        <p:spPr>
          <a:xfrm>
            <a:off x="783775" y="725575"/>
            <a:ext cx="11701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경과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6" name="Google Shape;316;p11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17" name="Google Shape;317;p11"/>
          <p:cNvGrpSpPr/>
          <p:nvPr/>
        </p:nvGrpSpPr>
        <p:grpSpPr>
          <a:xfrm>
            <a:off x="621069" y="1602810"/>
            <a:ext cx="4307311" cy="1329986"/>
            <a:chOff x="0" y="-1038999"/>
            <a:chExt cx="5743081" cy="1773315"/>
          </a:xfrm>
        </p:grpSpPr>
        <p:grpSp>
          <p:nvGrpSpPr>
            <p:cNvPr id="318" name="Google Shape;318;p11"/>
            <p:cNvGrpSpPr/>
            <p:nvPr/>
          </p:nvGrpSpPr>
          <p:grpSpPr>
            <a:xfrm>
              <a:off x="0" y="-1038999"/>
              <a:ext cx="5743081" cy="1773315"/>
              <a:chOff x="0" y="-276225"/>
              <a:chExt cx="1526835" cy="471448"/>
            </a:xfrm>
          </p:grpSpPr>
          <p:sp>
            <p:nvSpPr>
              <p:cNvPr id="319" name="Google Shape;319;p11"/>
              <p:cNvSpPr/>
              <p:nvPr/>
            </p:nvSpPr>
            <p:spPr>
              <a:xfrm>
                <a:off x="0" y="0"/>
                <a:ext cx="1526835" cy="195223"/>
              </a:xfrm>
              <a:custGeom>
                <a:rect b="b" l="l" r="r" t="t"/>
                <a:pathLst>
                  <a:path extrusionOk="0" h="195223" w="1526835">
                    <a:moveTo>
                      <a:pt x="91667" y="0"/>
                    </a:moveTo>
                    <a:lnTo>
                      <a:pt x="1435169" y="0"/>
                    </a:lnTo>
                    <a:cubicBezTo>
                      <a:pt x="1459480" y="0"/>
                      <a:pt x="1482796" y="9658"/>
                      <a:pt x="1499987" y="26849"/>
                    </a:cubicBezTo>
                    <a:cubicBezTo>
                      <a:pt x="1517178" y="44040"/>
                      <a:pt x="1526835" y="67355"/>
                      <a:pt x="1526835" y="91667"/>
                    </a:cubicBezTo>
                    <a:lnTo>
                      <a:pt x="1526835" y="103556"/>
                    </a:lnTo>
                    <a:cubicBezTo>
                      <a:pt x="1526835" y="127867"/>
                      <a:pt x="1517178" y="151183"/>
                      <a:pt x="1499987" y="168374"/>
                    </a:cubicBezTo>
                    <a:cubicBezTo>
                      <a:pt x="1482796" y="185565"/>
                      <a:pt x="1459480" y="195223"/>
                      <a:pt x="1435169" y="195223"/>
                    </a:cubicBezTo>
                    <a:lnTo>
                      <a:pt x="91667" y="195223"/>
                    </a:lnTo>
                    <a:cubicBezTo>
                      <a:pt x="67355" y="195223"/>
                      <a:pt x="44040" y="185565"/>
                      <a:pt x="26849" y="168374"/>
                    </a:cubicBezTo>
                    <a:cubicBezTo>
                      <a:pt x="9658" y="151183"/>
                      <a:pt x="0" y="127867"/>
                      <a:pt x="0" y="103556"/>
                    </a:cubicBezTo>
                    <a:lnTo>
                      <a:pt x="0" y="91667"/>
                    </a:lnTo>
                    <a:cubicBezTo>
                      <a:pt x="0" y="67355"/>
                      <a:pt x="9658" y="44040"/>
                      <a:pt x="26849" y="26849"/>
                    </a:cubicBezTo>
                    <a:cubicBezTo>
                      <a:pt x="44040" y="9658"/>
                      <a:pt x="67355" y="0"/>
                      <a:pt x="91667" y="0"/>
                    </a:cubicBezTo>
                    <a:close/>
                  </a:path>
                </a:pathLst>
              </a:custGeom>
              <a:solidFill>
                <a:srgbClr val="374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11"/>
              <p:cNvSpPr txBox="1"/>
              <p:nvPr/>
            </p:nvSpPr>
            <p:spPr>
              <a:xfrm>
                <a:off x="0" y="-276225"/>
                <a:ext cx="1526835" cy="471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9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1" name="Google Shape;321;p11"/>
            <p:cNvSpPr txBox="1"/>
            <p:nvPr/>
          </p:nvSpPr>
          <p:spPr>
            <a:xfrm>
              <a:off x="546924" y="96342"/>
              <a:ext cx="4649233" cy="63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45" u="none" cap="none" strike="noStrike">
                  <a:solidFill>
                    <a:srgbClr val="FFFCF5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피싱 URL 탐지 모델 선정</a:t>
              </a:r>
              <a:endParaRPr/>
            </a:p>
          </p:txBody>
        </p:sp>
      </p:grpSp>
      <p:sp>
        <p:nvSpPr>
          <p:cNvPr id="322" name="Google Shape;322;p11"/>
          <p:cNvSpPr/>
          <p:nvPr/>
        </p:nvSpPr>
        <p:spPr>
          <a:xfrm>
            <a:off x="625466" y="3241329"/>
            <a:ext cx="17037069" cy="6669130"/>
          </a:xfrm>
          <a:custGeom>
            <a:rect b="b" l="l" r="r" t="t"/>
            <a:pathLst>
              <a:path extrusionOk="0" h="6669130" w="17037069">
                <a:moveTo>
                  <a:pt x="0" y="0"/>
                </a:moveTo>
                <a:lnTo>
                  <a:pt x="17037068" y="0"/>
                </a:lnTo>
                <a:lnTo>
                  <a:pt x="17037068" y="6669130"/>
                </a:lnTo>
                <a:lnTo>
                  <a:pt x="0" y="6669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1659" l="0" r="0" t="-4471"/>
            </a:stretch>
          </a:blipFill>
          <a:ln>
            <a:noFill/>
          </a:ln>
        </p:spPr>
      </p:sp>
      <p:sp>
        <p:nvSpPr>
          <p:cNvPr id="323" name="Google Shape;323;p11"/>
          <p:cNvSpPr txBox="1"/>
          <p:nvPr/>
        </p:nvSpPr>
        <p:spPr>
          <a:xfrm>
            <a:off x="8977368" y="4205233"/>
            <a:ext cx="314213" cy="15717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244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/>
          </a:p>
        </p:txBody>
      </p:sp>
      <p:sp>
        <p:nvSpPr>
          <p:cNvPr id="324" name="Google Shape;324;p11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5" name="Google Shape;325;p11"/>
          <p:cNvSpPr/>
          <p:nvPr/>
        </p:nvSpPr>
        <p:spPr>
          <a:xfrm>
            <a:off x="1016336" y="3241329"/>
            <a:ext cx="16281681" cy="6669130"/>
          </a:xfrm>
          <a:custGeom>
            <a:rect b="b" l="l" r="r" t="t"/>
            <a:pathLst>
              <a:path extrusionOk="0" h="6669130" w="16281681">
                <a:moveTo>
                  <a:pt x="0" y="0"/>
                </a:moveTo>
                <a:lnTo>
                  <a:pt x="16281681" y="0"/>
                </a:lnTo>
                <a:lnTo>
                  <a:pt x="16281681" y="6669130"/>
                </a:lnTo>
                <a:lnTo>
                  <a:pt x="0" y="6669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-209" t="0"/>
            </a:stretch>
          </a:blipFill>
          <a:ln>
            <a:noFill/>
          </a:ln>
        </p:spPr>
      </p:sp>
      <p:sp>
        <p:nvSpPr>
          <p:cNvPr id="326" name="Google Shape;326;p11"/>
          <p:cNvSpPr txBox="1"/>
          <p:nvPr/>
        </p:nvSpPr>
        <p:spPr>
          <a:xfrm>
            <a:off x="783775" y="725575"/>
            <a:ext cx="11701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경과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075" y="3241325"/>
            <a:ext cx="17041450" cy="666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0850" y="3241324"/>
            <a:ext cx="13821899" cy="59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12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338" name="Google Shape;338;p12"/>
          <p:cNvGrpSpPr/>
          <p:nvPr/>
        </p:nvGrpSpPr>
        <p:grpSpPr>
          <a:xfrm>
            <a:off x="621069" y="1602810"/>
            <a:ext cx="4307311" cy="1329986"/>
            <a:chOff x="0" y="-1038999"/>
            <a:chExt cx="5743081" cy="1773315"/>
          </a:xfrm>
        </p:grpSpPr>
        <p:grpSp>
          <p:nvGrpSpPr>
            <p:cNvPr id="339" name="Google Shape;339;p12"/>
            <p:cNvGrpSpPr/>
            <p:nvPr/>
          </p:nvGrpSpPr>
          <p:grpSpPr>
            <a:xfrm>
              <a:off x="0" y="-1038999"/>
              <a:ext cx="5743081" cy="1773315"/>
              <a:chOff x="0" y="-276225"/>
              <a:chExt cx="1526835" cy="471448"/>
            </a:xfrm>
          </p:grpSpPr>
          <p:sp>
            <p:nvSpPr>
              <p:cNvPr id="340" name="Google Shape;340;p12"/>
              <p:cNvSpPr/>
              <p:nvPr/>
            </p:nvSpPr>
            <p:spPr>
              <a:xfrm>
                <a:off x="0" y="0"/>
                <a:ext cx="1526835" cy="195223"/>
              </a:xfrm>
              <a:custGeom>
                <a:rect b="b" l="l" r="r" t="t"/>
                <a:pathLst>
                  <a:path extrusionOk="0" h="195223" w="1526835">
                    <a:moveTo>
                      <a:pt x="91667" y="0"/>
                    </a:moveTo>
                    <a:lnTo>
                      <a:pt x="1435169" y="0"/>
                    </a:lnTo>
                    <a:cubicBezTo>
                      <a:pt x="1459480" y="0"/>
                      <a:pt x="1482796" y="9658"/>
                      <a:pt x="1499987" y="26849"/>
                    </a:cubicBezTo>
                    <a:cubicBezTo>
                      <a:pt x="1517178" y="44040"/>
                      <a:pt x="1526835" y="67355"/>
                      <a:pt x="1526835" y="91667"/>
                    </a:cubicBezTo>
                    <a:lnTo>
                      <a:pt x="1526835" y="103556"/>
                    </a:lnTo>
                    <a:cubicBezTo>
                      <a:pt x="1526835" y="127867"/>
                      <a:pt x="1517178" y="151183"/>
                      <a:pt x="1499987" y="168374"/>
                    </a:cubicBezTo>
                    <a:cubicBezTo>
                      <a:pt x="1482796" y="185565"/>
                      <a:pt x="1459480" y="195223"/>
                      <a:pt x="1435169" y="195223"/>
                    </a:cubicBezTo>
                    <a:lnTo>
                      <a:pt x="91667" y="195223"/>
                    </a:lnTo>
                    <a:cubicBezTo>
                      <a:pt x="67355" y="195223"/>
                      <a:pt x="44040" y="185565"/>
                      <a:pt x="26849" y="168374"/>
                    </a:cubicBezTo>
                    <a:cubicBezTo>
                      <a:pt x="9658" y="151183"/>
                      <a:pt x="0" y="127867"/>
                      <a:pt x="0" y="103556"/>
                    </a:cubicBezTo>
                    <a:lnTo>
                      <a:pt x="0" y="91667"/>
                    </a:lnTo>
                    <a:cubicBezTo>
                      <a:pt x="0" y="67355"/>
                      <a:pt x="9658" y="44040"/>
                      <a:pt x="26849" y="26849"/>
                    </a:cubicBezTo>
                    <a:cubicBezTo>
                      <a:pt x="44040" y="9658"/>
                      <a:pt x="67355" y="0"/>
                      <a:pt x="91667" y="0"/>
                    </a:cubicBezTo>
                    <a:close/>
                  </a:path>
                </a:pathLst>
              </a:custGeom>
              <a:solidFill>
                <a:srgbClr val="374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12"/>
              <p:cNvSpPr txBox="1"/>
              <p:nvPr/>
            </p:nvSpPr>
            <p:spPr>
              <a:xfrm>
                <a:off x="0" y="-276225"/>
                <a:ext cx="1526835" cy="471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9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42" name="Google Shape;342;p12"/>
            <p:cNvSpPr txBox="1"/>
            <p:nvPr/>
          </p:nvSpPr>
          <p:spPr>
            <a:xfrm>
              <a:off x="546924" y="96342"/>
              <a:ext cx="4649233" cy="63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45" u="none" cap="none" strike="noStrike">
                  <a:solidFill>
                    <a:srgbClr val="FFFCF5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피싱 URL 탐지 모델 선정</a:t>
              </a:r>
              <a:endParaRPr/>
            </a:p>
          </p:txBody>
        </p:sp>
      </p:grpSp>
      <p:cxnSp>
        <p:nvCxnSpPr>
          <p:cNvPr id="343" name="Google Shape;343;p12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p12"/>
          <p:cNvSpPr txBox="1"/>
          <p:nvPr/>
        </p:nvSpPr>
        <p:spPr>
          <a:xfrm>
            <a:off x="6672983" y="8987900"/>
            <a:ext cx="49419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2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66" u="none" cap="none" strike="noStrike">
                <a:solidFill>
                  <a:srgbClr val="FFED7D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Classification Report 결과 </a:t>
            </a:r>
            <a:endParaRPr/>
          </a:p>
        </p:txBody>
      </p:sp>
      <p:sp>
        <p:nvSpPr>
          <p:cNvPr id="345" name="Google Shape;345;p12"/>
          <p:cNvSpPr txBox="1"/>
          <p:nvPr/>
        </p:nvSpPr>
        <p:spPr>
          <a:xfrm>
            <a:off x="783775" y="725500"/>
            <a:ext cx="11701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경과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3"/>
          <p:cNvSpPr/>
          <p:nvPr/>
        </p:nvSpPr>
        <p:spPr>
          <a:xfrm>
            <a:off x="819270" y="2297699"/>
            <a:ext cx="16649461" cy="6740354"/>
          </a:xfrm>
          <a:custGeom>
            <a:rect b="b" l="l" r="r" t="t"/>
            <a:pathLst>
              <a:path extrusionOk="0" h="6740354" w="16649461">
                <a:moveTo>
                  <a:pt x="0" y="0"/>
                </a:moveTo>
                <a:lnTo>
                  <a:pt x="16649460" y="0"/>
                </a:lnTo>
                <a:lnTo>
                  <a:pt x="16649460" y="6740353"/>
                </a:lnTo>
                <a:lnTo>
                  <a:pt x="0" y="674035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4951" l="0" r="0" t="-5581"/>
            </a:stretch>
          </a:blipFill>
          <a:ln>
            <a:noFill/>
          </a:ln>
        </p:spPr>
      </p:sp>
      <p:cxnSp>
        <p:nvCxnSpPr>
          <p:cNvPr id="355" name="Google Shape;355;p13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6" name="Google Shape;356;p13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7" name="Google Shape;357;p13"/>
          <p:cNvSpPr/>
          <p:nvPr/>
        </p:nvSpPr>
        <p:spPr>
          <a:xfrm>
            <a:off x="5937090" y="9038052"/>
            <a:ext cx="330890" cy="558244"/>
          </a:xfrm>
          <a:custGeom>
            <a:rect b="b" l="l" r="r" t="t"/>
            <a:pathLst>
              <a:path extrusionOk="0" h="558244" w="330890">
                <a:moveTo>
                  <a:pt x="0" y="0"/>
                </a:moveTo>
                <a:lnTo>
                  <a:pt x="330890" y="0"/>
                </a:lnTo>
                <a:lnTo>
                  <a:pt x="330890" y="558244"/>
                </a:lnTo>
                <a:lnTo>
                  <a:pt x="0" y="5582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-218319" r="0" t="0"/>
            </a:stretch>
          </a:blipFill>
          <a:ln>
            <a:noFill/>
          </a:ln>
        </p:spPr>
      </p:sp>
      <p:grpSp>
        <p:nvGrpSpPr>
          <p:cNvPr id="358" name="Google Shape;358;p13"/>
          <p:cNvGrpSpPr/>
          <p:nvPr/>
        </p:nvGrpSpPr>
        <p:grpSpPr>
          <a:xfrm>
            <a:off x="621069" y="1602810"/>
            <a:ext cx="5481467" cy="1329986"/>
            <a:chOff x="0" y="-1038999"/>
            <a:chExt cx="7308622" cy="1773315"/>
          </a:xfrm>
        </p:grpSpPr>
        <p:grpSp>
          <p:nvGrpSpPr>
            <p:cNvPr id="359" name="Google Shape;359;p13"/>
            <p:cNvGrpSpPr/>
            <p:nvPr/>
          </p:nvGrpSpPr>
          <p:grpSpPr>
            <a:xfrm>
              <a:off x="0" y="-1038999"/>
              <a:ext cx="7308622" cy="1773315"/>
              <a:chOff x="0" y="-276225"/>
              <a:chExt cx="1943045" cy="471448"/>
            </a:xfrm>
          </p:grpSpPr>
          <p:sp>
            <p:nvSpPr>
              <p:cNvPr id="360" name="Google Shape;360;p13"/>
              <p:cNvSpPr/>
              <p:nvPr/>
            </p:nvSpPr>
            <p:spPr>
              <a:xfrm>
                <a:off x="0" y="0"/>
                <a:ext cx="1943045" cy="195223"/>
              </a:xfrm>
              <a:custGeom>
                <a:rect b="b" l="l" r="r" t="t"/>
                <a:pathLst>
                  <a:path extrusionOk="0" h="195223" w="1943045">
                    <a:moveTo>
                      <a:pt x="72031" y="0"/>
                    </a:moveTo>
                    <a:lnTo>
                      <a:pt x="1871013" y="0"/>
                    </a:lnTo>
                    <a:cubicBezTo>
                      <a:pt x="1890117" y="0"/>
                      <a:pt x="1908439" y="7589"/>
                      <a:pt x="1921947" y="21098"/>
                    </a:cubicBezTo>
                    <a:cubicBezTo>
                      <a:pt x="1935456" y="34606"/>
                      <a:pt x="1943045" y="52928"/>
                      <a:pt x="1943045" y="72031"/>
                    </a:cubicBezTo>
                    <a:lnTo>
                      <a:pt x="1943045" y="123191"/>
                    </a:lnTo>
                    <a:cubicBezTo>
                      <a:pt x="1943045" y="142295"/>
                      <a:pt x="1935456" y="160617"/>
                      <a:pt x="1921947" y="174125"/>
                    </a:cubicBezTo>
                    <a:cubicBezTo>
                      <a:pt x="1908439" y="187634"/>
                      <a:pt x="1890117" y="195223"/>
                      <a:pt x="1871013" y="195223"/>
                    </a:cubicBezTo>
                    <a:lnTo>
                      <a:pt x="72031" y="195223"/>
                    </a:lnTo>
                    <a:cubicBezTo>
                      <a:pt x="52928" y="195223"/>
                      <a:pt x="34606" y="187634"/>
                      <a:pt x="21098" y="174125"/>
                    </a:cubicBezTo>
                    <a:cubicBezTo>
                      <a:pt x="7589" y="160617"/>
                      <a:pt x="0" y="142295"/>
                      <a:pt x="0" y="123191"/>
                    </a:cubicBezTo>
                    <a:lnTo>
                      <a:pt x="0" y="72031"/>
                    </a:lnTo>
                    <a:cubicBezTo>
                      <a:pt x="0" y="52928"/>
                      <a:pt x="7589" y="34606"/>
                      <a:pt x="21098" y="21098"/>
                    </a:cubicBezTo>
                    <a:cubicBezTo>
                      <a:pt x="34606" y="7589"/>
                      <a:pt x="52928" y="0"/>
                      <a:pt x="72031" y="0"/>
                    </a:cubicBezTo>
                    <a:close/>
                  </a:path>
                </a:pathLst>
              </a:custGeom>
              <a:solidFill>
                <a:srgbClr val="374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13"/>
              <p:cNvSpPr txBox="1"/>
              <p:nvPr/>
            </p:nvSpPr>
            <p:spPr>
              <a:xfrm>
                <a:off x="0" y="-276225"/>
                <a:ext cx="1943045" cy="471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9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2" name="Google Shape;362;p13"/>
            <p:cNvSpPr txBox="1"/>
            <p:nvPr/>
          </p:nvSpPr>
          <p:spPr>
            <a:xfrm>
              <a:off x="696013" y="96342"/>
              <a:ext cx="5916595" cy="63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45" u="none" cap="none" strike="noStrike">
                  <a:solidFill>
                    <a:srgbClr val="FFFCF5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Responses API 기반 통합 구조</a:t>
              </a:r>
              <a:endParaRPr/>
            </a:p>
          </p:txBody>
        </p:sp>
      </p:grpSp>
      <p:sp>
        <p:nvSpPr>
          <p:cNvPr id="363" name="Google Shape;363;p13"/>
          <p:cNvSpPr txBox="1"/>
          <p:nvPr/>
        </p:nvSpPr>
        <p:spPr>
          <a:xfrm>
            <a:off x="783775" y="725500"/>
            <a:ext cx="11701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경과</a:t>
            </a:r>
            <a:endParaRPr/>
          </a:p>
        </p:txBody>
      </p:sp>
      <p:sp>
        <p:nvSpPr>
          <p:cNvPr id="364" name="Google Shape;364;p13"/>
          <p:cNvSpPr txBox="1"/>
          <p:nvPr/>
        </p:nvSpPr>
        <p:spPr>
          <a:xfrm>
            <a:off x="6434738" y="9033358"/>
            <a:ext cx="5292825" cy="5629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62" u="none" cap="none" strike="noStrike">
                <a:solidFill>
                  <a:srgbClr val="0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전체 시스템 작동 로직 FlowChart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4"/>
          <p:cNvSpPr/>
          <p:nvPr/>
        </p:nvSpPr>
        <p:spPr>
          <a:xfrm>
            <a:off x="625466" y="3241329"/>
            <a:ext cx="17037069" cy="6669130"/>
          </a:xfrm>
          <a:custGeom>
            <a:rect b="b" l="l" r="r" t="t"/>
            <a:pathLst>
              <a:path extrusionOk="0" h="6669130" w="17037069">
                <a:moveTo>
                  <a:pt x="0" y="0"/>
                </a:moveTo>
                <a:lnTo>
                  <a:pt x="17037068" y="0"/>
                </a:lnTo>
                <a:lnTo>
                  <a:pt x="17037068" y="6669130"/>
                </a:lnTo>
                <a:lnTo>
                  <a:pt x="0" y="6669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1659" l="0" r="0" t="-4471"/>
            </a:stretch>
          </a:blipFill>
          <a:ln>
            <a:noFill/>
          </a:ln>
        </p:spPr>
      </p:sp>
      <p:sp>
        <p:nvSpPr>
          <p:cNvPr id="374" name="Google Shape;374;p14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5" name="Google Shape;375;p14"/>
          <p:cNvSpPr/>
          <p:nvPr/>
        </p:nvSpPr>
        <p:spPr>
          <a:xfrm>
            <a:off x="1615438" y="3461746"/>
            <a:ext cx="14728756" cy="6296543"/>
          </a:xfrm>
          <a:custGeom>
            <a:rect b="b" l="l" r="r" t="t"/>
            <a:pathLst>
              <a:path extrusionOk="0" h="6296543" w="14728756">
                <a:moveTo>
                  <a:pt x="0" y="0"/>
                </a:moveTo>
                <a:lnTo>
                  <a:pt x="14728756" y="0"/>
                </a:lnTo>
                <a:lnTo>
                  <a:pt x="14728756" y="6296544"/>
                </a:lnTo>
                <a:lnTo>
                  <a:pt x="0" y="62965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76" name="Google Shape;376;p14"/>
          <p:cNvSpPr txBox="1"/>
          <p:nvPr/>
        </p:nvSpPr>
        <p:spPr>
          <a:xfrm>
            <a:off x="783775" y="725500"/>
            <a:ext cx="11701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경과</a:t>
            </a:r>
            <a:endParaRPr/>
          </a:p>
        </p:txBody>
      </p:sp>
      <p:cxnSp>
        <p:nvCxnSpPr>
          <p:cNvPr id="377" name="Google Shape;377;p14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8" name="Google Shape;378;p14"/>
          <p:cNvGrpSpPr/>
          <p:nvPr/>
        </p:nvGrpSpPr>
        <p:grpSpPr>
          <a:xfrm>
            <a:off x="621069" y="1602810"/>
            <a:ext cx="5481467" cy="1329986"/>
            <a:chOff x="0" y="-1038999"/>
            <a:chExt cx="7308622" cy="1773315"/>
          </a:xfrm>
        </p:grpSpPr>
        <p:grpSp>
          <p:nvGrpSpPr>
            <p:cNvPr id="379" name="Google Shape;379;p14"/>
            <p:cNvGrpSpPr/>
            <p:nvPr/>
          </p:nvGrpSpPr>
          <p:grpSpPr>
            <a:xfrm>
              <a:off x="0" y="-1038999"/>
              <a:ext cx="7308622" cy="1773315"/>
              <a:chOff x="0" y="-276225"/>
              <a:chExt cx="1943045" cy="471448"/>
            </a:xfrm>
          </p:grpSpPr>
          <p:sp>
            <p:nvSpPr>
              <p:cNvPr id="380" name="Google Shape;380;p14"/>
              <p:cNvSpPr/>
              <p:nvPr/>
            </p:nvSpPr>
            <p:spPr>
              <a:xfrm>
                <a:off x="0" y="0"/>
                <a:ext cx="1943045" cy="195223"/>
              </a:xfrm>
              <a:custGeom>
                <a:rect b="b" l="l" r="r" t="t"/>
                <a:pathLst>
                  <a:path extrusionOk="0" h="195223" w="1943045">
                    <a:moveTo>
                      <a:pt x="72031" y="0"/>
                    </a:moveTo>
                    <a:lnTo>
                      <a:pt x="1871013" y="0"/>
                    </a:lnTo>
                    <a:cubicBezTo>
                      <a:pt x="1890117" y="0"/>
                      <a:pt x="1908439" y="7589"/>
                      <a:pt x="1921947" y="21098"/>
                    </a:cubicBezTo>
                    <a:cubicBezTo>
                      <a:pt x="1935456" y="34606"/>
                      <a:pt x="1943045" y="52928"/>
                      <a:pt x="1943045" y="72031"/>
                    </a:cubicBezTo>
                    <a:lnTo>
                      <a:pt x="1943045" y="123191"/>
                    </a:lnTo>
                    <a:cubicBezTo>
                      <a:pt x="1943045" y="142295"/>
                      <a:pt x="1935456" y="160617"/>
                      <a:pt x="1921947" y="174125"/>
                    </a:cubicBezTo>
                    <a:cubicBezTo>
                      <a:pt x="1908439" y="187634"/>
                      <a:pt x="1890117" y="195223"/>
                      <a:pt x="1871013" y="195223"/>
                    </a:cubicBezTo>
                    <a:lnTo>
                      <a:pt x="72031" y="195223"/>
                    </a:lnTo>
                    <a:cubicBezTo>
                      <a:pt x="52928" y="195223"/>
                      <a:pt x="34606" y="187634"/>
                      <a:pt x="21098" y="174125"/>
                    </a:cubicBezTo>
                    <a:cubicBezTo>
                      <a:pt x="7589" y="160617"/>
                      <a:pt x="0" y="142295"/>
                      <a:pt x="0" y="123191"/>
                    </a:cubicBezTo>
                    <a:lnTo>
                      <a:pt x="0" y="72031"/>
                    </a:lnTo>
                    <a:cubicBezTo>
                      <a:pt x="0" y="52928"/>
                      <a:pt x="7589" y="34606"/>
                      <a:pt x="21098" y="21098"/>
                    </a:cubicBezTo>
                    <a:cubicBezTo>
                      <a:pt x="34606" y="7589"/>
                      <a:pt x="52928" y="0"/>
                      <a:pt x="72031" y="0"/>
                    </a:cubicBezTo>
                    <a:close/>
                  </a:path>
                </a:pathLst>
              </a:custGeom>
              <a:solidFill>
                <a:srgbClr val="374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14"/>
              <p:cNvSpPr txBox="1"/>
              <p:nvPr/>
            </p:nvSpPr>
            <p:spPr>
              <a:xfrm>
                <a:off x="0" y="-276225"/>
                <a:ext cx="1943045" cy="471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9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82" name="Google Shape;382;p14"/>
            <p:cNvSpPr txBox="1"/>
            <p:nvPr/>
          </p:nvSpPr>
          <p:spPr>
            <a:xfrm>
              <a:off x="696013" y="96342"/>
              <a:ext cx="5916595" cy="63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45" u="none" cap="none" strike="noStrike">
                  <a:solidFill>
                    <a:srgbClr val="FFFCF5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Responses API 기반 통합 구조</a:t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5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2" name="Google Shape;392;p15"/>
          <p:cNvSpPr/>
          <p:nvPr/>
        </p:nvSpPr>
        <p:spPr>
          <a:xfrm>
            <a:off x="625466" y="3241329"/>
            <a:ext cx="17037069" cy="6669130"/>
          </a:xfrm>
          <a:custGeom>
            <a:rect b="b" l="l" r="r" t="t"/>
            <a:pathLst>
              <a:path extrusionOk="0" h="6669130" w="17037069">
                <a:moveTo>
                  <a:pt x="0" y="0"/>
                </a:moveTo>
                <a:lnTo>
                  <a:pt x="17037068" y="0"/>
                </a:lnTo>
                <a:lnTo>
                  <a:pt x="17037068" y="6669130"/>
                </a:lnTo>
                <a:lnTo>
                  <a:pt x="0" y="6669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1659" l="0" r="0" t="-4471"/>
            </a:stretch>
          </a:blipFill>
          <a:ln>
            <a:noFill/>
          </a:ln>
        </p:spPr>
      </p:sp>
      <p:sp>
        <p:nvSpPr>
          <p:cNvPr id="393" name="Google Shape;393;p15"/>
          <p:cNvSpPr/>
          <p:nvPr/>
        </p:nvSpPr>
        <p:spPr>
          <a:xfrm>
            <a:off x="822743" y="3957046"/>
            <a:ext cx="16794453" cy="5143301"/>
          </a:xfrm>
          <a:custGeom>
            <a:rect b="b" l="l" r="r" t="t"/>
            <a:pathLst>
              <a:path extrusionOk="0" h="5143301" w="16794453">
                <a:moveTo>
                  <a:pt x="0" y="0"/>
                </a:moveTo>
                <a:lnTo>
                  <a:pt x="16794453" y="0"/>
                </a:lnTo>
                <a:lnTo>
                  <a:pt x="16794453" y="5143301"/>
                </a:lnTo>
                <a:lnTo>
                  <a:pt x="0" y="51433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94" name="Google Shape;394;p15"/>
          <p:cNvSpPr txBox="1"/>
          <p:nvPr/>
        </p:nvSpPr>
        <p:spPr>
          <a:xfrm>
            <a:off x="783775" y="725500"/>
            <a:ext cx="11701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경과</a:t>
            </a:r>
            <a:endParaRPr/>
          </a:p>
        </p:txBody>
      </p:sp>
      <p:cxnSp>
        <p:nvCxnSpPr>
          <p:cNvPr id="395" name="Google Shape;395;p15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96" name="Google Shape;396;p15"/>
          <p:cNvGrpSpPr/>
          <p:nvPr/>
        </p:nvGrpSpPr>
        <p:grpSpPr>
          <a:xfrm>
            <a:off x="621069" y="1602810"/>
            <a:ext cx="5481467" cy="1329986"/>
            <a:chOff x="0" y="-1038999"/>
            <a:chExt cx="7308622" cy="1773315"/>
          </a:xfrm>
        </p:grpSpPr>
        <p:grpSp>
          <p:nvGrpSpPr>
            <p:cNvPr id="397" name="Google Shape;397;p15"/>
            <p:cNvGrpSpPr/>
            <p:nvPr/>
          </p:nvGrpSpPr>
          <p:grpSpPr>
            <a:xfrm>
              <a:off x="0" y="-1038999"/>
              <a:ext cx="7308622" cy="1773315"/>
              <a:chOff x="0" y="-276225"/>
              <a:chExt cx="1943045" cy="471448"/>
            </a:xfrm>
          </p:grpSpPr>
          <p:sp>
            <p:nvSpPr>
              <p:cNvPr id="398" name="Google Shape;398;p15"/>
              <p:cNvSpPr/>
              <p:nvPr/>
            </p:nvSpPr>
            <p:spPr>
              <a:xfrm>
                <a:off x="0" y="0"/>
                <a:ext cx="1943045" cy="195223"/>
              </a:xfrm>
              <a:custGeom>
                <a:rect b="b" l="l" r="r" t="t"/>
                <a:pathLst>
                  <a:path extrusionOk="0" h="195223" w="1943045">
                    <a:moveTo>
                      <a:pt x="72031" y="0"/>
                    </a:moveTo>
                    <a:lnTo>
                      <a:pt x="1871013" y="0"/>
                    </a:lnTo>
                    <a:cubicBezTo>
                      <a:pt x="1890117" y="0"/>
                      <a:pt x="1908439" y="7589"/>
                      <a:pt x="1921947" y="21098"/>
                    </a:cubicBezTo>
                    <a:cubicBezTo>
                      <a:pt x="1935456" y="34606"/>
                      <a:pt x="1943045" y="52928"/>
                      <a:pt x="1943045" y="72031"/>
                    </a:cubicBezTo>
                    <a:lnTo>
                      <a:pt x="1943045" y="123191"/>
                    </a:lnTo>
                    <a:cubicBezTo>
                      <a:pt x="1943045" y="142295"/>
                      <a:pt x="1935456" y="160617"/>
                      <a:pt x="1921947" y="174125"/>
                    </a:cubicBezTo>
                    <a:cubicBezTo>
                      <a:pt x="1908439" y="187634"/>
                      <a:pt x="1890117" y="195223"/>
                      <a:pt x="1871013" y="195223"/>
                    </a:cubicBezTo>
                    <a:lnTo>
                      <a:pt x="72031" y="195223"/>
                    </a:lnTo>
                    <a:cubicBezTo>
                      <a:pt x="52928" y="195223"/>
                      <a:pt x="34606" y="187634"/>
                      <a:pt x="21098" y="174125"/>
                    </a:cubicBezTo>
                    <a:cubicBezTo>
                      <a:pt x="7589" y="160617"/>
                      <a:pt x="0" y="142295"/>
                      <a:pt x="0" y="123191"/>
                    </a:cubicBezTo>
                    <a:lnTo>
                      <a:pt x="0" y="72031"/>
                    </a:lnTo>
                    <a:cubicBezTo>
                      <a:pt x="0" y="52928"/>
                      <a:pt x="7589" y="34606"/>
                      <a:pt x="21098" y="21098"/>
                    </a:cubicBezTo>
                    <a:cubicBezTo>
                      <a:pt x="34606" y="7589"/>
                      <a:pt x="52928" y="0"/>
                      <a:pt x="72031" y="0"/>
                    </a:cubicBezTo>
                    <a:close/>
                  </a:path>
                </a:pathLst>
              </a:custGeom>
              <a:solidFill>
                <a:srgbClr val="374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15"/>
              <p:cNvSpPr txBox="1"/>
              <p:nvPr/>
            </p:nvSpPr>
            <p:spPr>
              <a:xfrm>
                <a:off x="0" y="-276225"/>
                <a:ext cx="1943045" cy="471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9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00" name="Google Shape;400;p15"/>
            <p:cNvSpPr txBox="1"/>
            <p:nvPr/>
          </p:nvSpPr>
          <p:spPr>
            <a:xfrm>
              <a:off x="696013" y="96342"/>
              <a:ext cx="5916595" cy="63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45" u="none" cap="none" strike="noStrike">
                  <a:solidFill>
                    <a:srgbClr val="FFFCF5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Responses API 기반 통합 구조</a:t>
              </a:r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16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0" name="Google Shape;410;p16"/>
          <p:cNvSpPr/>
          <p:nvPr/>
        </p:nvSpPr>
        <p:spPr>
          <a:xfrm>
            <a:off x="625466" y="3241329"/>
            <a:ext cx="17037069" cy="6669130"/>
          </a:xfrm>
          <a:custGeom>
            <a:rect b="b" l="l" r="r" t="t"/>
            <a:pathLst>
              <a:path extrusionOk="0" h="6669130" w="17037069">
                <a:moveTo>
                  <a:pt x="0" y="0"/>
                </a:moveTo>
                <a:lnTo>
                  <a:pt x="17037068" y="0"/>
                </a:lnTo>
                <a:lnTo>
                  <a:pt x="17037068" y="6669130"/>
                </a:lnTo>
                <a:lnTo>
                  <a:pt x="0" y="6669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1659" l="0" r="0" t="-4471"/>
            </a:stretch>
          </a:blipFill>
          <a:ln>
            <a:noFill/>
          </a:ln>
        </p:spPr>
      </p:sp>
      <p:sp>
        <p:nvSpPr>
          <p:cNvPr id="411" name="Google Shape;411;p16"/>
          <p:cNvSpPr/>
          <p:nvPr/>
        </p:nvSpPr>
        <p:spPr>
          <a:xfrm>
            <a:off x="1451688" y="3328084"/>
            <a:ext cx="13096508" cy="6433659"/>
          </a:xfrm>
          <a:custGeom>
            <a:rect b="b" l="l" r="r" t="t"/>
            <a:pathLst>
              <a:path extrusionOk="0" h="6433659" w="13096508">
                <a:moveTo>
                  <a:pt x="0" y="0"/>
                </a:moveTo>
                <a:lnTo>
                  <a:pt x="13096508" y="0"/>
                </a:lnTo>
                <a:lnTo>
                  <a:pt x="13096508" y="6433659"/>
                </a:lnTo>
                <a:lnTo>
                  <a:pt x="0" y="64336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412" name="Google Shape;412;p16"/>
          <p:cNvSpPr/>
          <p:nvPr/>
        </p:nvSpPr>
        <p:spPr>
          <a:xfrm>
            <a:off x="11682583" y="3947595"/>
            <a:ext cx="4975557" cy="4756357"/>
          </a:xfrm>
          <a:custGeom>
            <a:rect b="b" l="l" r="r" t="t"/>
            <a:pathLst>
              <a:path extrusionOk="0" h="4756357" w="4975557">
                <a:moveTo>
                  <a:pt x="0" y="0"/>
                </a:moveTo>
                <a:lnTo>
                  <a:pt x="4975557" y="0"/>
                </a:lnTo>
                <a:lnTo>
                  <a:pt x="4975557" y="4756357"/>
                </a:lnTo>
                <a:lnTo>
                  <a:pt x="0" y="475635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963" r="-63156" t="0"/>
            </a:stretch>
          </a:blipFill>
          <a:ln>
            <a:noFill/>
          </a:ln>
        </p:spPr>
      </p:sp>
      <p:grpSp>
        <p:nvGrpSpPr>
          <p:cNvPr id="413" name="Google Shape;413;p16"/>
          <p:cNvGrpSpPr/>
          <p:nvPr/>
        </p:nvGrpSpPr>
        <p:grpSpPr>
          <a:xfrm rot="10800000">
            <a:off x="7602851" y="5688164"/>
            <a:ext cx="3082289" cy="1304953"/>
            <a:chOff x="0" y="-47625"/>
            <a:chExt cx="4880864" cy="2066417"/>
          </a:xfrm>
        </p:grpSpPr>
        <p:sp>
          <p:nvSpPr>
            <p:cNvPr id="414" name="Google Shape;414;p16"/>
            <p:cNvSpPr/>
            <p:nvPr/>
          </p:nvSpPr>
          <p:spPr>
            <a:xfrm>
              <a:off x="9525" y="9525"/>
              <a:ext cx="4861814" cy="1999107"/>
            </a:xfrm>
            <a:custGeom>
              <a:rect b="b" l="l" r="r" t="t"/>
              <a:pathLst>
                <a:path extrusionOk="0" h="1999107" w="4861814">
                  <a:moveTo>
                    <a:pt x="0" y="999617"/>
                  </a:moveTo>
                  <a:lnTo>
                    <a:pt x="1005205" y="0"/>
                  </a:lnTo>
                  <a:lnTo>
                    <a:pt x="1005205" y="499745"/>
                  </a:lnTo>
                  <a:lnTo>
                    <a:pt x="4861814" y="499745"/>
                  </a:lnTo>
                  <a:lnTo>
                    <a:pt x="4861814" y="1499362"/>
                  </a:lnTo>
                  <a:lnTo>
                    <a:pt x="1005205" y="1499362"/>
                  </a:lnTo>
                  <a:lnTo>
                    <a:pt x="1005205" y="1999107"/>
                  </a:lnTo>
                  <a:close/>
                </a:path>
              </a:pathLst>
            </a:custGeom>
            <a:solidFill>
              <a:srgbClr val="9FABDB"/>
            </a:solidFill>
            <a:ln>
              <a:noFill/>
            </a:ln>
          </p:spPr>
        </p:sp>
        <p:sp>
          <p:nvSpPr>
            <p:cNvPr id="415" name="Google Shape;415;p16"/>
            <p:cNvSpPr/>
            <p:nvPr/>
          </p:nvSpPr>
          <p:spPr>
            <a:xfrm>
              <a:off x="0" y="-762"/>
              <a:ext cx="4880864" cy="2019554"/>
            </a:xfrm>
            <a:custGeom>
              <a:rect b="b" l="l" r="r" t="t"/>
              <a:pathLst>
                <a:path extrusionOk="0" h="2019554" w="4880864">
                  <a:moveTo>
                    <a:pt x="2794" y="1003173"/>
                  </a:moveTo>
                  <a:lnTo>
                    <a:pt x="1007999" y="3556"/>
                  </a:lnTo>
                  <a:cubicBezTo>
                    <a:pt x="1010666" y="889"/>
                    <a:pt x="1014857" y="0"/>
                    <a:pt x="1018413" y="1524"/>
                  </a:cubicBezTo>
                  <a:cubicBezTo>
                    <a:pt x="1021969" y="3048"/>
                    <a:pt x="1024255" y="6477"/>
                    <a:pt x="1024255" y="10287"/>
                  </a:cubicBezTo>
                  <a:lnTo>
                    <a:pt x="1024255" y="510032"/>
                  </a:lnTo>
                  <a:lnTo>
                    <a:pt x="1014730" y="510032"/>
                  </a:lnTo>
                  <a:lnTo>
                    <a:pt x="1014730" y="500507"/>
                  </a:lnTo>
                  <a:lnTo>
                    <a:pt x="4871339" y="500507"/>
                  </a:lnTo>
                  <a:cubicBezTo>
                    <a:pt x="4876546" y="500507"/>
                    <a:pt x="4880864" y="504825"/>
                    <a:pt x="4880864" y="510032"/>
                  </a:cubicBezTo>
                  <a:lnTo>
                    <a:pt x="4880864" y="1509649"/>
                  </a:lnTo>
                  <a:cubicBezTo>
                    <a:pt x="4880864" y="1514856"/>
                    <a:pt x="4876546" y="1519174"/>
                    <a:pt x="4871339" y="1519174"/>
                  </a:cubicBezTo>
                  <a:lnTo>
                    <a:pt x="1014730" y="1519174"/>
                  </a:lnTo>
                  <a:lnTo>
                    <a:pt x="1014730" y="1509649"/>
                  </a:lnTo>
                  <a:lnTo>
                    <a:pt x="1024255" y="1509649"/>
                  </a:lnTo>
                  <a:lnTo>
                    <a:pt x="1024255" y="2009394"/>
                  </a:lnTo>
                  <a:cubicBezTo>
                    <a:pt x="1024255" y="2013204"/>
                    <a:pt x="1021969" y="2016760"/>
                    <a:pt x="1018413" y="2018157"/>
                  </a:cubicBezTo>
                  <a:cubicBezTo>
                    <a:pt x="1014857" y="2019554"/>
                    <a:pt x="1010793" y="2018792"/>
                    <a:pt x="1007999" y="2016125"/>
                  </a:cubicBezTo>
                  <a:lnTo>
                    <a:pt x="2794" y="1016635"/>
                  </a:lnTo>
                  <a:cubicBezTo>
                    <a:pt x="1016" y="1014857"/>
                    <a:pt x="0" y="1012444"/>
                    <a:pt x="0" y="1009904"/>
                  </a:cubicBezTo>
                  <a:cubicBezTo>
                    <a:pt x="0" y="1007364"/>
                    <a:pt x="1016" y="1004951"/>
                    <a:pt x="2794" y="1003173"/>
                  </a:cubicBezTo>
                  <a:moveTo>
                    <a:pt x="16256" y="1016635"/>
                  </a:moveTo>
                  <a:lnTo>
                    <a:pt x="9525" y="1009904"/>
                  </a:lnTo>
                  <a:lnTo>
                    <a:pt x="16256" y="1003173"/>
                  </a:lnTo>
                  <a:lnTo>
                    <a:pt x="1021461" y="2002790"/>
                  </a:lnTo>
                  <a:lnTo>
                    <a:pt x="1014730" y="2009521"/>
                  </a:lnTo>
                  <a:lnTo>
                    <a:pt x="1005205" y="2009521"/>
                  </a:lnTo>
                  <a:lnTo>
                    <a:pt x="1005205" y="1509649"/>
                  </a:lnTo>
                  <a:cubicBezTo>
                    <a:pt x="1005205" y="1504442"/>
                    <a:pt x="1009523" y="1500124"/>
                    <a:pt x="1014730" y="1500124"/>
                  </a:cubicBezTo>
                  <a:lnTo>
                    <a:pt x="4871339" y="1500124"/>
                  </a:lnTo>
                  <a:lnTo>
                    <a:pt x="4871339" y="1509649"/>
                  </a:lnTo>
                  <a:lnTo>
                    <a:pt x="4861814" y="1509649"/>
                  </a:lnTo>
                  <a:lnTo>
                    <a:pt x="4861814" y="510032"/>
                  </a:lnTo>
                  <a:lnTo>
                    <a:pt x="4871339" y="510032"/>
                  </a:lnTo>
                  <a:lnTo>
                    <a:pt x="4871339" y="519557"/>
                  </a:lnTo>
                  <a:lnTo>
                    <a:pt x="1014730" y="519557"/>
                  </a:lnTo>
                  <a:cubicBezTo>
                    <a:pt x="1009523" y="519557"/>
                    <a:pt x="1005205" y="515239"/>
                    <a:pt x="1005205" y="510032"/>
                  </a:cubicBezTo>
                  <a:lnTo>
                    <a:pt x="1005205" y="10287"/>
                  </a:lnTo>
                  <a:lnTo>
                    <a:pt x="1014730" y="10287"/>
                  </a:lnTo>
                  <a:lnTo>
                    <a:pt x="1021461" y="17018"/>
                  </a:lnTo>
                  <a:lnTo>
                    <a:pt x="16256" y="101663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6"/>
            <p:cNvSpPr txBox="1"/>
            <p:nvPr/>
          </p:nvSpPr>
          <p:spPr>
            <a:xfrm>
              <a:off x="0" y="-47625"/>
              <a:ext cx="4880850" cy="20658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2750" lIns="42750" spcFirstLastPara="1" rIns="42750" wrap="square" tIns="42750">
              <a:noAutofit/>
            </a:bodyPr>
            <a:lstStyle/>
            <a:p>
              <a:pPr indent="0" lvl="0" marL="0" marR="0" rtl="0" algn="ctr">
                <a:lnSpc>
                  <a:spcPct val="11998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147" u="none" cap="none" strike="noStrik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 </a:t>
              </a:r>
              <a:endParaRPr/>
            </a:p>
          </p:txBody>
        </p:sp>
      </p:grpSp>
      <p:sp>
        <p:nvSpPr>
          <p:cNvPr id="417" name="Google Shape;417;p16"/>
          <p:cNvSpPr txBox="1"/>
          <p:nvPr/>
        </p:nvSpPr>
        <p:spPr>
          <a:xfrm>
            <a:off x="783775" y="725500"/>
            <a:ext cx="11701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경과</a:t>
            </a:r>
            <a:endParaRPr/>
          </a:p>
        </p:txBody>
      </p:sp>
      <p:sp>
        <p:nvSpPr>
          <p:cNvPr id="418" name="Google Shape;418;p16"/>
          <p:cNvSpPr txBox="1"/>
          <p:nvPr/>
        </p:nvSpPr>
        <p:spPr>
          <a:xfrm>
            <a:off x="7460551" y="6869250"/>
            <a:ext cx="2604600" cy="4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40" u="none" cap="none" strike="noStrike">
                <a:solidFill>
                  <a:srgbClr val="C8CAD4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악성 URL 확인</a:t>
            </a:r>
            <a:endParaRPr/>
          </a:p>
        </p:txBody>
      </p:sp>
      <p:grpSp>
        <p:nvGrpSpPr>
          <p:cNvPr id="419" name="Google Shape;419;p16"/>
          <p:cNvGrpSpPr/>
          <p:nvPr/>
        </p:nvGrpSpPr>
        <p:grpSpPr>
          <a:xfrm>
            <a:off x="621069" y="1602810"/>
            <a:ext cx="3302147" cy="1329986"/>
            <a:chOff x="0" y="-1038999"/>
            <a:chExt cx="4402862" cy="1773315"/>
          </a:xfrm>
        </p:grpSpPr>
        <p:grpSp>
          <p:nvGrpSpPr>
            <p:cNvPr id="420" name="Google Shape;420;p16"/>
            <p:cNvGrpSpPr/>
            <p:nvPr/>
          </p:nvGrpSpPr>
          <p:grpSpPr>
            <a:xfrm>
              <a:off x="0" y="-1038999"/>
              <a:ext cx="4402862" cy="1773315"/>
              <a:chOff x="0" y="-276225"/>
              <a:chExt cx="1170530" cy="471448"/>
            </a:xfrm>
          </p:grpSpPr>
          <p:sp>
            <p:nvSpPr>
              <p:cNvPr id="421" name="Google Shape;421;p16"/>
              <p:cNvSpPr/>
              <p:nvPr/>
            </p:nvSpPr>
            <p:spPr>
              <a:xfrm>
                <a:off x="0" y="0"/>
                <a:ext cx="1170530" cy="195223"/>
              </a:xfrm>
              <a:custGeom>
                <a:rect b="b" l="l" r="r" t="t"/>
                <a:pathLst>
                  <a:path extrusionOk="0" h="195223" w="1170530">
                    <a:moveTo>
                      <a:pt x="97611" y="0"/>
                    </a:moveTo>
                    <a:lnTo>
                      <a:pt x="1072918" y="0"/>
                    </a:lnTo>
                    <a:cubicBezTo>
                      <a:pt x="1126828" y="0"/>
                      <a:pt x="1170530" y="43702"/>
                      <a:pt x="1170530" y="97611"/>
                    </a:cubicBezTo>
                    <a:lnTo>
                      <a:pt x="1170530" y="97611"/>
                    </a:lnTo>
                    <a:cubicBezTo>
                      <a:pt x="1170530" y="123499"/>
                      <a:pt x="1160246" y="148327"/>
                      <a:pt x="1141940" y="166633"/>
                    </a:cubicBezTo>
                    <a:cubicBezTo>
                      <a:pt x="1123634" y="184939"/>
                      <a:pt x="1098806" y="195223"/>
                      <a:pt x="1072918" y="195223"/>
                    </a:cubicBezTo>
                    <a:lnTo>
                      <a:pt x="97611" y="195223"/>
                    </a:lnTo>
                    <a:cubicBezTo>
                      <a:pt x="43702" y="195223"/>
                      <a:pt x="0" y="151521"/>
                      <a:pt x="0" y="97611"/>
                    </a:cubicBezTo>
                    <a:lnTo>
                      <a:pt x="0" y="97611"/>
                    </a:lnTo>
                    <a:cubicBezTo>
                      <a:pt x="0" y="43702"/>
                      <a:pt x="43702" y="0"/>
                      <a:pt x="97611" y="0"/>
                    </a:cubicBezTo>
                    <a:close/>
                  </a:path>
                </a:pathLst>
              </a:custGeom>
              <a:solidFill>
                <a:srgbClr val="374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16"/>
              <p:cNvSpPr txBox="1"/>
              <p:nvPr/>
            </p:nvSpPr>
            <p:spPr>
              <a:xfrm>
                <a:off x="0" y="-276225"/>
                <a:ext cx="1170530" cy="471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9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3" name="Google Shape;423;p16"/>
            <p:cNvSpPr txBox="1"/>
            <p:nvPr/>
          </p:nvSpPr>
          <p:spPr>
            <a:xfrm>
              <a:off x="419293" y="96342"/>
              <a:ext cx="3564277" cy="63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45" u="none" cap="none" strike="noStrike">
                  <a:solidFill>
                    <a:srgbClr val="FFFCF5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블랙리스트 확인</a:t>
              </a:r>
              <a:endParaRPr/>
            </a:p>
          </p:txBody>
        </p:sp>
      </p:grpSp>
      <p:cxnSp>
        <p:nvCxnSpPr>
          <p:cNvPr id="424" name="Google Shape;424;p16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17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34" name="Google Shape;434;p17"/>
          <p:cNvGrpSpPr/>
          <p:nvPr/>
        </p:nvGrpSpPr>
        <p:grpSpPr>
          <a:xfrm>
            <a:off x="621069" y="1602808"/>
            <a:ext cx="3302147" cy="1346137"/>
            <a:chOff x="0" y="-1039001"/>
            <a:chExt cx="4402862" cy="1794849"/>
          </a:xfrm>
        </p:grpSpPr>
        <p:grpSp>
          <p:nvGrpSpPr>
            <p:cNvPr id="435" name="Google Shape;435;p17"/>
            <p:cNvGrpSpPr/>
            <p:nvPr/>
          </p:nvGrpSpPr>
          <p:grpSpPr>
            <a:xfrm>
              <a:off x="0" y="-1039001"/>
              <a:ext cx="4402862" cy="1794849"/>
              <a:chOff x="0" y="-276225"/>
              <a:chExt cx="1170530" cy="477172"/>
            </a:xfrm>
          </p:grpSpPr>
          <p:sp>
            <p:nvSpPr>
              <p:cNvPr id="436" name="Google Shape;436;p17"/>
              <p:cNvSpPr/>
              <p:nvPr/>
            </p:nvSpPr>
            <p:spPr>
              <a:xfrm>
                <a:off x="0" y="0"/>
                <a:ext cx="1170530" cy="200947"/>
              </a:xfrm>
              <a:custGeom>
                <a:rect b="b" l="l" r="r" t="t"/>
                <a:pathLst>
                  <a:path extrusionOk="0" h="200947" w="1170530">
                    <a:moveTo>
                      <a:pt x="100474" y="0"/>
                    </a:moveTo>
                    <a:lnTo>
                      <a:pt x="1070056" y="0"/>
                    </a:lnTo>
                    <a:cubicBezTo>
                      <a:pt x="1096703" y="0"/>
                      <a:pt x="1122259" y="10586"/>
                      <a:pt x="1141102" y="29428"/>
                    </a:cubicBezTo>
                    <a:cubicBezTo>
                      <a:pt x="1159944" y="48270"/>
                      <a:pt x="1170530" y="73826"/>
                      <a:pt x="1170530" y="100474"/>
                    </a:cubicBezTo>
                    <a:lnTo>
                      <a:pt x="1170530" y="100474"/>
                    </a:lnTo>
                    <a:cubicBezTo>
                      <a:pt x="1170530" y="127121"/>
                      <a:pt x="1159944" y="152677"/>
                      <a:pt x="1141102" y="171519"/>
                    </a:cubicBezTo>
                    <a:cubicBezTo>
                      <a:pt x="1122259" y="190362"/>
                      <a:pt x="1096703" y="200947"/>
                      <a:pt x="1070056" y="200947"/>
                    </a:cubicBezTo>
                    <a:lnTo>
                      <a:pt x="100474" y="200947"/>
                    </a:lnTo>
                    <a:cubicBezTo>
                      <a:pt x="73826" y="200947"/>
                      <a:pt x="48270" y="190362"/>
                      <a:pt x="29428" y="171519"/>
                    </a:cubicBezTo>
                    <a:cubicBezTo>
                      <a:pt x="10586" y="152677"/>
                      <a:pt x="0" y="127121"/>
                      <a:pt x="0" y="100474"/>
                    </a:cubicBezTo>
                    <a:lnTo>
                      <a:pt x="0" y="100474"/>
                    </a:lnTo>
                    <a:cubicBezTo>
                      <a:pt x="0" y="73826"/>
                      <a:pt x="10586" y="48270"/>
                      <a:pt x="29428" y="29428"/>
                    </a:cubicBezTo>
                    <a:cubicBezTo>
                      <a:pt x="48270" y="10586"/>
                      <a:pt x="73826" y="0"/>
                      <a:pt x="100474" y="0"/>
                    </a:cubicBezTo>
                    <a:close/>
                  </a:path>
                </a:pathLst>
              </a:custGeom>
              <a:solidFill>
                <a:srgbClr val="374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17"/>
              <p:cNvSpPr txBox="1"/>
              <p:nvPr/>
            </p:nvSpPr>
            <p:spPr>
              <a:xfrm>
                <a:off x="0" y="-276225"/>
                <a:ext cx="1170530" cy="4771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9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38" name="Google Shape;438;p17"/>
            <p:cNvSpPr txBox="1"/>
            <p:nvPr/>
          </p:nvSpPr>
          <p:spPr>
            <a:xfrm>
              <a:off x="419293" y="86817"/>
              <a:ext cx="3564277" cy="669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45" u="none" cap="none" strike="noStrike">
                  <a:solidFill>
                    <a:srgbClr val="FFFCF5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Streamlit 활용 UI</a:t>
              </a:r>
              <a:endParaRPr/>
            </a:p>
          </p:txBody>
        </p:sp>
      </p:grpSp>
      <p:cxnSp>
        <p:nvCxnSpPr>
          <p:cNvPr id="439" name="Google Shape;439;p17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0" name="Google Shape;440;p17"/>
          <p:cNvSpPr/>
          <p:nvPr/>
        </p:nvSpPr>
        <p:spPr>
          <a:xfrm>
            <a:off x="625466" y="3241329"/>
            <a:ext cx="16950302" cy="6635165"/>
          </a:xfrm>
          <a:custGeom>
            <a:rect b="b" l="l" r="r" t="t"/>
            <a:pathLst>
              <a:path extrusionOk="0" h="6635165" w="16950302">
                <a:moveTo>
                  <a:pt x="0" y="0"/>
                </a:moveTo>
                <a:lnTo>
                  <a:pt x="16950301" y="0"/>
                </a:lnTo>
                <a:lnTo>
                  <a:pt x="16950301" y="6635165"/>
                </a:lnTo>
                <a:lnTo>
                  <a:pt x="0" y="66351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1919" r="-11326" t="0"/>
            </a:stretch>
          </a:blipFill>
          <a:ln>
            <a:noFill/>
          </a:ln>
        </p:spPr>
      </p:sp>
      <p:sp>
        <p:nvSpPr>
          <p:cNvPr id="441" name="Google Shape;441;p17"/>
          <p:cNvSpPr/>
          <p:nvPr/>
        </p:nvSpPr>
        <p:spPr>
          <a:xfrm>
            <a:off x="625466" y="3241329"/>
            <a:ext cx="14761084" cy="6669130"/>
          </a:xfrm>
          <a:custGeom>
            <a:rect b="b" l="l" r="r" t="t"/>
            <a:pathLst>
              <a:path extrusionOk="0" h="6669130" w="14761084">
                <a:moveTo>
                  <a:pt x="0" y="0"/>
                </a:moveTo>
                <a:lnTo>
                  <a:pt x="14761084" y="0"/>
                </a:lnTo>
                <a:lnTo>
                  <a:pt x="14761084" y="6669130"/>
                </a:lnTo>
                <a:lnTo>
                  <a:pt x="0" y="6669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5950" l="0" r="-18120" t="0"/>
            </a:stretch>
          </a:blipFill>
          <a:ln>
            <a:noFill/>
          </a:ln>
        </p:spPr>
      </p:sp>
      <p:sp>
        <p:nvSpPr>
          <p:cNvPr id="442" name="Google Shape;442;p17"/>
          <p:cNvSpPr txBox="1"/>
          <p:nvPr/>
        </p:nvSpPr>
        <p:spPr>
          <a:xfrm>
            <a:off x="783775" y="725575"/>
            <a:ext cx="11701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경과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452" name="Google Shape;452;p18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3" name="Google Shape;453;p18"/>
          <p:cNvSpPr txBox="1"/>
          <p:nvPr/>
        </p:nvSpPr>
        <p:spPr>
          <a:xfrm>
            <a:off x="935538" y="2428122"/>
            <a:ext cx="2673208" cy="504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45" u="none" cap="none" strike="noStrike">
                <a:solidFill>
                  <a:srgbClr val="FFFCF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Streamlit 기반 UI</a:t>
            </a:r>
            <a:endParaRPr/>
          </a:p>
        </p:txBody>
      </p:sp>
      <p:sp>
        <p:nvSpPr>
          <p:cNvPr id="454" name="Google Shape;454;p18"/>
          <p:cNvSpPr txBox="1"/>
          <p:nvPr/>
        </p:nvSpPr>
        <p:spPr>
          <a:xfrm>
            <a:off x="783775" y="725500"/>
            <a:ext cx="11701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경과</a:t>
            </a:r>
            <a:endParaRPr/>
          </a:p>
        </p:txBody>
      </p:sp>
      <p:sp>
        <p:nvSpPr>
          <p:cNvPr id="455" name="Google Shape;455;p18"/>
          <p:cNvSpPr/>
          <p:nvPr/>
        </p:nvSpPr>
        <p:spPr>
          <a:xfrm>
            <a:off x="625466" y="3241329"/>
            <a:ext cx="16950302" cy="6635165"/>
          </a:xfrm>
          <a:custGeom>
            <a:rect b="b" l="l" r="r" t="t"/>
            <a:pathLst>
              <a:path extrusionOk="0" h="6635165" w="16950302">
                <a:moveTo>
                  <a:pt x="0" y="0"/>
                </a:moveTo>
                <a:lnTo>
                  <a:pt x="16950301" y="0"/>
                </a:lnTo>
                <a:lnTo>
                  <a:pt x="16950301" y="6635165"/>
                </a:lnTo>
                <a:lnTo>
                  <a:pt x="0" y="66351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11919" r="-11326" t="0"/>
            </a:stretch>
          </a:blipFill>
          <a:ln>
            <a:noFill/>
          </a:ln>
        </p:spPr>
      </p:sp>
      <p:sp>
        <p:nvSpPr>
          <p:cNvPr id="456" name="Google Shape;456;p18"/>
          <p:cNvSpPr/>
          <p:nvPr/>
        </p:nvSpPr>
        <p:spPr>
          <a:xfrm>
            <a:off x="621069" y="3241329"/>
            <a:ext cx="16638231" cy="6635165"/>
          </a:xfrm>
          <a:custGeom>
            <a:rect b="b" l="l" r="r" t="t"/>
            <a:pathLst>
              <a:path extrusionOk="0" h="6635165" w="16638231">
                <a:moveTo>
                  <a:pt x="0" y="0"/>
                </a:moveTo>
                <a:lnTo>
                  <a:pt x="16638231" y="0"/>
                </a:lnTo>
                <a:lnTo>
                  <a:pt x="16638231" y="6635165"/>
                </a:lnTo>
                <a:lnTo>
                  <a:pt x="0" y="66351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7735" l="0" r="-6139" t="0"/>
            </a:stretch>
          </a:blipFill>
          <a:ln>
            <a:noFill/>
          </a:ln>
        </p:spPr>
      </p:sp>
      <p:grpSp>
        <p:nvGrpSpPr>
          <p:cNvPr id="457" name="Google Shape;457;p18"/>
          <p:cNvGrpSpPr/>
          <p:nvPr/>
        </p:nvGrpSpPr>
        <p:grpSpPr>
          <a:xfrm>
            <a:off x="621069" y="1602808"/>
            <a:ext cx="3302147" cy="1346137"/>
            <a:chOff x="0" y="-1039001"/>
            <a:chExt cx="4402862" cy="1794849"/>
          </a:xfrm>
        </p:grpSpPr>
        <p:grpSp>
          <p:nvGrpSpPr>
            <p:cNvPr id="458" name="Google Shape;458;p18"/>
            <p:cNvGrpSpPr/>
            <p:nvPr/>
          </p:nvGrpSpPr>
          <p:grpSpPr>
            <a:xfrm>
              <a:off x="0" y="-1039001"/>
              <a:ext cx="4402862" cy="1794849"/>
              <a:chOff x="0" y="-276225"/>
              <a:chExt cx="1170530" cy="477172"/>
            </a:xfrm>
          </p:grpSpPr>
          <p:sp>
            <p:nvSpPr>
              <p:cNvPr id="459" name="Google Shape;459;p18"/>
              <p:cNvSpPr/>
              <p:nvPr/>
            </p:nvSpPr>
            <p:spPr>
              <a:xfrm>
                <a:off x="0" y="0"/>
                <a:ext cx="1170530" cy="200947"/>
              </a:xfrm>
              <a:custGeom>
                <a:rect b="b" l="l" r="r" t="t"/>
                <a:pathLst>
                  <a:path extrusionOk="0" h="200947" w="1170530">
                    <a:moveTo>
                      <a:pt x="100474" y="0"/>
                    </a:moveTo>
                    <a:lnTo>
                      <a:pt x="1070056" y="0"/>
                    </a:lnTo>
                    <a:cubicBezTo>
                      <a:pt x="1096703" y="0"/>
                      <a:pt x="1122259" y="10586"/>
                      <a:pt x="1141102" y="29428"/>
                    </a:cubicBezTo>
                    <a:cubicBezTo>
                      <a:pt x="1159944" y="48270"/>
                      <a:pt x="1170530" y="73826"/>
                      <a:pt x="1170530" y="100474"/>
                    </a:cubicBezTo>
                    <a:lnTo>
                      <a:pt x="1170530" y="100474"/>
                    </a:lnTo>
                    <a:cubicBezTo>
                      <a:pt x="1170530" y="127121"/>
                      <a:pt x="1159944" y="152677"/>
                      <a:pt x="1141102" y="171519"/>
                    </a:cubicBezTo>
                    <a:cubicBezTo>
                      <a:pt x="1122259" y="190362"/>
                      <a:pt x="1096703" y="200947"/>
                      <a:pt x="1070056" y="200947"/>
                    </a:cubicBezTo>
                    <a:lnTo>
                      <a:pt x="100474" y="200947"/>
                    </a:lnTo>
                    <a:cubicBezTo>
                      <a:pt x="73826" y="200947"/>
                      <a:pt x="48270" y="190362"/>
                      <a:pt x="29428" y="171519"/>
                    </a:cubicBezTo>
                    <a:cubicBezTo>
                      <a:pt x="10586" y="152677"/>
                      <a:pt x="0" y="127121"/>
                      <a:pt x="0" y="100474"/>
                    </a:cubicBezTo>
                    <a:lnTo>
                      <a:pt x="0" y="100474"/>
                    </a:lnTo>
                    <a:cubicBezTo>
                      <a:pt x="0" y="73826"/>
                      <a:pt x="10586" y="48270"/>
                      <a:pt x="29428" y="29428"/>
                    </a:cubicBezTo>
                    <a:cubicBezTo>
                      <a:pt x="48270" y="10586"/>
                      <a:pt x="73826" y="0"/>
                      <a:pt x="100474" y="0"/>
                    </a:cubicBezTo>
                    <a:close/>
                  </a:path>
                </a:pathLst>
              </a:custGeom>
              <a:solidFill>
                <a:srgbClr val="374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18"/>
              <p:cNvSpPr txBox="1"/>
              <p:nvPr/>
            </p:nvSpPr>
            <p:spPr>
              <a:xfrm>
                <a:off x="0" y="-276225"/>
                <a:ext cx="1170530" cy="47717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9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1" name="Google Shape;461;p18"/>
            <p:cNvSpPr txBox="1"/>
            <p:nvPr/>
          </p:nvSpPr>
          <p:spPr>
            <a:xfrm>
              <a:off x="419293" y="86817"/>
              <a:ext cx="3564277" cy="6690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745" u="none" cap="none" strike="noStrike">
                  <a:solidFill>
                    <a:srgbClr val="FFFCF5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Streamlit 활용 UI</a:t>
              </a:r>
              <a:endParaRPr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19"/>
          <p:cNvSpPr txBox="1"/>
          <p:nvPr/>
        </p:nvSpPr>
        <p:spPr>
          <a:xfrm>
            <a:off x="783775" y="725500"/>
            <a:ext cx="11701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경과</a:t>
            </a:r>
            <a:endParaRPr/>
          </a:p>
        </p:txBody>
      </p:sp>
      <p:sp>
        <p:nvSpPr>
          <p:cNvPr id="471" name="Google Shape;471;p19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472" name="Google Shape;472;p19"/>
          <p:cNvGrpSpPr/>
          <p:nvPr/>
        </p:nvGrpSpPr>
        <p:grpSpPr>
          <a:xfrm>
            <a:off x="658643" y="1599605"/>
            <a:ext cx="2604386" cy="1328562"/>
            <a:chOff x="0" y="-1039002"/>
            <a:chExt cx="3472514" cy="1771417"/>
          </a:xfrm>
        </p:grpSpPr>
        <p:grpSp>
          <p:nvGrpSpPr>
            <p:cNvPr id="473" name="Google Shape;473;p19"/>
            <p:cNvGrpSpPr/>
            <p:nvPr/>
          </p:nvGrpSpPr>
          <p:grpSpPr>
            <a:xfrm>
              <a:off x="0" y="-1039002"/>
              <a:ext cx="3472514" cy="1771417"/>
              <a:chOff x="0" y="-276225"/>
              <a:chExt cx="923191" cy="470942"/>
            </a:xfrm>
          </p:grpSpPr>
          <p:sp>
            <p:nvSpPr>
              <p:cNvPr id="474" name="Google Shape;474;p19"/>
              <p:cNvSpPr/>
              <p:nvPr/>
            </p:nvSpPr>
            <p:spPr>
              <a:xfrm>
                <a:off x="0" y="0"/>
                <a:ext cx="923191" cy="194717"/>
              </a:xfrm>
              <a:custGeom>
                <a:rect b="b" l="l" r="r" t="t"/>
                <a:pathLst>
                  <a:path extrusionOk="0" h="194717" w="923191">
                    <a:moveTo>
                      <a:pt x="97359" y="0"/>
                    </a:moveTo>
                    <a:lnTo>
                      <a:pt x="825832" y="0"/>
                    </a:lnTo>
                    <a:cubicBezTo>
                      <a:pt x="879602" y="0"/>
                      <a:pt x="923191" y="43589"/>
                      <a:pt x="923191" y="97359"/>
                    </a:cubicBezTo>
                    <a:lnTo>
                      <a:pt x="923191" y="97359"/>
                    </a:lnTo>
                    <a:cubicBezTo>
                      <a:pt x="923191" y="123180"/>
                      <a:pt x="912933" y="147943"/>
                      <a:pt x="894675" y="166202"/>
                    </a:cubicBezTo>
                    <a:cubicBezTo>
                      <a:pt x="876417" y="184460"/>
                      <a:pt x="851653" y="194717"/>
                      <a:pt x="825832" y="194717"/>
                    </a:cubicBezTo>
                    <a:lnTo>
                      <a:pt x="97359" y="194717"/>
                    </a:lnTo>
                    <a:cubicBezTo>
                      <a:pt x="43589" y="194717"/>
                      <a:pt x="0" y="151128"/>
                      <a:pt x="0" y="97359"/>
                    </a:cubicBezTo>
                    <a:lnTo>
                      <a:pt x="0" y="97359"/>
                    </a:lnTo>
                    <a:cubicBezTo>
                      <a:pt x="0" y="43589"/>
                      <a:pt x="43589" y="0"/>
                      <a:pt x="97359" y="0"/>
                    </a:cubicBezTo>
                    <a:close/>
                  </a:path>
                </a:pathLst>
              </a:custGeom>
              <a:solidFill>
                <a:srgbClr val="374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19"/>
              <p:cNvSpPr txBox="1"/>
              <p:nvPr/>
            </p:nvSpPr>
            <p:spPr>
              <a:xfrm>
                <a:off x="0" y="-276225"/>
                <a:ext cx="923191" cy="47094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9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76" name="Google Shape;476;p19"/>
            <p:cNvSpPr txBox="1"/>
            <p:nvPr/>
          </p:nvSpPr>
          <p:spPr>
            <a:xfrm>
              <a:off x="330694" y="39192"/>
              <a:ext cx="2811127" cy="6932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6298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45" u="none" cap="none" strike="noStrike">
                  <a:solidFill>
                    <a:srgbClr val="FFFCF5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에이전트 구현</a:t>
              </a:r>
              <a:endParaRPr/>
            </a:p>
          </p:txBody>
        </p:sp>
      </p:grpSp>
      <p:cxnSp>
        <p:nvCxnSpPr>
          <p:cNvPr id="477" name="Google Shape;477;p19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8" name="Google Shape;478;p19"/>
          <p:cNvGrpSpPr/>
          <p:nvPr/>
        </p:nvGrpSpPr>
        <p:grpSpPr>
          <a:xfrm>
            <a:off x="621069" y="1602810"/>
            <a:ext cx="3321328" cy="1329986"/>
            <a:chOff x="0" y="-1038999"/>
            <a:chExt cx="4428437" cy="1773315"/>
          </a:xfrm>
        </p:grpSpPr>
        <p:grpSp>
          <p:nvGrpSpPr>
            <p:cNvPr id="479" name="Google Shape;479;p19"/>
            <p:cNvGrpSpPr/>
            <p:nvPr/>
          </p:nvGrpSpPr>
          <p:grpSpPr>
            <a:xfrm>
              <a:off x="0" y="-1038999"/>
              <a:ext cx="4428437" cy="1773315"/>
              <a:chOff x="0" y="-276225"/>
              <a:chExt cx="1177329" cy="471448"/>
            </a:xfrm>
          </p:grpSpPr>
          <p:sp>
            <p:nvSpPr>
              <p:cNvPr id="480" name="Google Shape;480;p19"/>
              <p:cNvSpPr/>
              <p:nvPr/>
            </p:nvSpPr>
            <p:spPr>
              <a:xfrm>
                <a:off x="0" y="0"/>
                <a:ext cx="1177329" cy="195223"/>
              </a:xfrm>
              <a:custGeom>
                <a:rect b="b" l="l" r="r" t="t"/>
                <a:pathLst>
                  <a:path extrusionOk="0" h="195223" w="1177329">
                    <a:moveTo>
                      <a:pt x="97611" y="0"/>
                    </a:moveTo>
                    <a:lnTo>
                      <a:pt x="1079718" y="0"/>
                    </a:lnTo>
                    <a:cubicBezTo>
                      <a:pt x="1105606" y="0"/>
                      <a:pt x="1130433" y="10284"/>
                      <a:pt x="1148739" y="28590"/>
                    </a:cubicBezTo>
                    <a:cubicBezTo>
                      <a:pt x="1167045" y="46895"/>
                      <a:pt x="1177329" y="71723"/>
                      <a:pt x="1177329" y="97611"/>
                    </a:cubicBezTo>
                    <a:lnTo>
                      <a:pt x="1177329" y="97611"/>
                    </a:lnTo>
                    <a:cubicBezTo>
                      <a:pt x="1177329" y="151521"/>
                      <a:pt x="1133627" y="195223"/>
                      <a:pt x="1079718" y="195223"/>
                    </a:cubicBezTo>
                    <a:lnTo>
                      <a:pt x="97611" y="195223"/>
                    </a:lnTo>
                    <a:cubicBezTo>
                      <a:pt x="43702" y="195223"/>
                      <a:pt x="0" y="151521"/>
                      <a:pt x="0" y="97611"/>
                    </a:cubicBezTo>
                    <a:lnTo>
                      <a:pt x="0" y="97611"/>
                    </a:lnTo>
                    <a:cubicBezTo>
                      <a:pt x="0" y="43702"/>
                      <a:pt x="43702" y="0"/>
                      <a:pt x="97611" y="0"/>
                    </a:cubicBezTo>
                    <a:close/>
                  </a:path>
                </a:pathLst>
              </a:custGeom>
              <a:solidFill>
                <a:srgbClr val="374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19"/>
              <p:cNvSpPr txBox="1"/>
              <p:nvPr/>
            </p:nvSpPr>
            <p:spPr>
              <a:xfrm>
                <a:off x="0" y="-276225"/>
                <a:ext cx="1177329" cy="471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9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82" name="Google Shape;482;p19"/>
            <p:cNvSpPr txBox="1"/>
            <p:nvPr/>
          </p:nvSpPr>
          <p:spPr>
            <a:xfrm>
              <a:off x="421728" y="96342"/>
              <a:ext cx="3584981" cy="63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45" u="none" cap="none" strike="noStrike">
                  <a:solidFill>
                    <a:srgbClr val="FFFCF5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필수 요구사항 충족</a:t>
              </a:r>
              <a:endParaRPr/>
            </a:p>
          </p:txBody>
        </p:sp>
      </p:grpSp>
      <p:grpSp>
        <p:nvGrpSpPr>
          <p:cNvPr id="483" name="Google Shape;483;p19"/>
          <p:cNvGrpSpPr/>
          <p:nvPr/>
        </p:nvGrpSpPr>
        <p:grpSpPr>
          <a:xfrm>
            <a:off x="698533" y="2219504"/>
            <a:ext cx="17414560" cy="2443090"/>
            <a:chOff x="0" y="-276225"/>
            <a:chExt cx="5746317" cy="806151"/>
          </a:xfrm>
        </p:grpSpPr>
        <p:sp>
          <p:nvSpPr>
            <p:cNvPr id="484" name="Google Shape;484;p19"/>
            <p:cNvSpPr/>
            <p:nvPr/>
          </p:nvSpPr>
          <p:spPr>
            <a:xfrm>
              <a:off x="0" y="0"/>
              <a:ext cx="5746317" cy="529926"/>
            </a:xfrm>
            <a:custGeom>
              <a:rect b="b" l="l" r="r" t="t"/>
              <a:pathLst>
                <a:path extrusionOk="0" h="529926" w="5746317">
                  <a:moveTo>
                    <a:pt x="14671" y="0"/>
                  </a:moveTo>
                  <a:lnTo>
                    <a:pt x="5731646" y="0"/>
                  </a:lnTo>
                  <a:cubicBezTo>
                    <a:pt x="5735537" y="0"/>
                    <a:pt x="5739268" y="1546"/>
                    <a:pt x="5742020" y="4297"/>
                  </a:cubicBezTo>
                  <a:cubicBezTo>
                    <a:pt x="5744771" y="7048"/>
                    <a:pt x="5746317" y="10780"/>
                    <a:pt x="5746317" y="14671"/>
                  </a:cubicBezTo>
                  <a:lnTo>
                    <a:pt x="5746317" y="515255"/>
                  </a:lnTo>
                  <a:cubicBezTo>
                    <a:pt x="5746317" y="519146"/>
                    <a:pt x="5744771" y="522878"/>
                    <a:pt x="5742020" y="525629"/>
                  </a:cubicBezTo>
                  <a:cubicBezTo>
                    <a:pt x="5739268" y="528380"/>
                    <a:pt x="5735537" y="529926"/>
                    <a:pt x="5731646" y="529926"/>
                  </a:cubicBezTo>
                  <a:lnTo>
                    <a:pt x="14671" y="529926"/>
                  </a:lnTo>
                  <a:cubicBezTo>
                    <a:pt x="10780" y="529926"/>
                    <a:pt x="7048" y="528380"/>
                    <a:pt x="4297" y="525629"/>
                  </a:cubicBezTo>
                  <a:cubicBezTo>
                    <a:pt x="1546" y="522878"/>
                    <a:pt x="0" y="519146"/>
                    <a:pt x="0" y="515255"/>
                  </a:cubicBezTo>
                  <a:lnTo>
                    <a:pt x="0" y="14671"/>
                  </a:lnTo>
                  <a:cubicBezTo>
                    <a:pt x="0" y="10780"/>
                    <a:pt x="1546" y="7048"/>
                    <a:pt x="4297" y="4297"/>
                  </a:cubicBezTo>
                  <a:cubicBezTo>
                    <a:pt x="7048" y="1546"/>
                    <a:pt x="10780" y="0"/>
                    <a:pt x="14671" y="0"/>
                  </a:cubicBezTo>
                  <a:close/>
                </a:path>
              </a:pathLst>
            </a:custGeom>
            <a:solidFill>
              <a:srgbClr val="D9DCE6"/>
            </a:solidFill>
            <a:ln cap="rnd" cmpd="sng" w="19050">
              <a:solidFill>
                <a:srgbClr val="C8CA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9"/>
            <p:cNvSpPr txBox="1"/>
            <p:nvPr/>
          </p:nvSpPr>
          <p:spPr>
            <a:xfrm>
              <a:off x="0" y="-276225"/>
              <a:ext cx="5746317" cy="806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6" name="Google Shape;486;p19"/>
          <p:cNvGrpSpPr/>
          <p:nvPr/>
        </p:nvGrpSpPr>
        <p:grpSpPr>
          <a:xfrm>
            <a:off x="695278" y="3939850"/>
            <a:ext cx="17414788" cy="2443121"/>
            <a:chOff x="0" y="-276225"/>
            <a:chExt cx="5746317" cy="806151"/>
          </a:xfrm>
        </p:grpSpPr>
        <p:sp>
          <p:nvSpPr>
            <p:cNvPr id="487" name="Google Shape;487;p19"/>
            <p:cNvSpPr/>
            <p:nvPr/>
          </p:nvSpPr>
          <p:spPr>
            <a:xfrm>
              <a:off x="0" y="0"/>
              <a:ext cx="5746317" cy="529926"/>
            </a:xfrm>
            <a:custGeom>
              <a:rect b="b" l="l" r="r" t="t"/>
              <a:pathLst>
                <a:path extrusionOk="0" h="529926" w="5746317">
                  <a:moveTo>
                    <a:pt x="14671" y="0"/>
                  </a:moveTo>
                  <a:lnTo>
                    <a:pt x="5731646" y="0"/>
                  </a:lnTo>
                  <a:cubicBezTo>
                    <a:pt x="5735537" y="0"/>
                    <a:pt x="5739268" y="1546"/>
                    <a:pt x="5742020" y="4297"/>
                  </a:cubicBezTo>
                  <a:cubicBezTo>
                    <a:pt x="5744771" y="7048"/>
                    <a:pt x="5746317" y="10780"/>
                    <a:pt x="5746317" y="14671"/>
                  </a:cubicBezTo>
                  <a:lnTo>
                    <a:pt x="5746317" y="515255"/>
                  </a:lnTo>
                  <a:cubicBezTo>
                    <a:pt x="5746317" y="519146"/>
                    <a:pt x="5744771" y="522878"/>
                    <a:pt x="5742020" y="525629"/>
                  </a:cubicBezTo>
                  <a:cubicBezTo>
                    <a:pt x="5739268" y="528380"/>
                    <a:pt x="5735537" y="529926"/>
                    <a:pt x="5731646" y="529926"/>
                  </a:cubicBezTo>
                  <a:lnTo>
                    <a:pt x="14671" y="529926"/>
                  </a:lnTo>
                  <a:cubicBezTo>
                    <a:pt x="10780" y="529926"/>
                    <a:pt x="7048" y="528380"/>
                    <a:pt x="4297" y="525629"/>
                  </a:cubicBezTo>
                  <a:cubicBezTo>
                    <a:pt x="1546" y="522878"/>
                    <a:pt x="0" y="519146"/>
                    <a:pt x="0" y="515255"/>
                  </a:cubicBezTo>
                  <a:lnTo>
                    <a:pt x="0" y="14671"/>
                  </a:lnTo>
                  <a:cubicBezTo>
                    <a:pt x="0" y="10780"/>
                    <a:pt x="1546" y="7048"/>
                    <a:pt x="4297" y="4297"/>
                  </a:cubicBezTo>
                  <a:cubicBezTo>
                    <a:pt x="7048" y="1546"/>
                    <a:pt x="10780" y="0"/>
                    <a:pt x="14671" y="0"/>
                  </a:cubicBezTo>
                  <a:close/>
                </a:path>
              </a:pathLst>
            </a:custGeom>
            <a:solidFill>
              <a:srgbClr val="C3CADF"/>
            </a:solidFill>
            <a:ln cap="rnd" cmpd="sng" w="28575">
              <a:solidFill>
                <a:srgbClr val="D9DC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9"/>
            <p:cNvSpPr txBox="1"/>
            <p:nvPr/>
          </p:nvSpPr>
          <p:spPr>
            <a:xfrm>
              <a:off x="0" y="-276225"/>
              <a:ext cx="5746317" cy="806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9" name="Google Shape;489;p19"/>
          <p:cNvGrpSpPr/>
          <p:nvPr/>
        </p:nvGrpSpPr>
        <p:grpSpPr>
          <a:xfrm>
            <a:off x="698533" y="7424419"/>
            <a:ext cx="17414560" cy="2443090"/>
            <a:chOff x="0" y="-276225"/>
            <a:chExt cx="5746317" cy="806151"/>
          </a:xfrm>
        </p:grpSpPr>
        <p:sp>
          <p:nvSpPr>
            <p:cNvPr id="490" name="Google Shape;490;p19"/>
            <p:cNvSpPr/>
            <p:nvPr/>
          </p:nvSpPr>
          <p:spPr>
            <a:xfrm>
              <a:off x="0" y="0"/>
              <a:ext cx="5746317" cy="529926"/>
            </a:xfrm>
            <a:custGeom>
              <a:rect b="b" l="l" r="r" t="t"/>
              <a:pathLst>
                <a:path extrusionOk="0" h="529926" w="5746317">
                  <a:moveTo>
                    <a:pt x="14671" y="0"/>
                  </a:moveTo>
                  <a:lnTo>
                    <a:pt x="5731646" y="0"/>
                  </a:lnTo>
                  <a:cubicBezTo>
                    <a:pt x="5735537" y="0"/>
                    <a:pt x="5739268" y="1546"/>
                    <a:pt x="5742020" y="4297"/>
                  </a:cubicBezTo>
                  <a:cubicBezTo>
                    <a:pt x="5744771" y="7048"/>
                    <a:pt x="5746317" y="10780"/>
                    <a:pt x="5746317" y="14671"/>
                  </a:cubicBezTo>
                  <a:lnTo>
                    <a:pt x="5746317" y="515255"/>
                  </a:lnTo>
                  <a:cubicBezTo>
                    <a:pt x="5746317" y="519146"/>
                    <a:pt x="5744771" y="522878"/>
                    <a:pt x="5742020" y="525629"/>
                  </a:cubicBezTo>
                  <a:cubicBezTo>
                    <a:pt x="5739268" y="528380"/>
                    <a:pt x="5735537" y="529926"/>
                    <a:pt x="5731646" y="529926"/>
                  </a:cubicBezTo>
                  <a:lnTo>
                    <a:pt x="14671" y="529926"/>
                  </a:lnTo>
                  <a:cubicBezTo>
                    <a:pt x="10780" y="529926"/>
                    <a:pt x="7048" y="528380"/>
                    <a:pt x="4297" y="525629"/>
                  </a:cubicBezTo>
                  <a:cubicBezTo>
                    <a:pt x="1546" y="522878"/>
                    <a:pt x="0" y="519146"/>
                    <a:pt x="0" y="515255"/>
                  </a:cubicBezTo>
                  <a:lnTo>
                    <a:pt x="0" y="14671"/>
                  </a:lnTo>
                  <a:cubicBezTo>
                    <a:pt x="0" y="10780"/>
                    <a:pt x="1546" y="7048"/>
                    <a:pt x="4297" y="4297"/>
                  </a:cubicBezTo>
                  <a:cubicBezTo>
                    <a:pt x="7048" y="1546"/>
                    <a:pt x="10780" y="0"/>
                    <a:pt x="14671" y="0"/>
                  </a:cubicBezTo>
                  <a:close/>
                </a:path>
              </a:pathLst>
            </a:custGeom>
            <a:solidFill>
              <a:srgbClr val="9FABDB"/>
            </a:solidFill>
            <a:ln cap="rnd" cmpd="sng" w="28575">
              <a:solidFill>
                <a:srgbClr val="9FAB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19"/>
            <p:cNvSpPr txBox="1"/>
            <p:nvPr/>
          </p:nvSpPr>
          <p:spPr>
            <a:xfrm>
              <a:off x="0" y="-276225"/>
              <a:ext cx="5746317" cy="806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92" name="Google Shape;492;p19"/>
          <p:cNvGrpSpPr/>
          <p:nvPr/>
        </p:nvGrpSpPr>
        <p:grpSpPr>
          <a:xfrm>
            <a:off x="961737" y="2146029"/>
            <a:ext cx="3813072" cy="2221128"/>
            <a:chOff x="0" y="-276225"/>
            <a:chExt cx="873334" cy="508720"/>
          </a:xfrm>
        </p:grpSpPr>
        <p:sp>
          <p:nvSpPr>
            <p:cNvPr id="493" name="Google Shape;493;p19"/>
            <p:cNvSpPr/>
            <p:nvPr/>
          </p:nvSpPr>
          <p:spPr>
            <a:xfrm>
              <a:off x="0" y="0"/>
              <a:ext cx="873334" cy="232495"/>
            </a:xfrm>
            <a:custGeom>
              <a:rect b="b" l="l" r="r" t="t"/>
              <a:pathLst>
                <a:path extrusionOk="0" h="232495" w="873334">
                  <a:moveTo>
                    <a:pt x="103549" y="0"/>
                  </a:moveTo>
                  <a:lnTo>
                    <a:pt x="769785" y="0"/>
                  </a:lnTo>
                  <a:cubicBezTo>
                    <a:pt x="797248" y="0"/>
                    <a:pt x="823586" y="10910"/>
                    <a:pt x="843005" y="30329"/>
                  </a:cubicBezTo>
                  <a:cubicBezTo>
                    <a:pt x="862424" y="49748"/>
                    <a:pt x="873334" y="76086"/>
                    <a:pt x="873334" y="103549"/>
                  </a:cubicBezTo>
                  <a:lnTo>
                    <a:pt x="873334" y="128946"/>
                  </a:lnTo>
                  <a:cubicBezTo>
                    <a:pt x="873334" y="156409"/>
                    <a:pt x="862424" y="182747"/>
                    <a:pt x="843005" y="202166"/>
                  </a:cubicBezTo>
                  <a:cubicBezTo>
                    <a:pt x="823586" y="221585"/>
                    <a:pt x="797248" y="232495"/>
                    <a:pt x="769785" y="232495"/>
                  </a:cubicBezTo>
                  <a:lnTo>
                    <a:pt x="103549" y="232495"/>
                  </a:lnTo>
                  <a:cubicBezTo>
                    <a:pt x="76086" y="232495"/>
                    <a:pt x="49748" y="221585"/>
                    <a:pt x="30329" y="202166"/>
                  </a:cubicBezTo>
                  <a:cubicBezTo>
                    <a:pt x="10910" y="182747"/>
                    <a:pt x="0" y="156409"/>
                    <a:pt x="0" y="128946"/>
                  </a:cubicBezTo>
                  <a:lnTo>
                    <a:pt x="0" y="103549"/>
                  </a:lnTo>
                  <a:cubicBezTo>
                    <a:pt x="0" y="76086"/>
                    <a:pt x="10910" y="49748"/>
                    <a:pt x="30329" y="30329"/>
                  </a:cubicBezTo>
                  <a:cubicBezTo>
                    <a:pt x="49748" y="10910"/>
                    <a:pt x="76086" y="0"/>
                    <a:pt x="103549" y="0"/>
                  </a:cubicBezTo>
                  <a:close/>
                </a:path>
              </a:pathLst>
            </a:custGeom>
            <a:solidFill>
              <a:srgbClr val="FFF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19"/>
            <p:cNvSpPr txBox="1"/>
            <p:nvPr/>
          </p:nvSpPr>
          <p:spPr>
            <a:xfrm>
              <a:off x="0" y="-276225"/>
              <a:ext cx="873334" cy="508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5" name="Google Shape;495;p19"/>
          <p:cNvSpPr txBox="1"/>
          <p:nvPr/>
        </p:nvSpPr>
        <p:spPr>
          <a:xfrm>
            <a:off x="1101924" y="3454860"/>
            <a:ext cx="3532699" cy="828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6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OpenAI API 및 에이전트 </a:t>
            </a:r>
            <a:endParaRPr/>
          </a:p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6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플랫폼 활용</a:t>
            </a:r>
            <a:endParaRPr/>
          </a:p>
        </p:txBody>
      </p:sp>
      <p:grpSp>
        <p:nvGrpSpPr>
          <p:cNvPr id="496" name="Google Shape;496;p19"/>
          <p:cNvGrpSpPr/>
          <p:nvPr/>
        </p:nvGrpSpPr>
        <p:grpSpPr>
          <a:xfrm>
            <a:off x="961737" y="3866386"/>
            <a:ext cx="3813072" cy="2221128"/>
            <a:chOff x="0" y="-276225"/>
            <a:chExt cx="873334" cy="508720"/>
          </a:xfrm>
        </p:grpSpPr>
        <p:sp>
          <p:nvSpPr>
            <p:cNvPr id="497" name="Google Shape;497;p19"/>
            <p:cNvSpPr/>
            <p:nvPr/>
          </p:nvSpPr>
          <p:spPr>
            <a:xfrm>
              <a:off x="0" y="0"/>
              <a:ext cx="873334" cy="232495"/>
            </a:xfrm>
            <a:custGeom>
              <a:rect b="b" l="l" r="r" t="t"/>
              <a:pathLst>
                <a:path extrusionOk="0" h="232495" w="873334">
                  <a:moveTo>
                    <a:pt x="103549" y="0"/>
                  </a:moveTo>
                  <a:lnTo>
                    <a:pt x="769785" y="0"/>
                  </a:lnTo>
                  <a:cubicBezTo>
                    <a:pt x="797248" y="0"/>
                    <a:pt x="823586" y="10910"/>
                    <a:pt x="843005" y="30329"/>
                  </a:cubicBezTo>
                  <a:cubicBezTo>
                    <a:pt x="862424" y="49748"/>
                    <a:pt x="873334" y="76086"/>
                    <a:pt x="873334" y="103549"/>
                  </a:cubicBezTo>
                  <a:lnTo>
                    <a:pt x="873334" y="128946"/>
                  </a:lnTo>
                  <a:cubicBezTo>
                    <a:pt x="873334" y="156409"/>
                    <a:pt x="862424" y="182747"/>
                    <a:pt x="843005" y="202166"/>
                  </a:cubicBezTo>
                  <a:cubicBezTo>
                    <a:pt x="823586" y="221585"/>
                    <a:pt x="797248" y="232495"/>
                    <a:pt x="769785" y="232495"/>
                  </a:cubicBezTo>
                  <a:lnTo>
                    <a:pt x="103549" y="232495"/>
                  </a:lnTo>
                  <a:cubicBezTo>
                    <a:pt x="76086" y="232495"/>
                    <a:pt x="49748" y="221585"/>
                    <a:pt x="30329" y="202166"/>
                  </a:cubicBezTo>
                  <a:cubicBezTo>
                    <a:pt x="10910" y="182747"/>
                    <a:pt x="0" y="156409"/>
                    <a:pt x="0" y="128946"/>
                  </a:cubicBezTo>
                  <a:lnTo>
                    <a:pt x="0" y="103549"/>
                  </a:lnTo>
                  <a:cubicBezTo>
                    <a:pt x="0" y="76086"/>
                    <a:pt x="10910" y="49748"/>
                    <a:pt x="30329" y="30329"/>
                  </a:cubicBezTo>
                  <a:cubicBezTo>
                    <a:pt x="49748" y="10910"/>
                    <a:pt x="76086" y="0"/>
                    <a:pt x="103549" y="0"/>
                  </a:cubicBezTo>
                  <a:close/>
                </a:path>
              </a:pathLst>
            </a:custGeom>
            <a:solidFill>
              <a:srgbClr val="FFF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19"/>
            <p:cNvSpPr txBox="1"/>
            <p:nvPr/>
          </p:nvSpPr>
          <p:spPr>
            <a:xfrm>
              <a:off x="0" y="-276225"/>
              <a:ext cx="873334" cy="508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9" name="Google Shape;499;p19"/>
          <p:cNvSpPr txBox="1"/>
          <p:nvPr/>
        </p:nvSpPr>
        <p:spPr>
          <a:xfrm>
            <a:off x="1214729" y="5341543"/>
            <a:ext cx="3252327" cy="46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6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커스텀 함수(툴) 구현</a:t>
            </a:r>
            <a:endParaRPr/>
          </a:p>
        </p:txBody>
      </p:sp>
      <p:grpSp>
        <p:nvGrpSpPr>
          <p:cNvPr id="500" name="Google Shape;500;p19"/>
          <p:cNvGrpSpPr/>
          <p:nvPr/>
        </p:nvGrpSpPr>
        <p:grpSpPr>
          <a:xfrm>
            <a:off x="698533" y="5666573"/>
            <a:ext cx="17414560" cy="2443090"/>
            <a:chOff x="0" y="-276225"/>
            <a:chExt cx="5746317" cy="806151"/>
          </a:xfrm>
        </p:grpSpPr>
        <p:sp>
          <p:nvSpPr>
            <p:cNvPr id="501" name="Google Shape;501;p19"/>
            <p:cNvSpPr/>
            <p:nvPr/>
          </p:nvSpPr>
          <p:spPr>
            <a:xfrm>
              <a:off x="0" y="0"/>
              <a:ext cx="5746317" cy="529926"/>
            </a:xfrm>
            <a:custGeom>
              <a:rect b="b" l="l" r="r" t="t"/>
              <a:pathLst>
                <a:path extrusionOk="0" h="529926" w="5746317">
                  <a:moveTo>
                    <a:pt x="14671" y="0"/>
                  </a:moveTo>
                  <a:lnTo>
                    <a:pt x="5731646" y="0"/>
                  </a:lnTo>
                  <a:cubicBezTo>
                    <a:pt x="5735537" y="0"/>
                    <a:pt x="5739268" y="1546"/>
                    <a:pt x="5742020" y="4297"/>
                  </a:cubicBezTo>
                  <a:cubicBezTo>
                    <a:pt x="5744771" y="7048"/>
                    <a:pt x="5746317" y="10780"/>
                    <a:pt x="5746317" y="14671"/>
                  </a:cubicBezTo>
                  <a:lnTo>
                    <a:pt x="5746317" y="515255"/>
                  </a:lnTo>
                  <a:cubicBezTo>
                    <a:pt x="5746317" y="519146"/>
                    <a:pt x="5744771" y="522878"/>
                    <a:pt x="5742020" y="525629"/>
                  </a:cubicBezTo>
                  <a:cubicBezTo>
                    <a:pt x="5739268" y="528380"/>
                    <a:pt x="5735537" y="529926"/>
                    <a:pt x="5731646" y="529926"/>
                  </a:cubicBezTo>
                  <a:lnTo>
                    <a:pt x="14671" y="529926"/>
                  </a:lnTo>
                  <a:cubicBezTo>
                    <a:pt x="10780" y="529926"/>
                    <a:pt x="7048" y="528380"/>
                    <a:pt x="4297" y="525629"/>
                  </a:cubicBezTo>
                  <a:cubicBezTo>
                    <a:pt x="1546" y="522878"/>
                    <a:pt x="0" y="519146"/>
                    <a:pt x="0" y="515255"/>
                  </a:cubicBezTo>
                  <a:lnTo>
                    <a:pt x="0" y="14671"/>
                  </a:lnTo>
                  <a:cubicBezTo>
                    <a:pt x="0" y="10780"/>
                    <a:pt x="1546" y="7048"/>
                    <a:pt x="4297" y="4297"/>
                  </a:cubicBezTo>
                  <a:cubicBezTo>
                    <a:pt x="7048" y="1546"/>
                    <a:pt x="10780" y="0"/>
                    <a:pt x="14671" y="0"/>
                  </a:cubicBezTo>
                  <a:close/>
                </a:path>
              </a:pathLst>
            </a:custGeom>
            <a:solidFill>
              <a:srgbClr val="BCC4EB"/>
            </a:solidFill>
            <a:ln cap="rnd" cmpd="sng" w="28575">
              <a:solidFill>
                <a:srgbClr val="9FAB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19"/>
            <p:cNvSpPr txBox="1"/>
            <p:nvPr/>
          </p:nvSpPr>
          <p:spPr>
            <a:xfrm>
              <a:off x="0" y="-276225"/>
              <a:ext cx="5746317" cy="806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03" name="Google Shape;503;p19"/>
          <p:cNvGrpSpPr/>
          <p:nvPr/>
        </p:nvGrpSpPr>
        <p:grpSpPr>
          <a:xfrm>
            <a:off x="934356" y="5608479"/>
            <a:ext cx="3813072" cy="2221128"/>
            <a:chOff x="0" y="-276225"/>
            <a:chExt cx="873334" cy="508720"/>
          </a:xfrm>
        </p:grpSpPr>
        <p:sp>
          <p:nvSpPr>
            <p:cNvPr id="504" name="Google Shape;504;p19"/>
            <p:cNvSpPr/>
            <p:nvPr/>
          </p:nvSpPr>
          <p:spPr>
            <a:xfrm>
              <a:off x="0" y="0"/>
              <a:ext cx="873334" cy="232495"/>
            </a:xfrm>
            <a:custGeom>
              <a:rect b="b" l="l" r="r" t="t"/>
              <a:pathLst>
                <a:path extrusionOk="0" h="232495" w="873334">
                  <a:moveTo>
                    <a:pt x="103549" y="0"/>
                  </a:moveTo>
                  <a:lnTo>
                    <a:pt x="769785" y="0"/>
                  </a:lnTo>
                  <a:cubicBezTo>
                    <a:pt x="797248" y="0"/>
                    <a:pt x="823586" y="10910"/>
                    <a:pt x="843005" y="30329"/>
                  </a:cubicBezTo>
                  <a:cubicBezTo>
                    <a:pt x="862424" y="49748"/>
                    <a:pt x="873334" y="76086"/>
                    <a:pt x="873334" y="103549"/>
                  </a:cubicBezTo>
                  <a:lnTo>
                    <a:pt x="873334" y="128946"/>
                  </a:lnTo>
                  <a:cubicBezTo>
                    <a:pt x="873334" y="156409"/>
                    <a:pt x="862424" y="182747"/>
                    <a:pt x="843005" y="202166"/>
                  </a:cubicBezTo>
                  <a:cubicBezTo>
                    <a:pt x="823586" y="221585"/>
                    <a:pt x="797248" y="232495"/>
                    <a:pt x="769785" y="232495"/>
                  </a:cubicBezTo>
                  <a:lnTo>
                    <a:pt x="103549" y="232495"/>
                  </a:lnTo>
                  <a:cubicBezTo>
                    <a:pt x="76086" y="232495"/>
                    <a:pt x="49748" y="221585"/>
                    <a:pt x="30329" y="202166"/>
                  </a:cubicBezTo>
                  <a:cubicBezTo>
                    <a:pt x="10910" y="182747"/>
                    <a:pt x="0" y="156409"/>
                    <a:pt x="0" y="128946"/>
                  </a:cubicBezTo>
                  <a:lnTo>
                    <a:pt x="0" y="103549"/>
                  </a:lnTo>
                  <a:cubicBezTo>
                    <a:pt x="0" y="76086"/>
                    <a:pt x="10910" y="49748"/>
                    <a:pt x="30329" y="30329"/>
                  </a:cubicBezTo>
                  <a:cubicBezTo>
                    <a:pt x="49748" y="10910"/>
                    <a:pt x="76086" y="0"/>
                    <a:pt x="103549" y="0"/>
                  </a:cubicBezTo>
                  <a:close/>
                </a:path>
              </a:pathLst>
            </a:custGeom>
            <a:solidFill>
              <a:srgbClr val="FFF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19"/>
            <p:cNvSpPr txBox="1"/>
            <p:nvPr/>
          </p:nvSpPr>
          <p:spPr>
            <a:xfrm>
              <a:off x="0" y="-276225"/>
              <a:ext cx="873334" cy="508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6" name="Google Shape;506;p19"/>
          <p:cNvSpPr txBox="1"/>
          <p:nvPr/>
        </p:nvSpPr>
        <p:spPr>
          <a:xfrm>
            <a:off x="1187348" y="7087092"/>
            <a:ext cx="3252327" cy="46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6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멀티에이전트 활용</a:t>
            </a:r>
            <a:endParaRPr/>
          </a:p>
        </p:txBody>
      </p:sp>
      <p:grpSp>
        <p:nvGrpSpPr>
          <p:cNvPr id="507" name="Google Shape;507;p19"/>
          <p:cNvGrpSpPr/>
          <p:nvPr/>
        </p:nvGrpSpPr>
        <p:grpSpPr>
          <a:xfrm>
            <a:off x="961737" y="7350944"/>
            <a:ext cx="3813072" cy="2221128"/>
            <a:chOff x="0" y="-276225"/>
            <a:chExt cx="873334" cy="508720"/>
          </a:xfrm>
        </p:grpSpPr>
        <p:sp>
          <p:nvSpPr>
            <p:cNvPr id="508" name="Google Shape;508;p19"/>
            <p:cNvSpPr/>
            <p:nvPr/>
          </p:nvSpPr>
          <p:spPr>
            <a:xfrm>
              <a:off x="0" y="0"/>
              <a:ext cx="873334" cy="232495"/>
            </a:xfrm>
            <a:custGeom>
              <a:rect b="b" l="l" r="r" t="t"/>
              <a:pathLst>
                <a:path extrusionOk="0" h="232495" w="873334">
                  <a:moveTo>
                    <a:pt x="103549" y="0"/>
                  </a:moveTo>
                  <a:lnTo>
                    <a:pt x="769785" y="0"/>
                  </a:lnTo>
                  <a:cubicBezTo>
                    <a:pt x="797248" y="0"/>
                    <a:pt x="823586" y="10910"/>
                    <a:pt x="843005" y="30329"/>
                  </a:cubicBezTo>
                  <a:cubicBezTo>
                    <a:pt x="862424" y="49748"/>
                    <a:pt x="873334" y="76086"/>
                    <a:pt x="873334" y="103549"/>
                  </a:cubicBezTo>
                  <a:lnTo>
                    <a:pt x="873334" y="128946"/>
                  </a:lnTo>
                  <a:cubicBezTo>
                    <a:pt x="873334" y="156409"/>
                    <a:pt x="862424" y="182747"/>
                    <a:pt x="843005" y="202166"/>
                  </a:cubicBezTo>
                  <a:cubicBezTo>
                    <a:pt x="823586" y="221585"/>
                    <a:pt x="797248" y="232495"/>
                    <a:pt x="769785" y="232495"/>
                  </a:cubicBezTo>
                  <a:lnTo>
                    <a:pt x="103549" y="232495"/>
                  </a:lnTo>
                  <a:cubicBezTo>
                    <a:pt x="76086" y="232495"/>
                    <a:pt x="49748" y="221585"/>
                    <a:pt x="30329" y="202166"/>
                  </a:cubicBezTo>
                  <a:cubicBezTo>
                    <a:pt x="10910" y="182747"/>
                    <a:pt x="0" y="156409"/>
                    <a:pt x="0" y="128946"/>
                  </a:cubicBezTo>
                  <a:lnTo>
                    <a:pt x="0" y="103549"/>
                  </a:lnTo>
                  <a:cubicBezTo>
                    <a:pt x="0" y="76086"/>
                    <a:pt x="10910" y="49748"/>
                    <a:pt x="30329" y="30329"/>
                  </a:cubicBezTo>
                  <a:cubicBezTo>
                    <a:pt x="49748" y="10910"/>
                    <a:pt x="76086" y="0"/>
                    <a:pt x="103549" y="0"/>
                  </a:cubicBezTo>
                  <a:close/>
                </a:path>
              </a:pathLst>
            </a:custGeom>
            <a:solidFill>
              <a:srgbClr val="FFF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19"/>
            <p:cNvSpPr txBox="1"/>
            <p:nvPr/>
          </p:nvSpPr>
          <p:spPr>
            <a:xfrm>
              <a:off x="0" y="-276225"/>
              <a:ext cx="873334" cy="508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0" name="Google Shape;510;p19"/>
          <p:cNvSpPr txBox="1"/>
          <p:nvPr/>
        </p:nvSpPr>
        <p:spPr>
          <a:xfrm>
            <a:off x="5165783" y="3330054"/>
            <a:ext cx="114726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8847" lvl="2" marL="1136544" marR="0" rtl="0" algn="l">
              <a:lnSpc>
                <a:spcPct val="156990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632"/>
              <a:buFont typeface="Arial"/>
              <a:buChar char="⚬"/>
            </a:pPr>
            <a:r>
              <a:rPr b="0" i="0" lang="en-US" sz="26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Responses API 기반으로 URL 관련 응답 생성</a:t>
            </a:r>
            <a:endParaRPr/>
          </a:p>
          <a:p>
            <a:pPr indent="-378848" lvl="2" marL="1136544" marR="0" rtl="0" algn="l">
              <a:lnSpc>
                <a:spcPct val="156990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632"/>
              <a:buFont typeface="Arial"/>
              <a:buChar char="⚬"/>
            </a:pPr>
            <a:r>
              <a:rPr b="0" i="0" lang="en-US" sz="26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Web Search Preview, File Search 호스팅 툴 연동</a:t>
            </a:r>
            <a:endParaRPr b="0" i="0" sz="2632" u="none" cap="none" strike="noStrike">
              <a:solidFill>
                <a:srgbClr val="37437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5343660" y="4849081"/>
            <a:ext cx="11472731" cy="13953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35668" lvl="2" marL="1007005" marR="0" rtl="0" algn="l">
              <a:lnSpc>
                <a:spcPct val="156989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332"/>
              <a:buFont typeface="Arial"/>
              <a:buChar char="⚬"/>
            </a:pPr>
            <a:r>
              <a:rPr b="0" i="0" lang="en-US" sz="23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XGBoost 모델 학습 → .pkl 모델 파일 저장</a:t>
            </a:r>
            <a:endParaRPr/>
          </a:p>
          <a:p>
            <a:pPr indent="-335668" lvl="2" marL="1007005" marR="0" rtl="0" algn="l">
              <a:lnSpc>
                <a:spcPct val="156989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332"/>
              <a:buFont typeface="Arial"/>
              <a:buChar char="⚬"/>
            </a:pPr>
            <a:r>
              <a:rPr b="0" i="0" lang="en-US" sz="23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Agent 클래스 및 커스텀 함수로 에이전트 연결 → 사용자 질문에 따라 추론</a:t>
            </a:r>
            <a:endParaRPr/>
          </a:p>
          <a:p>
            <a:pPr indent="-335668" lvl="2" marL="1007005" marR="0" rtl="0" algn="l">
              <a:lnSpc>
                <a:spcPct val="156989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332"/>
              <a:buFont typeface="Arial"/>
              <a:buChar char="⚬"/>
            </a:pPr>
            <a:r>
              <a:rPr b="0" i="0" lang="en-US" sz="23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구조 명확화 → 악성 URL 판단 질문 후 사용자 요청에 따라 대안 사이트 추천</a:t>
            </a:r>
            <a:endParaRPr/>
          </a:p>
        </p:txBody>
      </p:sp>
      <p:sp>
        <p:nvSpPr>
          <p:cNvPr id="512" name="Google Shape;512;p19"/>
          <p:cNvSpPr txBox="1"/>
          <p:nvPr/>
        </p:nvSpPr>
        <p:spPr>
          <a:xfrm>
            <a:off x="5165783" y="6786511"/>
            <a:ext cx="114726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78847" lvl="2" marL="1136544" marR="0" rtl="0" algn="l">
              <a:lnSpc>
                <a:spcPct val="156990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632"/>
              <a:buFont typeface="Arial"/>
              <a:buChar char="⚬"/>
            </a:pPr>
            <a:r>
              <a:rPr b="0" i="0" lang="en-US" sz="26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하위 에이전트 악성코드 탐지 → File Search 활용 분석</a:t>
            </a:r>
            <a:endParaRPr/>
          </a:p>
          <a:p>
            <a:pPr indent="-378847" lvl="2" marL="1136544" marR="0" rtl="0" algn="l">
              <a:lnSpc>
                <a:spcPct val="156990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632"/>
              <a:buFont typeface="Arial"/>
              <a:buChar char="⚬"/>
            </a:pPr>
            <a:r>
              <a:rPr b="0" i="0" lang="en-US" sz="26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상위 에이전트 전달 받음 → Web Search 결과 반환</a:t>
            </a:r>
            <a:endParaRPr/>
          </a:p>
        </p:txBody>
      </p:sp>
      <p:sp>
        <p:nvSpPr>
          <p:cNvPr id="513" name="Google Shape;513;p19"/>
          <p:cNvSpPr txBox="1"/>
          <p:nvPr/>
        </p:nvSpPr>
        <p:spPr>
          <a:xfrm>
            <a:off x="1214729" y="8844649"/>
            <a:ext cx="3252327" cy="4282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6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통합 대화 UX</a:t>
            </a:r>
            <a:endParaRPr/>
          </a:p>
        </p:txBody>
      </p:sp>
      <p:sp>
        <p:nvSpPr>
          <p:cNvPr id="514" name="Google Shape;514;p19"/>
          <p:cNvSpPr txBox="1"/>
          <p:nvPr/>
        </p:nvSpPr>
        <p:spPr>
          <a:xfrm>
            <a:off x="5165783" y="8228565"/>
            <a:ext cx="11472600" cy="16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2955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8847" lvl="2" marL="1136544" marR="0" rtl="0" algn="l">
              <a:lnSpc>
                <a:spcPct val="156990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632"/>
              <a:buFont typeface="Arial"/>
              <a:buChar char="⚬"/>
            </a:pPr>
            <a:r>
              <a:rPr b="0" i="0" lang="en-US" sz="26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사용자 입장에서 자연어로 자유롭게 질문 또는 지시 가능</a:t>
            </a:r>
            <a:endParaRPr/>
          </a:p>
          <a:p>
            <a:pPr indent="0" lvl="0" marL="0" marR="0" rtl="0" algn="l">
              <a:lnSpc>
                <a:spcPct val="156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632" u="none" cap="none" strike="noStrike">
              <a:solidFill>
                <a:srgbClr val="37437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375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"/>
          <p:cNvSpPr/>
          <p:nvPr/>
        </p:nvSpPr>
        <p:spPr>
          <a:xfrm>
            <a:off x="10625268" y="2679404"/>
            <a:ext cx="573223" cy="714290"/>
          </a:xfrm>
          <a:custGeom>
            <a:rect b="b" l="l" r="r" t="t"/>
            <a:pathLst>
              <a:path extrusionOk="0" h="714290" w="573223">
                <a:moveTo>
                  <a:pt x="0" y="0"/>
                </a:moveTo>
                <a:lnTo>
                  <a:pt x="573223" y="0"/>
                </a:lnTo>
                <a:lnTo>
                  <a:pt x="573223" y="714290"/>
                </a:lnTo>
                <a:lnTo>
                  <a:pt x="0" y="714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7" name="Google Shape;107;p2"/>
          <p:cNvSpPr/>
          <p:nvPr/>
        </p:nvSpPr>
        <p:spPr>
          <a:xfrm>
            <a:off x="10625268" y="3843997"/>
            <a:ext cx="573223" cy="714290"/>
          </a:xfrm>
          <a:custGeom>
            <a:rect b="b" l="l" r="r" t="t"/>
            <a:pathLst>
              <a:path extrusionOk="0" h="714290" w="573223">
                <a:moveTo>
                  <a:pt x="0" y="0"/>
                </a:moveTo>
                <a:lnTo>
                  <a:pt x="573223" y="0"/>
                </a:lnTo>
                <a:lnTo>
                  <a:pt x="573223" y="714290"/>
                </a:lnTo>
                <a:lnTo>
                  <a:pt x="0" y="714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8" name="Google Shape;108;p2"/>
          <p:cNvSpPr/>
          <p:nvPr/>
        </p:nvSpPr>
        <p:spPr>
          <a:xfrm>
            <a:off x="10625268" y="4968948"/>
            <a:ext cx="573223" cy="714290"/>
          </a:xfrm>
          <a:custGeom>
            <a:rect b="b" l="l" r="r" t="t"/>
            <a:pathLst>
              <a:path extrusionOk="0" h="714290" w="573223">
                <a:moveTo>
                  <a:pt x="0" y="0"/>
                </a:moveTo>
                <a:lnTo>
                  <a:pt x="573223" y="0"/>
                </a:lnTo>
                <a:lnTo>
                  <a:pt x="573223" y="714290"/>
                </a:lnTo>
                <a:lnTo>
                  <a:pt x="0" y="714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9" name="Google Shape;109;p2"/>
          <p:cNvSpPr/>
          <p:nvPr/>
        </p:nvSpPr>
        <p:spPr>
          <a:xfrm>
            <a:off x="10625268" y="6112817"/>
            <a:ext cx="573223" cy="714290"/>
          </a:xfrm>
          <a:custGeom>
            <a:rect b="b" l="l" r="r" t="t"/>
            <a:pathLst>
              <a:path extrusionOk="0" h="714290" w="573223">
                <a:moveTo>
                  <a:pt x="0" y="0"/>
                </a:moveTo>
                <a:lnTo>
                  <a:pt x="573223" y="0"/>
                </a:lnTo>
                <a:lnTo>
                  <a:pt x="573223" y="714290"/>
                </a:lnTo>
                <a:lnTo>
                  <a:pt x="0" y="714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2"/>
          <p:cNvSpPr/>
          <p:nvPr/>
        </p:nvSpPr>
        <p:spPr>
          <a:xfrm>
            <a:off x="10625268" y="7273128"/>
            <a:ext cx="573223" cy="714290"/>
          </a:xfrm>
          <a:custGeom>
            <a:rect b="b" l="l" r="r" t="t"/>
            <a:pathLst>
              <a:path extrusionOk="0" h="714290" w="573223">
                <a:moveTo>
                  <a:pt x="0" y="0"/>
                </a:moveTo>
                <a:lnTo>
                  <a:pt x="573223" y="0"/>
                </a:lnTo>
                <a:lnTo>
                  <a:pt x="573223" y="714290"/>
                </a:lnTo>
                <a:lnTo>
                  <a:pt x="0" y="714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2"/>
          <p:cNvSpPr/>
          <p:nvPr/>
        </p:nvSpPr>
        <p:spPr>
          <a:xfrm>
            <a:off x="10625268" y="8401515"/>
            <a:ext cx="573223" cy="714290"/>
          </a:xfrm>
          <a:custGeom>
            <a:rect b="b" l="l" r="r" t="t"/>
            <a:pathLst>
              <a:path extrusionOk="0" h="714290" w="573223">
                <a:moveTo>
                  <a:pt x="0" y="0"/>
                </a:moveTo>
                <a:lnTo>
                  <a:pt x="573223" y="0"/>
                </a:lnTo>
                <a:lnTo>
                  <a:pt x="573223" y="714290"/>
                </a:lnTo>
                <a:lnTo>
                  <a:pt x="0" y="7142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2"/>
          <p:cNvSpPr/>
          <p:nvPr/>
        </p:nvSpPr>
        <p:spPr>
          <a:xfrm>
            <a:off x="1187230" y="6358650"/>
            <a:ext cx="3773996" cy="3773996"/>
          </a:xfrm>
          <a:custGeom>
            <a:rect b="b" l="l" r="r" t="t"/>
            <a:pathLst>
              <a:path extrusionOk="0" h="5031994" w="5031994">
                <a:moveTo>
                  <a:pt x="0" y="0"/>
                </a:moveTo>
                <a:lnTo>
                  <a:pt x="5031994" y="0"/>
                </a:lnTo>
                <a:lnTo>
                  <a:pt x="5031994" y="5031994"/>
                </a:lnTo>
                <a:lnTo>
                  <a:pt x="0" y="50319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2"/>
          <p:cNvSpPr txBox="1"/>
          <p:nvPr/>
        </p:nvSpPr>
        <p:spPr>
          <a:xfrm>
            <a:off x="1187230" y="17343"/>
            <a:ext cx="7714471" cy="2662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43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418" u="sng" cap="none" strike="noStrike">
                <a:solidFill>
                  <a:srgbClr val="FFFCF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Contents</a:t>
            </a:r>
            <a:endParaRPr/>
          </a:p>
        </p:txBody>
      </p:sp>
      <p:sp>
        <p:nvSpPr>
          <p:cNvPr id="114" name="Google Shape;114;p2"/>
          <p:cNvSpPr txBox="1"/>
          <p:nvPr/>
        </p:nvSpPr>
        <p:spPr>
          <a:xfrm>
            <a:off x="11642873" y="2854675"/>
            <a:ext cx="5727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67" u="none" cap="none" strike="noStrike">
                <a:solidFill>
                  <a:srgbClr val="FFFCF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개요</a:t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11630801" y="4029975"/>
            <a:ext cx="5998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67" u="none" cap="none" strike="noStrike">
                <a:solidFill>
                  <a:srgbClr val="FFFCF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팀 구성 및 역할</a:t>
            </a:r>
            <a:endParaRPr/>
          </a:p>
        </p:txBody>
      </p:sp>
      <p:sp>
        <p:nvSpPr>
          <p:cNvPr id="116" name="Google Shape;116;p2"/>
          <p:cNvSpPr txBox="1"/>
          <p:nvPr/>
        </p:nvSpPr>
        <p:spPr>
          <a:xfrm>
            <a:off x="11630799" y="5205275"/>
            <a:ext cx="5998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67" u="none" cap="none" strike="noStrike">
                <a:solidFill>
                  <a:srgbClr val="FFFCF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절차 및 방법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11630800" y="6349125"/>
            <a:ext cx="56307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67" u="none" cap="none" strike="noStrike">
                <a:solidFill>
                  <a:srgbClr val="FFFCF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경과</a:t>
            </a:r>
            <a:endParaRPr/>
          </a:p>
        </p:txBody>
      </p:sp>
      <p:sp>
        <p:nvSpPr>
          <p:cNvPr id="118" name="Google Shape;118;p2"/>
          <p:cNvSpPr txBox="1"/>
          <p:nvPr/>
        </p:nvSpPr>
        <p:spPr>
          <a:xfrm>
            <a:off x="11630798" y="7456650"/>
            <a:ext cx="59988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67" u="none" cap="none" strike="noStrike">
                <a:solidFill>
                  <a:srgbClr val="FFFCF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자체 평가 의견</a:t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11630802" y="8592571"/>
            <a:ext cx="27219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998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67" u="none" cap="none" strike="noStrike">
                <a:solidFill>
                  <a:srgbClr val="FFFCF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Q&amp;A</a:t>
            </a:r>
            <a:endParaRPr/>
          </a:p>
        </p:txBody>
      </p:sp>
      <p:sp>
        <p:nvSpPr>
          <p:cNvPr id="120" name="Google Shape;120;p2"/>
          <p:cNvSpPr txBox="1"/>
          <p:nvPr/>
        </p:nvSpPr>
        <p:spPr>
          <a:xfrm>
            <a:off x="10588264" y="2904359"/>
            <a:ext cx="573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7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7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01</a:t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10588264" y="4067429"/>
            <a:ext cx="573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7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7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02</a:t>
            </a:r>
            <a:endParaRPr/>
          </a:p>
        </p:txBody>
      </p:sp>
      <p:sp>
        <p:nvSpPr>
          <p:cNvPr id="122" name="Google Shape;122;p2"/>
          <p:cNvSpPr txBox="1"/>
          <p:nvPr/>
        </p:nvSpPr>
        <p:spPr>
          <a:xfrm>
            <a:off x="10588264" y="5179513"/>
            <a:ext cx="573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7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7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03</a:t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10588264" y="6356145"/>
            <a:ext cx="573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7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7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04</a:t>
            </a:r>
            <a:endParaRPr/>
          </a:p>
        </p:txBody>
      </p:sp>
      <p:sp>
        <p:nvSpPr>
          <p:cNvPr id="124" name="Google Shape;124;p2"/>
          <p:cNvSpPr txBox="1"/>
          <p:nvPr/>
        </p:nvSpPr>
        <p:spPr>
          <a:xfrm>
            <a:off x="10588264" y="7501789"/>
            <a:ext cx="573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7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7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05</a:t>
            </a:r>
            <a:endParaRPr/>
          </a:p>
        </p:txBody>
      </p:sp>
      <p:sp>
        <p:nvSpPr>
          <p:cNvPr id="125" name="Google Shape;125;p2"/>
          <p:cNvSpPr txBox="1"/>
          <p:nvPr/>
        </p:nvSpPr>
        <p:spPr>
          <a:xfrm>
            <a:off x="10588264" y="8634570"/>
            <a:ext cx="5733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6796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7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06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0"/>
          <p:cNvSpPr txBox="1"/>
          <p:nvPr/>
        </p:nvSpPr>
        <p:spPr>
          <a:xfrm>
            <a:off x="783775" y="725500"/>
            <a:ext cx="11701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경과</a:t>
            </a:r>
            <a:endParaRPr/>
          </a:p>
        </p:txBody>
      </p:sp>
      <p:sp>
        <p:nvSpPr>
          <p:cNvPr id="524" name="Google Shape;524;p20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525" name="Google Shape;525;p20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26" name="Google Shape;526;p20"/>
          <p:cNvGrpSpPr/>
          <p:nvPr/>
        </p:nvGrpSpPr>
        <p:grpSpPr>
          <a:xfrm>
            <a:off x="621069" y="1602810"/>
            <a:ext cx="3320162" cy="1329986"/>
            <a:chOff x="0" y="-1038999"/>
            <a:chExt cx="4426883" cy="1773315"/>
          </a:xfrm>
        </p:grpSpPr>
        <p:grpSp>
          <p:nvGrpSpPr>
            <p:cNvPr id="527" name="Google Shape;527;p20"/>
            <p:cNvGrpSpPr/>
            <p:nvPr/>
          </p:nvGrpSpPr>
          <p:grpSpPr>
            <a:xfrm>
              <a:off x="0" y="-1038999"/>
              <a:ext cx="4426883" cy="1773315"/>
              <a:chOff x="0" y="-276225"/>
              <a:chExt cx="1176916" cy="471448"/>
            </a:xfrm>
          </p:grpSpPr>
          <p:sp>
            <p:nvSpPr>
              <p:cNvPr id="528" name="Google Shape;528;p20"/>
              <p:cNvSpPr/>
              <p:nvPr/>
            </p:nvSpPr>
            <p:spPr>
              <a:xfrm>
                <a:off x="0" y="0"/>
                <a:ext cx="1176916" cy="195223"/>
              </a:xfrm>
              <a:custGeom>
                <a:rect b="b" l="l" r="r" t="t"/>
                <a:pathLst>
                  <a:path extrusionOk="0" h="195223" w="1176916">
                    <a:moveTo>
                      <a:pt x="97611" y="0"/>
                    </a:moveTo>
                    <a:lnTo>
                      <a:pt x="1079304" y="0"/>
                    </a:lnTo>
                    <a:cubicBezTo>
                      <a:pt x="1105193" y="0"/>
                      <a:pt x="1130020" y="10284"/>
                      <a:pt x="1148326" y="28590"/>
                    </a:cubicBezTo>
                    <a:cubicBezTo>
                      <a:pt x="1166632" y="46895"/>
                      <a:pt x="1176916" y="71723"/>
                      <a:pt x="1176916" y="97611"/>
                    </a:cubicBezTo>
                    <a:lnTo>
                      <a:pt x="1176916" y="97611"/>
                    </a:lnTo>
                    <a:cubicBezTo>
                      <a:pt x="1176916" y="151521"/>
                      <a:pt x="1133214" y="195223"/>
                      <a:pt x="1079304" y="195223"/>
                    </a:cubicBezTo>
                    <a:lnTo>
                      <a:pt x="97611" y="195223"/>
                    </a:lnTo>
                    <a:cubicBezTo>
                      <a:pt x="43702" y="195223"/>
                      <a:pt x="0" y="151521"/>
                      <a:pt x="0" y="97611"/>
                    </a:cubicBezTo>
                    <a:lnTo>
                      <a:pt x="0" y="97611"/>
                    </a:lnTo>
                    <a:cubicBezTo>
                      <a:pt x="0" y="43702"/>
                      <a:pt x="43702" y="0"/>
                      <a:pt x="97611" y="0"/>
                    </a:cubicBezTo>
                    <a:close/>
                  </a:path>
                </a:pathLst>
              </a:custGeom>
              <a:solidFill>
                <a:srgbClr val="374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20"/>
              <p:cNvSpPr txBox="1"/>
              <p:nvPr/>
            </p:nvSpPr>
            <p:spPr>
              <a:xfrm>
                <a:off x="0" y="-276225"/>
                <a:ext cx="1176916" cy="471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9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30" name="Google Shape;530;p20"/>
            <p:cNvSpPr txBox="1"/>
            <p:nvPr/>
          </p:nvSpPr>
          <p:spPr>
            <a:xfrm>
              <a:off x="421580" y="96342"/>
              <a:ext cx="3583723" cy="63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45" u="none" cap="none" strike="noStrike">
                  <a:solidFill>
                    <a:srgbClr val="FFFCF5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심화 요구사항 충족</a:t>
              </a:r>
              <a:endParaRPr/>
            </a:p>
          </p:txBody>
        </p:sp>
      </p:grpSp>
      <p:sp>
        <p:nvSpPr>
          <p:cNvPr id="531" name="Google Shape;531;p20"/>
          <p:cNvSpPr/>
          <p:nvPr/>
        </p:nvSpPr>
        <p:spPr>
          <a:xfrm>
            <a:off x="1610492" y="4878032"/>
            <a:ext cx="15559030" cy="1457852"/>
          </a:xfrm>
          <a:custGeom>
            <a:rect b="b" l="l" r="r" t="t"/>
            <a:pathLst>
              <a:path extrusionOk="0" h="1346200" w="14367418">
                <a:moveTo>
                  <a:pt x="0" y="224409"/>
                </a:moveTo>
                <a:cubicBezTo>
                  <a:pt x="0" y="100457"/>
                  <a:pt x="81060" y="0"/>
                  <a:pt x="181078" y="0"/>
                </a:cubicBezTo>
                <a:lnTo>
                  <a:pt x="14186322" y="0"/>
                </a:lnTo>
                <a:cubicBezTo>
                  <a:pt x="14286340" y="0"/>
                  <a:pt x="14367418" y="100457"/>
                  <a:pt x="14367418" y="224409"/>
                </a:cubicBezTo>
                <a:lnTo>
                  <a:pt x="14367418" y="1121791"/>
                </a:lnTo>
                <a:cubicBezTo>
                  <a:pt x="14367418" y="1245743"/>
                  <a:pt x="14286340" y="1346200"/>
                  <a:pt x="14186322" y="1346200"/>
                </a:cubicBezTo>
                <a:lnTo>
                  <a:pt x="181078" y="1346200"/>
                </a:lnTo>
                <a:cubicBezTo>
                  <a:pt x="81060" y="1346200"/>
                  <a:pt x="0" y="1245743"/>
                  <a:pt x="0" y="1121791"/>
                </a:cubicBezTo>
                <a:close/>
              </a:path>
            </a:pathLst>
          </a:custGeom>
          <a:solidFill>
            <a:srgbClr val="C3CADF">
              <a:alpha val="7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0"/>
          <p:cNvSpPr/>
          <p:nvPr/>
        </p:nvSpPr>
        <p:spPr>
          <a:xfrm>
            <a:off x="1610492" y="6575399"/>
            <a:ext cx="15559030" cy="1457852"/>
          </a:xfrm>
          <a:custGeom>
            <a:rect b="b" l="l" r="r" t="t"/>
            <a:pathLst>
              <a:path extrusionOk="0" h="1346200" w="14367418">
                <a:moveTo>
                  <a:pt x="0" y="224409"/>
                </a:moveTo>
                <a:cubicBezTo>
                  <a:pt x="0" y="100457"/>
                  <a:pt x="81060" y="0"/>
                  <a:pt x="181078" y="0"/>
                </a:cubicBezTo>
                <a:lnTo>
                  <a:pt x="14186322" y="0"/>
                </a:lnTo>
                <a:cubicBezTo>
                  <a:pt x="14286340" y="0"/>
                  <a:pt x="14367418" y="100457"/>
                  <a:pt x="14367418" y="224409"/>
                </a:cubicBezTo>
                <a:lnTo>
                  <a:pt x="14367418" y="1121791"/>
                </a:lnTo>
                <a:cubicBezTo>
                  <a:pt x="14367418" y="1245743"/>
                  <a:pt x="14286340" y="1346200"/>
                  <a:pt x="14186322" y="1346200"/>
                </a:cubicBezTo>
                <a:lnTo>
                  <a:pt x="181078" y="1346200"/>
                </a:lnTo>
                <a:cubicBezTo>
                  <a:pt x="81060" y="1346200"/>
                  <a:pt x="0" y="1245743"/>
                  <a:pt x="0" y="1121791"/>
                </a:cubicBezTo>
                <a:close/>
              </a:path>
            </a:pathLst>
          </a:custGeom>
          <a:solidFill>
            <a:srgbClr val="BCC4EB">
              <a:alpha val="7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0"/>
          <p:cNvSpPr/>
          <p:nvPr/>
        </p:nvSpPr>
        <p:spPr>
          <a:xfrm>
            <a:off x="1610492" y="3180446"/>
            <a:ext cx="15559244" cy="1458126"/>
          </a:xfrm>
          <a:custGeom>
            <a:rect b="b" l="l" r="r" t="t"/>
            <a:pathLst>
              <a:path extrusionOk="0" h="1346454" w="14367616">
                <a:moveTo>
                  <a:pt x="0" y="224409"/>
                </a:moveTo>
                <a:cubicBezTo>
                  <a:pt x="0" y="100457"/>
                  <a:pt x="81060" y="0"/>
                  <a:pt x="181078" y="0"/>
                </a:cubicBezTo>
                <a:lnTo>
                  <a:pt x="14186528" y="0"/>
                </a:lnTo>
                <a:cubicBezTo>
                  <a:pt x="14286545" y="0"/>
                  <a:pt x="14367616" y="100457"/>
                  <a:pt x="14367616" y="224409"/>
                </a:cubicBezTo>
                <a:lnTo>
                  <a:pt x="14367616" y="1122045"/>
                </a:lnTo>
                <a:cubicBezTo>
                  <a:pt x="14367616" y="1245997"/>
                  <a:pt x="14286545" y="1346454"/>
                  <a:pt x="14186528" y="1346454"/>
                </a:cubicBezTo>
                <a:lnTo>
                  <a:pt x="181078" y="1346454"/>
                </a:lnTo>
                <a:cubicBezTo>
                  <a:pt x="81060" y="1346454"/>
                  <a:pt x="0" y="1245870"/>
                  <a:pt x="0" y="1122045"/>
                </a:cubicBezTo>
                <a:close/>
              </a:path>
            </a:pathLst>
          </a:custGeom>
          <a:solidFill>
            <a:srgbClr val="D9DCE6">
              <a:alpha val="7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0"/>
          <p:cNvSpPr/>
          <p:nvPr/>
        </p:nvSpPr>
        <p:spPr>
          <a:xfrm>
            <a:off x="1610492" y="8272767"/>
            <a:ext cx="15559244" cy="1458126"/>
          </a:xfrm>
          <a:custGeom>
            <a:rect b="b" l="l" r="r" t="t"/>
            <a:pathLst>
              <a:path extrusionOk="0" h="1346454" w="14367616">
                <a:moveTo>
                  <a:pt x="0" y="224409"/>
                </a:moveTo>
                <a:cubicBezTo>
                  <a:pt x="0" y="100457"/>
                  <a:pt x="81060" y="0"/>
                  <a:pt x="181078" y="0"/>
                </a:cubicBezTo>
                <a:lnTo>
                  <a:pt x="14186528" y="0"/>
                </a:lnTo>
                <a:cubicBezTo>
                  <a:pt x="14286545" y="0"/>
                  <a:pt x="14367616" y="100457"/>
                  <a:pt x="14367616" y="224409"/>
                </a:cubicBezTo>
                <a:lnTo>
                  <a:pt x="14367616" y="1122045"/>
                </a:lnTo>
                <a:cubicBezTo>
                  <a:pt x="14367616" y="1245997"/>
                  <a:pt x="14286545" y="1346454"/>
                  <a:pt x="14186528" y="1346454"/>
                </a:cubicBezTo>
                <a:lnTo>
                  <a:pt x="181078" y="1346454"/>
                </a:lnTo>
                <a:cubicBezTo>
                  <a:pt x="81060" y="1346454"/>
                  <a:pt x="0" y="1245870"/>
                  <a:pt x="0" y="1122045"/>
                </a:cubicBezTo>
                <a:close/>
              </a:path>
            </a:pathLst>
          </a:custGeom>
          <a:solidFill>
            <a:srgbClr val="9FABDB">
              <a:alpha val="7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5" name="Google Shape;535;p20"/>
          <p:cNvGrpSpPr/>
          <p:nvPr/>
        </p:nvGrpSpPr>
        <p:grpSpPr>
          <a:xfrm>
            <a:off x="1118321" y="3278430"/>
            <a:ext cx="877110" cy="1092940"/>
            <a:chOff x="0" y="0"/>
            <a:chExt cx="1169480" cy="1457254"/>
          </a:xfrm>
        </p:grpSpPr>
        <p:sp>
          <p:nvSpPr>
            <p:cNvPr id="536" name="Google Shape;536;p20"/>
            <p:cNvSpPr/>
            <p:nvPr/>
          </p:nvSpPr>
          <p:spPr>
            <a:xfrm>
              <a:off x="0" y="0"/>
              <a:ext cx="1169480" cy="1457254"/>
            </a:xfrm>
            <a:custGeom>
              <a:rect b="b" l="l" r="r" t="t"/>
              <a:pathLst>
                <a:path extrusionOk="0" h="1457254" w="1169480">
                  <a:moveTo>
                    <a:pt x="0" y="0"/>
                  </a:moveTo>
                  <a:lnTo>
                    <a:pt x="1169480" y="0"/>
                  </a:lnTo>
                  <a:lnTo>
                    <a:pt x="1169480" y="1457254"/>
                  </a:lnTo>
                  <a:lnTo>
                    <a:pt x="0" y="1457254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37" name="Google Shape;537;p20"/>
            <p:cNvSpPr txBox="1"/>
            <p:nvPr/>
          </p:nvSpPr>
          <p:spPr>
            <a:xfrm>
              <a:off x="128592" y="520204"/>
              <a:ext cx="912296" cy="7729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65" u="none" cap="none" strike="noStrik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01</a:t>
              </a:r>
              <a:endParaRPr/>
            </a:p>
          </p:txBody>
        </p:sp>
      </p:grpSp>
      <p:sp>
        <p:nvSpPr>
          <p:cNvPr id="538" name="Google Shape;538;p20"/>
          <p:cNvSpPr/>
          <p:nvPr/>
        </p:nvSpPr>
        <p:spPr>
          <a:xfrm>
            <a:off x="1118321" y="4878032"/>
            <a:ext cx="877110" cy="1092962"/>
          </a:xfrm>
          <a:custGeom>
            <a:rect b="b" l="l" r="r" t="t"/>
            <a:pathLst>
              <a:path extrusionOk="0" h="1092962" w="877110">
                <a:moveTo>
                  <a:pt x="0" y="0"/>
                </a:moveTo>
                <a:lnTo>
                  <a:pt x="877110" y="0"/>
                </a:lnTo>
                <a:lnTo>
                  <a:pt x="877110" y="1092962"/>
                </a:lnTo>
                <a:lnTo>
                  <a:pt x="0" y="10929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539" name="Google Shape;539;p20"/>
          <p:cNvGrpSpPr/>
          <p:nvPr/>
        </p:nvGrpSpPr>
        <p:grpSpPr>
          <a:xfrm>
            <a:off x="1118321" y="6641406"/>
            <a:ext cx="877110" cy="1092962"/>
            <a:chOff x="0" y="0"/>
            <a:chExt cx="1169480" cy="1457282"/>
          </a:xfrm>
        </p:grpSpPr>
        <p:sp>
          <p:nvSpPr>
            <p:cNvPr id="540" name="Google Shape;540;p20"/>
            <p:cNvSpPr/>
            <p:nvPr/>
          </p:nvSpPr>
          <p:spPr>
            <a:xfrm>
              <a:off x="0" y="0"/>
              <a:ext cx="1169480" cy="1457282"/>
            </a:xfrm>
            <a:custGeom>
              <a:rect b="b" l="l" r="r" t="t"/>
              <a:pathLst>
                <a:path extrusionOk="0" h="1457282" w="1169480">
                  <a:moveTo>
                    <a:pt x="0" y="0"/>
                  </a:moveTo>
                  <a:lnTo>
                    <a:pt x="1169480" y="0"/>
                  </a:lnTo>
                  <a:lnTo>
                    <a:pt x="1169480" y="1457282"/>
                  </a:lnTo>
                  <a:lnTo>
                    <a:pt x="0" y="14572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41" name="Google Shape;541;p20"/>
            <p:cNvSpPr txBox="1"/>
            <p:nvPr/>
          </p:nvSpPr>
          <p:spPr>
            <a:xfrm>
              <a:off x="128592" y="547998"/>
              <a:ext cx="912296" cy="772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65" u="none" cap="none" strike="noStrik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03</a:t>
              </a:r>
              <a:endParaRPr/>
            </a:p>
          </p:txBody>
        </p:sp>
      </p:grpSp>
      <p:sp>
        <p:nvSpPr>
          <p:cNvPr id="542" name="Google Shape;542;p20"/>
          <p:cNvSpPr txBox="1"/>
          <p:nvPr/>
        </p:nvSpPr>
        <p:spPr>
          <a:xfrm>
            <a:off x="2281150" y="5361733"/>
            <a:ext cx="148170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이전 대화를 저장하여 사용자별 </a:t>
            </a:r>
            <a:r>
              <a:rPr b="1" i="0" lang="en-US" sz="30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맞춤형 에이전트</a:t>
            </a:r>
            <a:endParaRPr/>
          </a:p>
        </p:txBody>
      </p:sp>
      <p:sp>
        <p:nvSpPr>
          <p:cNvPr id="543" name="Google Shape;543;p20"/>
          <p:cNvSpPr txBox="1"/>
          <p:nvPr/>
        </p:nvSpPr>
        <p:spPr>
          <a:xfrm>
            <a:off x="2271642" y="7061099"/>
            <a:ext cx="140769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블랙리스트</a:t>
            </a:r>
            <a:r>
              <a:rPr b="0" i="0" lang="en-US" sz="30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실시간 로깅 대응</a:t>
            </a:r>
            <a:endParaRPr/>
          </a:p>
        </p:txBody>
      </p:sp>
      <p:sp>
        <p:nvSpPr>
          <p:cNvPr id="544" name="Google Shape;544;p20"/>
          <p:cNvSpPr txBox="1"/>
          <p:nvPr/>
        </p:nvSpPr>
        <p:spPr>
          <a:xfrm>
            <a:off x="2352554" y="3683237"/>
            <a:ext cx="10146300" cy="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56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파일 분석 </a:t>
            </a:r>
            <a:r>
              <a:rPr b="0" i="0" lang="en-US" sz="3056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반영 결과 자동 생성</a:t>
            </a:r>
            <a:endParaRPr/>
          </a:p>
        </p:txBody>
      </p:sp>
      <p:sp>
        <p:nvSpPr>
          <p:cNvPr id="545" name="Google Shape;545;p20"/>
          <p:cNvSpPr txBox="1"/>
          <p:nvPr/>
        </p:nvSpPr>
        <p:spPr>
          <a:xfrm>
            <a:off x="2352554" y="8833304"/>
            <a:ext cx="119439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다양한 실서비스 사례</a:t>
            </a:r>
            <a:r>
              <a:rPr b="0" i="0" lang="en-US" sz="30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에 맞는 시나리오 추가</a:t>
            </a:r>
            <a:endParaRPr/>
          </a:p>
        </p:txBody>
      </p:sp>
      <p:grpSp>
        <p:nvGrpSpPr>
          <p:cNvPr id="546" name="Google Shape;546;p20"/>
          <p:cNvGrpSpPr/>
          <p:nvPr/>
        </p:nvGrpSpPr>
        <p:grpSpPr>
          <a:xfrm>
            <a:off x="1118321" y="8343701"/>
            <a:ext cx="877110" cy="1092962"/>
            <a:chOff x="0" y="0"/>
            <a:chExt cx="1169480" cy="1457282"/>
          </a:xfrm>
        </p:grpSpPr>
        <p:sp>
          <p:nvSpPr>
            <p:cNvPr id="547" name="Google Shape;547;p20"/>
            <p:cNvSpPr/>
            <p:nvPr/>
          </p:nvSpPr>
          <p:spPr>
            <a:xfrm>
              <a:off x="0" y="0"/>
              <a:ext cx="1169480" cy="1457282"/>
            </a:xfrm>
            <a:custGeom>
              <a:rect b="b" l="l" r="r" t="t"/>
              <a:pathLst>
                <a:path extrusionOk="0" h="1457282" w="1169480">
                  <a:moveTo>
                    <a:pt x="0" y="0"/>
                  </a:moveTo>
                  <a:lnTo>
                    <a:pt x="1169480" y="0"/>
                  </a:lnTo>
                  <a:lnTo>
                    <a:pt x="1169480" y="1457282"/>
                  </a:lnTo>
                  <a:lnTo>
                    <a:pt x="0" y="145728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548" name="Google Shape;548;p20"/>
            <p:cNvSpPr txBox="1"/>
            <p:nvPr/>
          </p:nvSpPr>
          <p:spPr>
            <a:xfrm>
              <a:off x="128592" y="548012"/>
              <a:ext cx="912296" cy="77297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465" u="none" cap="none" strike="noStrik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04</a:t>
              </a:r>
              <a:endParaRPr/>
            </a:p>
          </p:txBody>
        </p:sp>
      </p:grpSp>
      <p:sp>
        <p:nvSpPr>
          <p:cNvPr id="549" name="Google Shape;549;p20"/>
          <p:cNvSpPr txBox="1"/>
          <p:nvPr/>
        </p:nvSpPr>
        <p:spPr>
          <a:xfrm>
            <a:off x="1214765" y="5266936"/>
            <a:ext cx="684222" cy="5987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465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21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559" name="Google Shape;559;p21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560" name="Google Shape;560;p21"/>
          <p:cNvGrpSpPr/>
          <p:nvPr/>
        </p:nvGrpSpPr>
        <p:grpSpPr>
          <a:xfrm>
            <a:off x="621069" y="1602810"/>
            <a:ext cx="2207642" cy="1329986"/>
            <a:chOff x="0" y="-1038999"/>
            <a:chExt cx="2943523" cy="1773315"/>
          </a:xfrm>
        </p:grpSpPr>
        <p:grpSp>
          <p:nvGrpSpPr>
            <p:cNvPr id="561" name="Google Shape;561;p21"/>
            <p:cNvGrpSpPr/>
            <p:nvPr/>
          </p:nvGrpSpPr>
          <p:grpSpPr>
            <a:xfrm>
              <a:off x="0" y="-1038999"/>
              <a:ext cx="2943523" cy="1773315"/>
              <a:chOff x="0" y="-276225"/>
              <a:chExt cx="782555" cy="471448"/>
            </a:xfrm>
          </p:grpSpPr>
          <p:sp>
            <p:nvSpPr>
              <p:cNvPr id="562" name="Google Shape;562;p21"/>
              <p:cNvSpPr/>
              <p:nvPr/>
            </p:nvSpPr>
            <p:spPr>
              <a:xfrm>
                <a:off x="0" y="0"/>
                <a:ext cx="782555" cy="195223"/>
              </a:xfrm>
              <a:custGeom>
                <a:rect b="b" l="l" r="r" t="t"/>
                <a:pathLst>
                  <a:path extrusionOk="0" h="195223" w="782555">
                    <a:moveTo>
                      <a:pt x="97611" y="0"/>
                    </a:moveTo>
                    <a:lnTo>
                      <a:pt x="684944" y="0"/>
                    </a:lnTo>
                    <a:cubicBezTo>
                      <a:pt x="738853" y="0"/>
                      <a:pt x="782555" y="43702"/>
                      <a:pt x="782555" y="97611"/>
                    </a:cubicBezTo>
                    <a:lnTo>
                      <a:pt x="782555" y="97611"/>
                    </a:lnTo>
                    <a:cubicBezTo>
                      <a:pt x="782555" y="123499"/>
                      <a:pt x="772271" y="148327"/>
                      <a:pt x="753965" y="166633"/>
                    </a:cubicBezTo>
                    <a:cubicBezTo>
                      <a:pt x="735659" y="184939"/>
                      <a:pt x="710832" y="195223"/>
                      <a:pt x="684944" y="195223"/>
                    </a:cubicBezTo>
                    <a:lnTo>
                      <a:pt x="97611" y="195223"/>
                    </a:lnTo>
                    <a:cubicBezTo>
                      <a:pt x="43702" y="195223"/>
                      <a:pt x="0" y="151521"/>
                      <a:pt x="0" y="97611"/>
                    </a:cubicBezTo>
                    <a:lnTo>
                      <a:pt x="0" y="97611"/>
                    </a:lnTo>
                    <a:cubicBezTo>
                      <a:pt x="0" y="43702"/>
                      <a:pt x="43702" y="0"/>
                      <a:pt x="97611" y="0"/>
                    </a:cubicBezTo>
                    <a:close/>
                  </a:path>
                </a:pathLst>
              </a:custGeom>
              <a:solidFill>
                <a:srgbClr val="374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21"/>
              <p:cNvSpPr txBox="1"/>
              <p:nvPr/>
            </p:nvSpPr>
            <p:spPr>
              <a:xfrm>
                <a:off x="0" y="-276225"/>
                <a:ext cx="782555" cy="471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9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64" name="Google Shape;564;p21"/>
            <p:cNvSpPr txBox="1"/>
            <p:nvPr/>
          </p:nvSpPr>
          <p:spPr>
            <a:xfrm>
              <a:off x="280317" y="96342"/>
              <a:ext cx="2382889" cy="63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45" u="none" cap="none" strike="noStrike">
                  <a:solidFill>
                    <a:srgbClr val="FFFCF5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시연 영상</a:t>
              </a:r>
              <a:endParaRPr/>
            </a:p>
          </p:txBody>
        </p:sp>
      </p:grpSp>
      <p:pic>
        <p:nvPicPr>
          <p:cNvPr id="565" name="Google Shape;565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5650" y="2483550"/>
            <a:ext cx="11701799" cy="6974593"/>
          </a:xfrm>
          <a:prstGeom prst="rect">
            <a:avLst/>
          </a:prstGeom>
          <a:noFill/>
          <a:ln>
            <a:noFill/>
          </a:ln>
        </p:spPr>
      </p:pic>
      <p:sp>
        <p:nvSpPr>
          <p:cNvPr id="566" name="Google Shape;566;p21"/>
          <p:cNvSpPr txBox="1"/>
          <p:nvPr/>
        </p:nvSpPr>
        <p:spPr>
          <a:xfrm>
            <a:off x="783775" y="725500"/>
            <a:ext cx="11701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경과</a:t>
            </a:r>
            <a:endParaRPr/>
          </a:p>
        </p:txBody>
      </p:sp>
      <p:sp>
        <p:nvSpPr>
          <p:cNvPr id="567" name="Google Shape;567;p21"/>
          <p:cNvSpPr txBox="1"/>
          <p:nvPr/>
        </p:nvSpPr>
        <p:spPr>
          <a:xfrm>
            <a:off x="15096675" y="784930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6" name="Google Shape;576;p22"/>
          <p:cNvGrpSpPr/>
          <p:nvPr/>
        </p:nvGrpSpPr>
        <p:grpSpPr>
          <a:xfrm>
            <a:off x="1754544" y="2902651"/>
            <a:ext cx="1775443" cy="2212368"/>
            <a:chOff x="0" y="-200025"/>
            <a:chExt cx="812800" cy="1012825"/>
          </a:xfrm>
        </p:grpSpPr>
        <p:sp>
          <p:nvSpPr>
            <p:cNvPr id="577" name="Google Shape;577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F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2"/>
            <p:cNvSpPr txBox="1"/>
            <p:nvPr/>
          </p:nvSpPr>
          <p:spPr>
            <a:xfrm>
              <a:off x="76200" y="-200025"/>
              <a:ext cx="660400" cy="936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79" name="Google Shape;579;p22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580" name="Google Shape;580;p22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1" name="Google Shape;581;p22"/>
          <p:cNvSpPr/>
          <p:nvPr/>
        </p:nvSpPr>
        <p:spPr>
          <a:xfrm>
            <a:off x="9508660" y="4248685"/>
            <a:ext cx="3716946" cy="5009564"/>
          </a:xfrm>
          <a:custGeom>
            <a:rect b="b" l="l" r="r" t="t"/>
            <a:pathLst>
              <a:path extrusionOk="0" h="5535034" w="4106830">
                <a:moveTo>
                  <a:pt x="0" y="381733"/>
                </a:moveTo>
                <a:cubicBezTo>
                  <a:pt x="0" y="170865"/>
                  <a:pt x="41325" y="0"/>
                  <a:pt x="92326" y="0"/>
                </a:cubicBezTo>
                <a:lnTo>
                  <a:pt x="4014504" y="0"/>
                </a:lnTo>
                <a:cubicBezTo>
                  <a:pt x="4065504" y="0"/>
                  <a:pt x="4106830" y="170865"/>
                  <a:pt x="4106830" y="381733"/>
                </a:cubicBezTo>
                <a:lnTo>
                  <a:pt x="4106830" y="5153301"/>
                </a:lnTo>
                <a:cubicBezTo>
                  <a:pt x="4106830" y="5364168"/>
                  <a:pt x="4065504" y="5535034"/>
                  <a:pt x="4014504" y="5535034"/>
                </a:cubicBezTo>
                <a:lnTo>
                  <a:pt x="92326" y="5535034"/>
                </a:lnTo>
                <a:cubicBezTo>
                  <a:pt x="41325" y="5535034"/>
                  <a:pt x="0" y="5364169"/>
                  <a:pt x="0" y="5153301"/>
                </a:cubicBezTo>
                <a:close/>
              </a:path>
            </a:pathLst>
          </a:custGeom>
          <a:solidFill>
            <a:srgbClr val="EAF1F9">
              <a:alpha val="7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2"/>
          <p:cNvSpPr/>
          <p:nvPr/>
        </p:nvSpPr>
        <p:spPr>
          <a:xfrm>
            <a:off x="13761529" y="3206808"/>
            <a:ext cx="3716946" cy="5346797"/>
          </a:xfrm>
          <a:custGeom>
            <a:rect b="b" l="l" r="r" t="t"/>
            <a:pathLst>
              <a:path extrusionOk="0" h="5907639" w="4106830">
                <a:moveTo>
                  <a:pt x="0" y="407431"/>
                </a:moveTo>
                <a:cubicBezTo>
                  <a:pt x="0" y="182368"/>
                  <a:pt x="41325" y="0"/>
                  <a:pt x="92326" y="0"/>
                </a:cubicBezTo>
                <a:lnTo>
                  <a:pt x="4014504" y="0"/>
                </a:lnTo>
                <a:cubicBezTo>
                  <a:pt x="4065504" y="0"/>
                  <a:pt x="4106830" y="182368"/>
                  <a:pt x="4106830" y="407431"/>
                </a:cubicBezTo>
                <a:lnTo>
                  <a:pt x="4106830" y="5500208"/>
                </a:lnTo>
                <a:cubicBezTo>
                  <a:pt x="4106830" y="5725271"/>
                  <a:pt x="4065504" y="5907639"/>
                  <a:pt x="4014504" y="5907639"/>
                </a:cubicBezTo>
                <a:lnTo>
                  <a:pt x="92326" y="5907639"/>
                </a:lnTo>
                <a:cubicBezTo>
                  <a:pt x="41325" y="5907639"/>
                  <a:pt x="0" y="5725272"/>
                  <a:pt x="0" y="5500208"/>
                </a:cubicBezTo>
                <a:close/>
              </a:path>
            </a:pathLst>
          </a:custGeom>
          <a:solidFill>
            <a:srgbClr val="EAF1F9">
              <a:alpha val="7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2"/>
          <p:cNvSpPr/>
          <p:nvPr/>
        </p:nvSpPr>
        <p:spPr>
          <a:xfrm>
            <a:off x="5143990" y="3206808"/>
            <a:ext cx="3716946" cy="5307350"/>
          </a:xfrm>
          <a:custGeom>
            <a:rect b="b" l="l" r="r" t="t"/>
            <a:pathLst>
              <a:path extrusionOk="0" h="5864055" w="4106830">
                <a:moveTo>
                  <a:pt x="0" y="404425"/>
                </a:moveTo>
                <a:cubicBezTo>
                  <a:pt x="0" y="181022"/>
                  <a:pt x="41325" y="0"/>
                  <a:pt x="92326" y="0"/>
                </a:cubicBezTo>
                <a:lnTo>
                  <a:pt x="4014504" y="0"/>
                </a:lnTo>
                <a:cubicBezTo>
                  <a:pt x="4065504" y="0"/>
                  <a:pt x="4106830" y="181022"/>
                  <a:pt x="4106830" y="404425"/>
                </a:cubicBezTo>
                <a:lnTo>
                  <a:pt x="4106830" y="5459630"/>
                </a:lnTo>
                <a:cubicBezTo>
                  <a:pt x="4106830" y="5683033"/>
                  <a:pt x="4065504" y="5864055"/>
                  <a:pt x="4014504" y="5864055"/>
                </a:cubicBezTo>
                <a:lnTo>
                  <a:pt x="92326" y="5864055"/>
                </a:lnTo>
                <a:cubicBezTo>
                  <a:pt x="41325" y="5864055"/>
                  <a:pt x="0" y="5683033"/>
                  <a:pt x="0" y="5459630"/>
                </a:cubicBezTo>
                <a:close/>
              </a:path>
            </a:pathLst>
          </a:custGeom>
          <a:solidFill>
            <a:srgbClr val="EAF1F9">
              <a:alpha val="7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2"/>
          <p:cNvSpPr/>
          <p:nvPr/>
        </p:nvSpPr>
        <p:spPr>
          <a:xfrm>
            <a:off x="783781" y="4248685"/>
            <a:ext cx="3716946" cy="5009564"/>
          </a:xfrm>
          <a:custGeom>
            <a:rect b="b" l="l" r="r" t="t"/>
            <a:pathLst>
              <a:path extrusionOk="0" h="5535034" w="4106830">
                <a:moveTo>
                  <a:pt x="0" y="381733"/>
                </a:moveTo>
                <a:cubicBezTo>
                  <a:pt x="0" y="170865"/>
                  <a:pt x="41325" y="0"/>
                  <a:pt x="92326" y="0"/>
                </a:cubicBezTo>
                <a:lnTo>
                  <a:pt x="4014504" y="0"/>
                </a:lnTo>
                <a:cubicBezTo>
                  <a:pt x="4065504" y="0"/>
                  <a:pt x="4106830" y="170865"/>
                  <a:pt x="4106830" y="381733"/>
                </a:cubicBezTo>
                <a:lnTo>
                  <a:pt x="4106830" y="5153301"/>
                </a:lnTo>
                <a:cubicBezTo>
                  <a:pt x="4106830" y="5364168"/>
                  <a:pt x="4065504" y="5535034"/>
                  <a:pt x="4014504" y="5535034"/>
                </a:cubicBezTo>
                <a:lnTo>
                  <a:pt x="92326" y="5535034"/>
                </a:lnTo>
                <a:cubicBezTo>
                  <a:pt x="41325" y="5535034"/>
                  <a:pt x="0" y="5364169"/>
                  <a:pt x="0" y="5153301"/>
                </a:cubicBezTo>
                <a:close/>
              </a:path>
            </a:pathLst>
          </a:custGeom>
          <a:solidFill>
            <a:srgbClr val="EAF1F9">
              <a:alpha val="7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5" name="Google Shape;585;p22"/>
          <p:cNvGrpSpPr/>
          <p:nvPr/>
        </p:nvGrpSpPr>
        <p:grpSpPr>
          <a:xfrm>
            <a:off x="6116984" y="1882162"/>
            <a:ext cx="1775443" cy="2212368"/>
            <a:chOff x="0" y="-200025"/>
            <a:chExt cx="812800" cy="1012825"/>
          </a:xfrm>
        </p:grpSpPr>
        <p:sp>
          <p:nvSpPr>
            <p:cNvPr id="586" name="Google Shape;586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F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2"/>
            <p:cNvSpPr txBox="1"/>
            <p:nvPr/>
          </p:nvSpPr>
          <p:spPr>
            <a:xfrm>
              <a:off x="76200" y="-200025"/>
              <a:ext cx="660400" cy="936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8" name="Google Shape;588;p22"/>
          <p:cNvGrpSpPr/>
          <p:nvPr/>
        </p:nvGrpSpPr>
        <p:grpSpPr>
          <a:xfrm>
            <a:off x="10480210" y="2924039"/>
            <a:ext cx="1775443" cy="2212368"/>
            <a:chOff x="0" y="-200025"/>
            <a:chExt cx="812800" cy="1012825"/>
          </a:xfrm>
        </p:grpSpPr>
        <p:sp>
          <p:nvSpPr>
            <p:cNvPr id="589" name="Google Shape;589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F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2"/>
            <p:cNvSpPr txBox="1"/>
            <p:nvPr/>
          </p:nvSpPr>
          <p:spPr>
            <a:xfrm>
              <a:off x="76200" y="-200025"/>
              <a:ext cx="660400" cy="936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1" name="Google Shape;591;p22"/>
          <p:cNvGrpSpPr/>
          <p:nvPr/>
        </p:nvGrpSpPr>
        <p:grpSpPr>
          <a:xfrm>
            <a:off x="14732292" y="1860774"/>
            <a:ext cx="1775443" cy="2212368"/>
            <a:chOff x="0" y="-200025"/>
            <a:chExt cx="812800" cy="1012825"/>
          </a:xfrm>
        </p:grpSpPr>
        <p:sp>
          <p:nvSpPr>
            <p:cNvPr id="592" name="Google Shape;592;p2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AF1F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2"/>
            <p:cNvSpPr txBox="1"/>
            <p:nvPr/>
          </p:nvSpPr>
          <p:spPr>
            <a:xfrm>
              <a:off x="76200" y="-200025"/>
              <a:ext cx="660400" cy="936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94" name="Google Shape;594;p22"/>
          <p:cNvSpPr/>
          <p:nvPr/>
        </p:nvSpPr>
        <p:spPr>
          <a:xfrm>
            <a:off x="10926143" y="3635630"/>
            <a:ext cx="1002126" cy="1138024"/>
          </a:xfrm>
          <a:custGeom>
            <a:rect b="b" l="l" r="r" t="t"/>
            <a:pathLst>
              <a:path extrusionOk="0" h="1138024" w="1002126">
                <a:moveTo>
                  <a:pt x="0" y="0"/>
                </a:moveTo>
                <a:lnTo>
                  <a:pt x="1002126" y="0"/>
                </a:lnTo>
                <a:lnTo>
                  <a:pt x="1002126" y="1138024"/>
                </a:lnTo>
                <a:lnTo>
                  <a:pt x="0" y="11380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5" name="Google Shape;595;p22"/>
          <p:cNvSpPr/>
          <p:nvPr/>
        </p:nvSpPr>
        <p:spPr>
          <a:xfrm>
            <a:off x="6386100" y="2550656"/>
            <a:ext cx="1237210" cy="1152152"/>
          </a:xfrm>
          <a:custGeom>
            <a:rect b="b" l="l" r="r" t="t"/>
            <a:pathLst>
              <a:path extrusionOk="0" h="1152152" w="1237210">
                <a:moveTo>
                  <a:pt x="0" y="0"/>
                </a:moveTo>
                <a:lnTo>
                  <a:pt x="1237210" y="0"/>
                </a:lnTo>
                <a:lnTo>
                  <a:pt x="1237210" y="1152152"/>
                </a:lnTo>
                <a:lnTo>
                  <a:pt x="0" y="115215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6" name="Google Shape;596;p22"/>
          <p:cNvSpPr/>
          <p:nvPr/>
        </p:nvSpPr>
        <p:spPr>
          <a:xfrm>
            <a:off x="15052008" y="2593753"/>
            <a:ext cx="1136012" cy="1065958"/>
          </a:xfrm>
          <a:custGeom>
            <a:rect b="b" l="l" r="r" t="t"/>
            <a:pathLst>
              <a:path extrusionOk="0" h="1065958" w="1136012">
                <a:moveTo>
                  <a:pt x="0" y="0"/>
                </a:moveTo>
                <a:lnTo>
                  <a:pt x="1136011" y="0"/>
                </a:lnTo>
                <a:lnTo>
                  <a:pt x="1136011" y="1065958"/>
                </a:lnTo>
                <a:lnTo>
                  <a:pt x="0" y="106595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7" name="Google Shape;597;p22"/>
          <p:cNvSpPr/>
          <p:nvPr/>
        </p:nvSpPr>
        <p:spPr>
          <a:xfrm>
            <a:off x="2123565" y="3549957"/>
            <a:ext cx="1037402" cy="1194728"/>
          </a:xfrm>
          <a:custGeom>
            <a:rect b="b" l="l" r="r" t="t"/>
            <a:pathLst>
              <a:path extrusionOk="0" h="1194728" w="1037402">
                <a:moveTo>
                  <a:pt x="0" y="0"/>
                </a:moveTo>
                <a:lnTo>
                  <a:pt x="1037401" y="0"/>
                </a:lnTo>
                <a:lnTo>
                  <a:pt x="1037401" y="1194728"/>
                </a:lnTo>
                <a:lnTo>
                  <a:pt x="0" y="11947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8" name="Google Shape;598;p22"/>
          <p:cNvSpPr/>
          <p:nvPr/>
        </p:nvSpPr>
        <p:spPr>
          <a:xfrm>
            <a:off x="5903796" y="6972172"/>
            <a:ext cx="2161279" cy="385101"/>
          </a:xfrm>
          <a:custGeom>
            <a:rect b="b" l="l" r="r" t="t"/>
            <a:pathLst>
              <a:path extrusionOk="0" h="385101" w="2161279">
                <a:moveTo>
                  <a:pt x="0" y="0"/>
                </a:moveTo>
                <a:lnTo>
                  <a:pt x="2161278" y="0"/>
                </a:lnTo>
                <a:lnTo>
                  <a:pt x="2161278" y="385101"/>
                </a:lnTo>
                <a:lnTo>
                  <a:pt x="0" y="3851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599" name="Google Shape;599;p22"/>
          <p:cNvSpPr/>
          <p:nvPr/>
        </p:nvSpPr>
        <p:spPr>
          <a:xfrm>
            <a:off x="1573011" y="6349131"/>
            <a:ext cx="2161279" cy="379124"/>
          </a:xfrm>
          <a:custGeom>
            <a:rect b="b" l="l" r="r" t="t"/>
            <a:pathLst>
              <a:path extrusionOk="0" h="379124" w="2161279">
                <a:moveTo>
                  <a:pt x="0" y="0"/>
                </a:moveTo>
                <a:lnTo>
                  <a:pt x="2161279" y="0"/>
                </a:lnTo>
                <a:lnTo>
                  <a:pt x="2161279" y="379125"/>
                </a:lnTo>
                <a:lnTo>
                  <a:pt x="0" y="37912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0" name="Google Shape;600;p22"/>
          <p:cNvSpPr/>
          <p:nvPr/>
        </p:nvSpPr>
        <p:spPr>
          <a:xfrm>
            <a:off x="5939876" y="5307254"/>
            <a:ext cx="2161279" cy="379124"/>
          </a:xfrm>
          <a:custGeom>
            <a:rect b="b" l="l" r="r" t="t"/>
            <a:pathLst>
              <a:path extrusionOk="0" h="379124" w="2161279">
                <a:moveTo>
                  <a:pt x="0" y="0"/>
                </a:moveTo>
                <a:lnTo>
                  <a:pt x="2161278" y="0"/>
                </a:lnTo>
                <a:lnTo>
                  <a:pt x="2161278" y="379124"/>
                </a:lnTo>
                <a:lnTo>
                  <a:pt x="0" y="37912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1" name="Google Shape;601;p22"/>
          <p:cNvSpPr/>
          <p:nvPr/>
        </p:nvSpPr>
        <p:spPr>
          <a:xfrm>
            <a:off x="10241146" y="6343155"/>
            <a:ext cx="2161279" cy="385101"/>
          </a:xfrm>
          <a:custGeom>
            <a:rect b="b" l="l" r="r" t="t"/>
            <a:pathLst>
              <a:path extrusionOk="0" h="385101" w="2161279">
                <a:moveTo>
                  <a:pt x="0" y="0"/>
                </a:moveTo>
                <a:lnTo>
                  <a:pt x="2161279" y="0"/>
                </a:lnTo>
                <a:lnTo>
                  <a:pt x="2161279" y="385101"/>
                </a:lnTo>
                <a:lnTo>
                  <a:pt x="0" y="3851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02" name="Google Shape;602;p22"/>
          <p:cNvSpPr txBox="1"/>
          <p:nvPr/>
        </p:nvSpPr>
        <p:spPr>
          <a:xfrm>
            <a:off x="783775" y="691075"/>
            <a:ext cx="87204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자체 평가 의견</a:t>
            </a:r>
            <a:endParaRPr/>
          </a:p>
        </p:txBody>
      </p:sp>
      <p:sp>
        <p:nvSpPr>
          <p:cNvPr id="603" name="Google Shape;603;p22"/>
          <p:cNvSpPr txBox="1"/>
          <p:nvPr/>
        </p:nvSpPr>
        <p:spPr>
          <a:xfrm>
            <a:off x="5695404" y="4168391"/>
            <a:ext cx="2614200" cy="9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칭찬할 점</a:t>
            </a:r>
            <a:endParaRPr/>
          </a:p>
          <a:p>
            <a:pPr indent="0" lvl="0" marL="0" marR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아쉬운 점</a:t>
            </a:r>
            <a:endParaRPr/>
          </a:p>
        </p:txBody>
      </p:sp>
      <p:sp>
        <p:nvSpPr>
          <p:cNvPr id="604" name="Google Shape;604;p22"/>
          <p:cNvSpPr txBox="1"/>
          <p:nvPr/>
        </p:nvSpPr>
        <p:spPr>
          <a:xfrm>
            <a:off x="1846653" y="4800320"/>
            <a:ext cx="1678087" cy="3448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사전 기획의 관점 </a:t>
            </a:r>
            <a:endParaRPr/>
          </a:p>
        </p:txBody>
      </p:sp>
      <p:sp>
        <p:nvSpPr>
          <p:cNvPr id="605" name="Google Shape;605;p22"/>
          <p:cNvSpPr txBox="1"/>
          <p:nvPr/>
        </p:nvSpPr>
        <p:spPr>
          <a:xfrm>
            <a:off x="1573011" y="5134069"/>
            <a:ext cx="2234479" cy="907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결과물</a:t>
            </a:r>
            <a:endParaRPr/>
          </a:p>
          <a:p>
            <a:pPr indent="0" lvl="0" marL="0" marR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완성도 평가</a:t>
            </a:r>
            <a:endParaRPr/>
          </a:p>
        </p:txBody>
      </p:sp>
      <p:sp>
        <p:nvSpPr>
          <p:cNvPr id="606" name="Google Shape;606;p22"/>
          <p:cNvSpPr txBox="1"/>
          <p:nvPr/>
        </p:nvSpPr>
        <p:spPr>
          <a:xfrm>
            <a:off x="6321171" y="3725875"/>
            <a:ext cx="1237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우리 팀의</a:t>
            </a:r>
            <a:endParaRPr/>
          </a:p>
        </p:txBody>
      </p:sp>
      <p:sp>
        <p:nvSpPr>
          <p:cNvPr id="607" name="Google Shape;607;p22"/>
          <p:cNvSpPr txBox="1"/>
          <p:nvPr/>
        </p:nvSpPr>
        <p:spPr>
          <a:xfrm>
            <a:off x="10715162" y="5136407"/>
            <a:ext cx="1213247" cy="8724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</a:t>
            </a:r>
            <a:endParaRPr/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개선 방안</a:t>
            </a:r>
            <a:endParaRPr/>
          </a:p>
        </p:txBody>
      </p:sp>
      <p:sp>
        <p:nvSpPr>
          <p:cNvPr id="608" name="Google Shape;608;p22"/>
          <p:cNvSpPr txBox="1"/>
          <p:nvPr/>
        </p:nvSpPr>
        <p:spPr>
          <a:xfrm>
            <a:off x="10774575" y="4791600"/>
            <a:ext cx="10515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우리 팀의</a:t>
            </a:r>
            <a:endParaRPr/>
          </a:p>
        </p:txBody>
      </p:sp>
      <p:sp>
        <p:nvSpPr>
          <p:cNvPr id="609" name="Google Shape;609;p22"/>
          <p:cNvSpPr txBox="1"/>
          <p:nvPr/>
        </p:nvSpPr>
        <p:spPr>
          <a:xfrm>
            <a:off x="14200084" y="4092191"/>
            <a:ext cx="2839858" cy="9079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느낀 점</a:t>
            </a:r>
            <a:endParaRPr/>
          </a:p>
          <a:p>
            <a:pPr indent="0" lvl="0" marL="0" marR="0" rtl="0" algn="ctr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경력 계획 관련 성과</a:t>
            </a:r>
            <a:endParaRPr/>
          </a:p>
        </p:txBody>
      </p:sp>
      <p:sp>
        <p:nvSpPr>
          <p:cNvPr id="610" name="Google Shape;610;p22"/>
          <p:cNvSpPr txBox="1"/>
          <p:nvPr/>
        </p:nvSpPr>
        <p:spPr>
          <a:xfrm>
            <a:off x="14753424" y="3728350"/>
            <a:ext cx="16782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A5A5A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중</a:t>
            </a:r>
            <a:endParaRPr/>
          </a:p>
        </p:txBody>
      </p:sp>
      <p:sp>
        <p:nvSpPr>
          <p:cNvPr id="611" name="Google Shape;611;p22"/>
          <p:cNvSpPr txBox="1"/>
          <p:nvPr/>
        </p:nvSpPr>
        <p:spPr>
          <a:xfrm>
            <a:off x="1645044" y="6928281"/>
            <a:ext cx="1981135" cy="1085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계획한 기능 </a:t>
            </a:r>
            <a:endParaRPr/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모두 구현</a:t>
            </a:r>
            <a:endParaRPr/>
          </a:p>
        </p:txBody>
      </p:sp>
      <p:sp>
        <p:nvSpPr>
          <p:cNvPr id="612" name="Google Shape;612;p22"/>
          <p:cNvSpPr txBox="1"/>
          <p:nvPr/>
        </p:nvSpPr>
        <p:spPr>
          <a:xfrm>
            <a:off x="6478994" y="5886403"/>
            <a:ext cx="1051421" cy="5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팀워크</a:t>
            </a:r>
            <a:endParaRPr/>
          </a:p>
        </p:txBody>
      </p:sp>
      <p:sp>
        <p:nvSpPr>
          <p:cNvPr id="613" name="Google Shape;613;p22"/>
          <p:cNvSpPr txBox="1"/>
          <p:nvPr/>
        </p:nvSpPr>
        <p:spPr>
          <a:xfrm>
            <a:off x="9504200" y="6822753"/>
            <a:ext cx="4138915" cy="12369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8287" lvl="1" marL="496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Feature 선정 제약</a:t>
            </a:r>
            <a:endParaRPr/>
          </a:p>
          <a:p>
            <a:pPr indent="-248287" lvl="1" marL="496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모델 정확도</a:t>
            </a:r>
            <a:endParaRPr/>
          </a:p>
          <a:p>
            <a:pPr indent="-248287" lvl="1" marL="496574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3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AI 어시스턴트 응답 시간</a:t>
            </a:r>
            <a:endParaRPr/>
          </a:p>
        </p:txBody>
      </p:sp>
      <p:sp>
        <p:nvSpPr>
          <p:cNvPr id="614" name="Google Shape;614;p22"/>
          <p:cNvSpPr txBox="1"/>
          <p:nvPr/>
        </p:nvSpPr>
        <p:spPr>
          <a:xfrm>
            <a:off x="13720895" y="5771617"/>
            <a:ext cx="3798238" cy="12005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1166" lvl="1" marL="482333" marR="0" rtl="0" algn="l">
              <a:lnSpc>
                <a:spcPct val="139973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234"/>
              <a:buFont typeface="Arial"/>
              <a:buChar char="•"/>
            </a:pPr>
            <a:r>
              <a:rPr b="1" i="0" lang="en-US" sz="223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Dataset 확보 어려움</a:t>
            </a:r>
            <a:endParaRPr/>
          </a:p>
          <a:p>
            <a:pPr indent="-241166" lvl="1" marL="482332" marR="0" rtl="0" algn="l">
              <a:lnSpc>
                <a:spcPct val="139973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234"/>
              <a:buFont typeface="Arial"/>
              <a:buChar char="•"/>
            </a:pPr>
            <a:r>
              <a:rPr b="1" i="0" lang="en-US" sz="223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머신러닝 활용 난이도 실감</a:t>
            </a:r>
            <a:endParaRPr/>
          </a:p>
          <a:p>
            <a:pPr indent="0" lvl="0" marL="0" marR="0" rtl="0" algn="ctr">
              <a:lnSpc>
                <a:spcPct val="13997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34" u="none" cap="none" strike="noStrike">
              <a:solidFill>
                <a:srgbClr val="37437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615" name="Google Shape;615;p22"/>
          <p:cNvSpPr txBox="1"/>
          <p:nvPr/>
        </p:nvSpPr>
        <p:spPr>
          <a:xfrm>
            <a:off x="6071404" y="7505654"/>
            <a:ext cx="1866602" cy="5619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99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초기 낯가림</a:t>
            </a:r>
            <a:endParaRPr/>
          </a:p>
        </p:txBody>
      </p:sp>
      <p:sp>
        <p:nvSpPr>
          <p:cNvPr id="616" name="Google Shape;616;p22"/>
          <p:cNvSpPr txBox="1"/>
          <p:nvPr/>
        </p:nvSpPr>
        <p:spPr>
          <a:xfrm>
            <a:off x="13913501" y="7477194"/>
            <a:ext cx="3579040" cy="8100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41166" lvl="1" marL="482333" marR="0" rtl="0" algn="l">
              <a:lnSpc>
                <a:spcPct val="139973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234"/>
              <a:buFont typeface="Arial"/>
              <a:buChar char="•"/>
            </a:pPr>
            <a:r>
              <a:rPr b="1" i="0" lang="en-US" sz="223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악성 URL에 대한 이해</a:t>
            </a:r>
            <a:endParaRPr/>
          </a:p>
          <a:p>
            <a:pPr indent="-241166" lvl="1" marL="482333" marR="0" rtl="0" algn="l">
              <a:lnSpc>
                <a:spcPct val="139973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234"/>
              <a:buFont typeface="Arial"/>
              <a:buChar char="•"/>
            </a:pPr>
            <a:r>
              <a:rPr b="1" i="0" lang="en-US" sz="223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피싱 사고 위험 실감</a:t>
            </a:r>
            <a:endParaRPr/>
          </a:p>
        </p:txBody>
      </p:sp>
      <p:sp>
        <p:nvSpPr>
          <p:cNvPr id="617" name="Google Shape;617;p22"/>
          <p:cNvSpPr/>
          <p:nvPr/>
        </p:nvSpPr>
        <p:spPr>
          <a:xfrm>
            <a:off x="14622382" y="6972172"/>
            <a:ext cx="2161279" cy="385101"/>
          </a:xfrm>
          <a:custGeom>
            <a:rect b="b" l="l" r="r" t="t"/>
            <a:pathLst>
              <a:path extrusionOk="0" h="385101" w="2161279">
                <a:moveTo>
                  <a:pt x="0" y="0"/>
                </a:moveTo>
                <a:lnTo>
                  <a:pt x="2161279" y="0"/>
                </a:lnTo>
                <a:lnTo>
                  <a:pt x="2161279" y="385101"/>
                </a:lnTo>
                <a:lnTo>
                  <a:pt x="0" y="3851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18" name="Google Shape;618;p22"/>
          <p:cNvSpPr/>
          <p:nvPr/>
        </p:nvSpPr>
        <p:spPr>
          <a:xfrm>
            <a:off x="14539374" y="5301278"/>
            <a:ext cx="2161279" cy="385101"/>
          </a:xfrm>
          <a:custGeom>
            <a:rect b="b" l="l" r="r" t="t"/>
            <a:pathLst>
              <a:path extrusionOk="0" h="385101" w="2161279">
                <a:moveTo>
                  <a:pt x="0" y="0"/>
                </a:moveTo>
                <a:lnTo>
                  <a:pt x="2161279" y="0"/>
                </a:lnTo>
                <a:lnTo>
                  <a:pt x="2161279" y="385100"/>
                </a:lnTo>
                <a:lnTo>
                  <a:pt x="0" y="3851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6d66351ead_6_2"/>
          <p:cNvSpPr/>
          <p:nvPr/>
        </p:nvSpPr>
        <p:spPr>
          <a:xfrm>
            <a:off x="15837018" y="177029"/>
            <a:ext cx="1959248" cy="1959248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28" name="Google Shape;628;g36d66351ead_6_2"/>
          <p:cNvCxnSpPr/>
          <p:nvPr/>
        </p:nvCxnSpPr>
        <p:spPr>
          <a:xfrm>
            <a:off x="-14288" y="2135774"/>
            <a:ext cx="18316500" cy="28500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9" name="Google Shape;629;g36d66351ead_6_2"/>
          <p:cNvSpPr txBox="1"/>
          <p:nvPr/>
        </p:nvSpPr>
        <p:spPr>
          <a:xfrm>
            <a:off x="783775" y="691075"/>
            <a:ext cx="87204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139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참고자료</a:t>
            </a:r>
            <a:endParaRPr b="1" sz="8139">
              <a:solidFill>
                <a:srgbClr val="37437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630" name="Google Shape;630;g36d66351ead_6_2"/>
          <p:cNvSpPr txBox="1"/>
          <p:nvPr/>
        </p:nvSpPr>
        <p:spPr>
          <a:xfrm>
            <a:off x="717600" y="2286150"/>
            <a:ext cx="16852800" cy="77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74375"/>
                </a:solidFill>
              </a:rPr>
              <a:t>Dataset 출처 :</a:t>
            </a:r>
            <a:endParaRPr b="1" sz="20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74375"/>
                </a:solidFill>
              </a:rPr>
              <a:t> Malicious URLs dataset - Kaggle </a:t>
            </a:r>
            <a:endParaRPr sz="19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74375"/>
                </a:solidFill>
              </a:rPr>
              <a:t>https://www.kaggle.com/datasets/sid321axn/malicious-urls-dataset </a:t>
            </a:r>
            <a:endParaRPr sz="19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74375"/>
                </a:solidFill>
              </a:rPr>
              <a:t>모델 선정 근거 : </a:t>
            </a:r>
            <a:endParaRPr b="1" sz="20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74375"/>
                </a:solidFill>
              </a:rPr>
              <a:t>URL 주요특징을 고려한 악성URL 머신러닝 탐지모델 개발 - 한국정보통신학회논문지 - Vol. 26, No. 12: 1786~1793, Dec. 2022 </a:t>
            </a:r>
            <a:endParaRPr sz="19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74375"/>
                </a:solidFill>
              </a:rPr>
              <a:t>https://koreascience.kr/article/JAKO202203255703372.pdf Feature </a:t>
            </a:r>
            <a:endParaRPr sz="19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74375"/>
                </a:solidFill>
              </a:rPr>
              <a:t>선정 근거 :</a:t>
            </a:r>
            <a:endParaRPr b="1" sz="20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74375"/>
                </a:solidFill>
              </a:rPr>
              <a:t>UC Irvine Machine Learning Repository - Phishing Websites Donated on 3/25/2015 (University of California, Irvine) </a:t>
            </a:r>
            <a:endParaRPr sz="19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74375"/>
                </a:solidFill>
              </a:rPr>
              <a:t>https://archive.ics.uci.edu/dataset/327/phishing+websites </a:t>
            </a:r>
            <a:endParaRPr sz="19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374375"/>
                </a:solidFill>
              </a:rPr>
              <a:t>Vector Store 저장 파일:</a:t>
            </a:r>
            <a:endParaRPr b="1" sz="20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rgbClr val="374375"/>
                </a:solidFill>
              </a:rPr>
              <a:t>Ma, J., Saul, L. K., Savage, S., &amp; Voelker, G. M. (2011). *Learning to detect malicious URLs*. ACM Transactions on Intelligent Systems and Technology (TIST), 2(3), Article 30. </a:t>
            </a:r>
            <a:endParaRPr sz="19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900">
                <a:solidFill>
                  <a:srgbClr val="374375"/>
                </a:solidFill>
              </a:rPr>
              <a:t>https://doi.org/10.1145/1961189.1961202 https://doi.org/10.1145/1961189.1961202</a:t>
            </a:r>
            <a:endParaRPr sz="1900">
              <a:solidFill>
                <a:srgbClr val="374375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638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g36d66351ead_25_0"/>
          <p:cNvSpPr/>
          <p:nvPr/>
        </p:nvSpPr>
        <p:spPr>
          <a:xfrm>
            <a:off x="15837018" y="177029"/>
            <a:ext cx="1959248" cy="1959248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40" name="Google Shape;640;g36d66351ead_25_0"/>
          <p:cNvCxnSpPr/>
          <p:nvPr/>
        </p:nvCxnSpPr>
        <p:spPr>
          <a:xfrm>
            <a:off x="-14288" y="2135774"/>
            <a:ext cx="18316500" cy="28500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1" name="Google Shape;641;g36d66351ead_25_0"/>
          <p:cNvSpPr txBox="1"/>
          <p:nvPr/>
        </p:nvSpPr>
        <p:spPr>
          <a:xfrm>
            <a:off x="783775" y="691075"/>
            <a:ext cx="87204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8139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구현 작업물</a:t>
            </a:r>
            <a:endParaRPr b="1" sz="8139">
              <a:solidFill>
                <a:srgbClr val="37437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642" name="Google Shape;642;g36d66351ead_25_0"/>
          <p:cNvSpPr txBox="1"/>
          <p:nvPr/>
        </p:nvSpPr>
        <p:spPr>
          <a:xfrm>
            <a:off x="717600" y="2531425"/>
            <a:ext cx="168528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74375"/>
                </a:solidFill>
              </a:rPr>
              <a:t>Github 주소:</a:t>
            </a:r>
            <a:endParaRPr b="1" sz="25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hlinkClick r:id="rId4"/>
              </a:rPr>
              <a:t>https://github.com/minhyung-aram/black_list_team_project.git</a:t>
            </a:r>
            <a:endParaRPr sz="25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500">
                <a:solidFill>
                  <a:srgbClr val="374375"/>
                </a:solidFill>
              </a:rPr>
              <a:t>Canva(PPT 제작):</a:t>
            </a:r>
            <a:endParaRPr b="1" sz="25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 u="sng">
                <a:solidFill>
                  <a:schemeClr val="hlink"/>
                </a:solidFill>
                <a:hlinkClick r:id="rId5"/>
              </a:rPr>
              <a:t>https://www.canva.com/design/DAGsKPiO94U/eePHiwA0Wiy-Ad8jpjqV9g/edit?utm_content=DAGsKPiO94U&amp;utm_campaign=designshare&amp;utm_medium=link2&amp;utm_source=sharebutton</a:t>
            </a:r>
            <a:endParaRPr sz="2500">
              <a:solidFill>
                <a:srgbClr val="374375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500">
              <a:solidFill>
                <a:srgbClr val="374375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23"/>
          <p:cNvSpPr/>
          <p:nvPr/>
        </p:nvSpPr>
        <p:spPr>
          <a:xfrm>
            <a:off x="6191094" y="-3266146"/>
            <a:ext cx="20574000" cy="13421320"/>
          </a:xfrm>
          <a:custGeom>
            <a:rect b="b" l="l" r="r" t="t"/>
            <a:pathLst>
              <a:path extrusionOk="0" h="13421320" w="20574000">
                <a:moveTo>
                  <a:pt x="0" y="0"/>
                </a:moveTo>
                <a:lnTo>
                  <a:pt x="20574000" y="0"/>
                </a:lnTo>
                <a:lnTo>
                  <a:pt x="20574000" y="13421320"/>
                </a:lnTo>
                <a:lnTo>
                  <a:pt x="0" y="13421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652" name="Google Shape;652;p23"/>
          <p:cNvCxnSpPr/>
          <p:nvPr/>
        </p:nvCxnSpPr>
        <p:spPr>
          <a:xfrm>
            <a:off x="-14288" y="2141693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3" name="Google Shape;653;p23"/>
          <p:cNvSpPr/>
          <p:nvPr/>
        </p:nvSpPr>
        <p:spPr>
          <a:xfrm>
            <a:off x="11065670" y="1514971"/>
            <a:ext cx="5175123" cy="5702618"/>
          </a:xfrm>
          <a:custGeom>
            <a:rect b="b" l="l" r="r" t="t"/>
            <a:pathLst>
              <a:path extrusionOk="0" h="7603490" w="6900164">
                <a:moveTo>
                  <a:pt x="0" y="0"/>
                </a:moveTo>
                <a:lnTo>
                  <a:pt x="6900164" y="0"/>
                </a:lnTo>
                <a:lnTo>
                  <a:pt x="6900164" y="7603490"/>
                </a:lnTo>
                <a:lnTo>
                  <a:pt x="0" y="76034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25" l="0" r="0" t="-26"/>
            </a:stretch>
          </a:blipFill>
          <a:ln>
            <a:noFill/>
          </a:ln>
        </p:spPr>
      </p:sp>
      <p:sp>
        <p:nvSpPr>
          <p:cNvPr id="654" name="Google Shape;654;p23"/>
          <p:cNvSpPr/>
          <p:nvPr/>
        </p:nvSpPr>
        <p:spPr>
          <a:xfrm>
            <a:off x="6784242" y="5011674"/>
            <a:ext cx="4795551" cy="4721162"/>
          </a:xfrm>
          <a:custGeom>
            <a:rect b="b" l="l" r="r" t="t"/>
            <a:pathLst>
              <a:path extrusionOk="0" h="6294882" w="6394069">
                <a:moveTo>
                  <a:pt x="0" y="0"/>
                </a:moveTo>
                <a:lnTo>
                  <a:pt x="6394069" y="0"/>
                </a:lnTo>
                <a:lnTo>
                  <a:pt x="6394069" y="6294882"/>
                </a:lnTo>
                <a:lnTo>
                  <a:pt x="0" y="62948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55" name="Google Shape;655;p23"/>
          <p:cNvSpPr txBox="1"/>
          <p:nvPr/>
        </p:nvSpPr>
        <p:spPr>
          <a:xfrm>
            <a:off x="1028700" y="585422"/>
            <a:ext cx="2956200" cy="126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4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245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Q&amp;A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74375"/>
        </a:solidFill>
      </p:bgPr>
    </p:bg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13249494" y="0"/>
            <a:ext cx="3773996" cy="3773996"/>
          </a:xfrm>
          <a:custGeom>
            <a:rect b="b" l="l" r="r" t="t"/>
            <a:pathLst>
              <a:path extrusionOk="0" h="5031994" w="5031994">
                <a:moveTo>
                  <a:pt x="0" y="0"/>
                </a:moveTo>
                <a:lnTo>
                  <a:pt x="5031994" y="0"/>
                </a:lnTo>
                <a:lnTo>
                  <a:pt x="5031994" y="5031994"/>
                </a:lnTo>
                <a:lnTo>
                  <a:pt x="0" y="503199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665" name="Google Shape;665;p24"/>
          <p:cNvSpPr txBox="1"/>
          <p:nvPr/>
        </p:nvSpPr>
        <p:spPr>
          <a:xfrm>
            <a:off x="1028700" y="257175"/>
            <a:ext cx="8443354" cy="266206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43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418" u="sng" cap="none" strike="noStrike">
                <a:solidFill>
                  <a:srgbClr val="FFFCF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Thank you!</a:t>
            </a:r>
            <a:endParaRPr/>
          </a:p>
        </p:txBody>
      </p:sp>
      <p:cxnSp>
        <p:nvCxnSpPr>
          <p:cNvPr id="666" name="Google Shape;666;p24"/>
          <p:cNvCxnSpPr/>
          <p:nvPr/>
        </p:nvCxnSpPr>
        <p:spPr>
          <a:xfrm rot="5891">
            <a:off x="806569" y="9581404"/>
            <a:ext cx="16674862" cy="0"/>
          </a:xfrm>
          <a:prstGeom prst="straightConnector1">
            <a:avLst/>
          </a:prstGeom>
          <a:noFill/>
          <a:ln cap="rnd" cmpd="sng" w="19050">
            <a:solidFill>
              <a:srgbClr val="FFFCF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7" name="Google Shape;667;p24"/>
          <p:cNvSpPr txBox="1"/>
          <p:nvPr/>
        </p:nvSpPr>
        <p:spPr>
          <a:xfrm>
            <a:off x="1877488" y="3186138"/>
            <a:ext cx="9966366" cy="5878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6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700" u="none" cap="none" strike="noStrike">
                <a:solidFill>
                  <a:srgbClr val="FFFCF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감사합니다!</a:t>
            </a:r>
            <a:endParaRPr/>
          </a:p>
        </p:txBody>
      </p:sp>
      <p:cxnSp>
        <p:nvCxnSpPr>
          <p:cNvPr id="668" name="Google Shape;668;p24"/>
          <p:cNvCxnSpPr/>
          <p:nvPr/>
        </p:nvCxnSpPr>
        <p:spPr>
          <a:xfrm>
            <a:off x="1388243" y="2919595"/>
            <a:ext cx="38100" cy="1515110"/>
          </a:xfrm>
          <a:prstGeom prst="straightConnector1">
            <a:avLst/>
          </a:prstGeom>
          <a:noFill/>
          <a:ln cap="rnd" cmpd="sng" w="28575">
            <a:solidFill>
              <a:srgbClr val="FFFCF5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3"/>
          <p:cNvGrpSpPr/>
          <p:nvPr/>
        </p:nvGrpSpPr>
        <p:grpSpPr>
          <a:xfrm>
            <a:off x="861121" y="2161108"/>
            <a:ext cx="16603790" cy="2329347"/>
            <a:chOff x="0" y="-276225"/>
            <a:chExt cx="5746317" cy="806151"/>
          </a:xfrm>
        </p:grpSpPr>
        <p:sp>
          <p:nvSpPr>
            <p:cNvPr id="135" name="Google Shape;135;p3"/>
            <p:cNvSpPr/>
            <p:nvPr/>
          </p:nvSpPr>
          <p:spPr>
            <a:xfrm>
              <a:off x="0" y="0"/>
              <a:ext cx="5746317" cy="529926"/>
            </a:xfrm>
            <a:custGeom>
              <a:rect b="b" l="l" r="r" t="t"/>
              <a:pathLst>
                <a:path extrusionOk="0" h="529926" w="5746317">
                  <a:moveTo>
                    <a:pt x="15387" y="0"/>
                  </a:moveTo>
                  <a:lnTo>
                    <a:pt x="5730930" y="0"/>
                  </a:lnTo>
                  <a:cubicBezTo>
                    <a:pt x="5735010" y="0"/>
                    <a:pt x="5738924" y="1621"/>
                    <a:pt x="5741810" y="4507"/>
                  </a:cubicBezTo>
                  <a:cubicBezTo>
                    <a:pt x="5744695" y="7392"/>
                    <a:pt x="5746317" y="11306"/>
                    <a:pt x="5746317" y="15387"/>
                  </a:cubicBezTo>
                  <a:lnTo>
                    <a:pt x="5746317" y="514539"/>
                  </a:lnTo>
                  <a:cubicBezTo>
                    <a:pt x="5746317" y="523037"/>
                    <a:pt x="5739428" y="529926"/>
                    <a:pt x="5730930" y="529926"/>
                  </a:cubicBezTo>
                  <a:lnTo>
                    <a:pt x="15387" y="529926"/>
                  </a:lnTo>
                  <a:cubicBezTo>
                    <a:pt x="11306" y="529926"/>
                    <a:pt x="7392" y="528305"/>
                    <a:pt x="4507" y="525419"/>
                  </a:cubicBezTo>
                  <a:cubicBezTo>
                    <a:pt x="1621" y="522534"/>
                    <a:pt x="0" y="518620"/>
                    <a:pt x="0" y="514539"/>
                  </a:cubicBezTo>
                  <a:lnTo>
                    <a:pt x="0" y="15387"/>
                  </a:lnTo>
                  <a:cubicBezTo>
                    <a:pt x="0" y="11306"/>
                    <a:pt x="1621" y="7392"/>
                    <a:pt x="4507" y="4507"/>
                  </a:cubicBezTo>
                  <a:cubicBezTo>
                    <a:pt x="7392" y="1621"/>
                    <a:pt x="11306" y="0"/>
                    <a:pt x="15387" y="0"/>
                  </a:cubicBezTo>
                  <a:close/>
                </a:path>
              </a:pathLst>
            </a:custGeom>
            <a:solidFill>
              <a:srgbClr val="D9DCE6"/>
            </a:solidFill>
            <a:ln cap="rnd" cmpd="sng" w="19050">
              <a:solidFill>
                <a:srgbClr val="C8CAD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3"/>
            <p:cNvSpPr txBox="1"/>
            <p:nvPr/>
          </p:nvSpPr>
          <p:spPr>
            <a:xfrm>
              <a:off x="0" y="-276225"/>
              <a:ext cx="5746317" cy="806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3"/>
          <p:cNvGrpSpPr/>
          <p:nvPr/>
        </p:nvGrpSpPr>
        <p:grpSpPr>
          <a:xfrm>
            <a:off x="823089" y="3801370"/>
            <a:ext cx="16603790" cy="2329347"/>
            <a:chOff x="0" y="-276225"/>
            <a:chExt cx="5746317" cy="806151"/>
          </a:xfrm>
        </p:grpSpPr>
        <p:sp>
          <p:nvSpPr>
            <p:cNvPr id="138" name="Google Shape;138;p3"/>
            <p:cNvSpPr/>
            <p:nvPr/>
          </p:nvSpPr>
          <p:spPr>
            <a:xfrm>
              <a:off x="0" y="0"/>
              <a:ext cx="5746317" cy="529926"/>
            </a:xfrm>
            <a:custGeom>
              <a:rect b="b" l="l" r="r" t="t"/>
              <a:pathLst>
                <a:path extrusionOk="0" h="529926" w="5746317">
                  <a:moveTo>
                    <a:pt x="15387" y="0"/>
                  </a:moveTo>
                  <a:lnTo>
                    <a:pt x="5730930" y="0"/>
                  </a:lnTo>
                  <a:cubicBezTo>
                    <a:pt x="5735010" y="0"/>
                    <a:pt x="5738924" y="1621"/>
                    <a:pt x="5741810" y="4507"/>
                  </a:cubicBezTo>
                  <a:cubicBezTo>
                    <a:pt x="5744695" y="7392"/>
                    <a:pt x="5746317" y="11306"/>
                    <a:pt x="5746317" y="15387"/>
                  </a:cubicBezTo>
                  <a:lnTo>
                    <a:pt x="5746317" y="514539"/>
                  </a:lnTo>
                  <a:cubicBezTo>
                    <a:pt x="5746317" y="523037"/>
                    <a:pt x="5739428" y="529926"/>
                    <a:pt x="5730930" y="529926"/>
                  </a:cubicBezTo>
                  <a:lnTo>
                    <a:pt x="15387" y="529926"/>
                  </a:lnTo>
                  <a:cubicBezTo>
                    <a:pt x="11306" y="529926"/>
                    <a:pt x="7392" y="528305"/>
                    <a:pt x="4507" y="525419"/>
                  </a:cubicBezTo>
                  <a:cubicBezTo>
                    <a:pt x="1621" y="522534"/>
                    <a:pt x="0" y="518620"/>
                    <a:pt x="0" y="514539"/>
                  </a:cubicBezTo>
                  <a:lnTo>
                    <a:pt x="0" y="15387"/>
                  </a:lnTo>
                  <a:cubicBezTo>
                    <a:pt x="0" y="11306"/>
                    <a:pt x="1621" y="7392"/>
                    <a:pt x="4507" y="4507"/>
                  </a:cubicBezTo>
                  <a:cubicBezTo>
                    <a:pt x="7392" y="1621"/>
                    <a:pt x="11306" y="0"/>
                    <a:pt x="15387" y="0"/>
                  </a:cubicBezTo>
                  <a:close/>
                </a:path>
              </a:pathLst>
            </a:custGeom>
            <a:solidFill>
              <a:srgbClr val="C3CADF"/>
            </a:solidFill>
            <a:ln cap="rnd" cmpd="sng" w="28575">
              <a:solidFill>
                <a:srgbClr val="D9DCE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3"/>
            <p:cNvSpPr txBox="1"/>
            <p:nvPr/>
          </p:nvSpPr>
          <p:spPr>
            <a:xfrm>
              <a:off x="0" y="-276225"/>
              <a:ext cx="5746317" cy="806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3"/>
          <p:cNvGrpSpPr/>
          <p:nvPr/>
        </p:nvGrpSpPr>
        <p:grpSpPr>
          <a:xfrm>
            <a:off x="861121" y="7123698"/>
            <a:ext cx="16603790" cy="2329347"/>
            <a:chOff x="0" y="-276225"/>
            <a:chExt cx="5746317" cy="806151"/>
          </a:xfrm>
        </p:grpSpPr>
        <p:sp>
          <p:nvSpPr>
            <p:cNvPr id="141" name="Google Shape;141;p3"/>
            <p:cNvSpPr/>
            <p:nvPr/>
          </p:nvSpPr>
          <p:spPr>
            <a:xfrm>
              <a:off x="0" y="0"/>
              <a:ext cx="5746317" cy="529926"/>
            </a:xfrm>
            <a:custGeom>
              <a:rect b="b" l="l" r="r" t="t"/>
              <a:pathLst>
                <a:path extrusionOk="0" h="529926" w="5746317">
                  <a:moveTo>
                    <a:pt x="15387" y="0"/>
                  </a:moveTo>
                  <a:lnTo>
                    <a:pt x="5730930" y="0"/>
                  </a:lnTo>
                  <a:cubicBezTo>
                    <a:pt x="5735010" y="0"/>
                    <a:pt x="5738924" y="1621"/>
                    <a:pt x="5741810" y="4507"/>
                  </a:cubicBezTo>
                  <a:cubicBezTo>
                    <a:pt x="5744695" y="7392"/>
                    <a:pt x="5746317" y="11306"/>
                    <a:pt x="5746317" y="15387"/>
                  </a:cubicBezTo>
                  <a:lnTo>
                    <a:pt x="5746317" y="514539"/>
                  </a:lnTo>
                  <a:cubicBezTo>
                    <a:pt x="5746317" y="523037"/>
                    <a:pt x="5739428" y="529926"/>
                    <a:pt x="5730930" y="529926"/>
                  </a:cubicBezTo>
                  <a:lnTo>
                    <a:pt x="15387" y="529926"/>
                  </a:lnTo>
                  <a:cubicBezTo>
                    <a:pt x="11306" y="529926"/>
                    <a:pt x="7392" y="528305"/>
                    <a:pt x="4507" y="525419"/>
                  </a:cubicBezTo>
                  <a:cubicBezTo>
                    <a:pt x="1621" y="522534"/>
                    <a:pt x="0" y="518620"/>
                    <a:pt x="0" y="514539"/>
                  </a:cubicBezTo>
                  <a:lnTo>
                    <a:pt x="0" y="15387"/>
                  </a:lnTo>
                  <a:cubicBezTo>
                    <a:pt x="0" y="11306"/>
                    <a:pt x="1621" y="7392"/>
                    <a:pt x="4507" y="4507"/>
                  </a:cubicBezTo>
                  <a:cubicBezTo>
                    <a:pt x="7392" y="1621"/>
                    <a:pt x="11306" y="0"/>
                    <a:pt x="15387" y="0"/>
                  </a:cubicBezTo>
                  <a:close/>
                </a:path>
              </a:pathLst>
            </a:custGeom>
            <a:solidFill>
              <a:srgbClr val="9FABDB"/>
            </a:solidFill>
            <a:ln cap="rnd" cmpd="sng" w="28575">
              <a:solidFill>
                <a:srgbClr val="9FAB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3"/>
            <p:cNvSpPr txBox="1"/>
            <p:nvPr/>
          </p:nvSpPr>
          <p:spPr>
            <a:xfrm>
              <a:off x="0" y="-276225"/>
              <a:ext cx="5746317" cy="806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3"/>
          <p:cNvSpPr/>
          <p:nvPr/>
        </p:nvSpPr>
        <p:spPr>
          <a:xfrm rot="5400000">
            <a:off x="11031638" y="4293737"/>
            <a:ext cx="330890" cy="558244"/>
          </a:xfrm>
          <a:custGeom>
            <a:rect b="b" l="l" r="r" t="t"/>
            <a:pathLst>
              <a:path extrusionOk="0" h="558244" w="330890">
                <a:moveTo>
                  <a:pt x="0" y="0"/>
                </a:moveTo>
                <a:lnTo>
                  <a:pt x="330890" y="0"/>
                </a:lnTo>
                <a:lnTo>
                  <a:pt x="330890" y="558244"/>
                </a:lnTo>
                <a:lnTo>
                  <a:pt x="0" y="5582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18319" r="0" t="0"/>
            </a:stretch>
          </a:blipFill>
          <a:ln>
            <a:noFill/>
          </a:ln>
        </p:spPr>
      </p:sp>
      <p:grpSp>
        <p:nvGrpSpPr>
          <p:cNvPr id="144" name="Google Shape;144;p3"/>
          <p:cNvGrpSpPr/>
          <p:nvPr/>
        </p:nvGrpSpPr>
        <p:grpSpPr>
          <a:xfrm>
            <a:off x="1126183" y="2009071"/>
            <a:ext cx="3813072" cy="2221128"/>
            <a:chOff x="0" y="-276225"/>
            <a:chExt cx="873334" cy="508720"/>
          </a:xfrm>
        </p:grpSpPr>
        <p:sp>
          <p:nvSpPr>
            <p:cNvPr id="145" name="Google Shape;145;p3"/>
            <p:cNvSpPr/>
            <p:nvPr/>
          </p:nvSpPr>
          <p:spPr>
            <a:xfrm>
              <a:off x="0" y="0"/>
              <a:ext cx="873334" cy="232495"/>
            </a:xfrm>
            <a:custGeom>
              <a:rect b="b" l="l" r="r" t="t"/>
              <a:pathLst>
                <a:path extrusionOk="0" h="232495" w="873334">
                  <a:moveTo>
                    <a:pt x="103549" y="0"/>
                  </a:moveTo>
                  <a:lnTo>
                    <a:pt x="769785" y="0"/>
                  </a:lnTo>
                  <a:cubicBezTo>
                    <a:pt x="797248" y="0"/>
                    <a:pt x="823586" y="10910"/>
                    <a:pt x="843005" y="30329"/>
                  </a:cubicBezTo>
                  <a:cubicBezTo>
                    <a:pt x="862424" y="49748"/>
                    <a:pt x="873334" y="76086"/>
                    <a:pt x="873334" y="103549"/>
                  </a:cubicBezTo>
                  <a:lnTo>
                    <a:pt x="873334" y="128946"/>
                  </a:lnTo>
                  <a:cubicBezTo>
                    <a:pt x="873334" y="156409"/>
                    <a:pt x="862424" y="182747"/>
                    <a:pt x="843005" y="202166"/>
                  </a:cubicBezTo>
                  <a:cubicBezTo>
                    <a:pt x="823586" y="221585"/>
                    <a:pt x="797248" y="232495"/>
                    <a:pt x="769785" y="232495"/>
                  </a:cubicBezTo>
                  <a:lnTo>
                    <a:pt x="103549" y="232495"/>
                  </a:lnTo>
                  <a:cubicBezTo>
                    <a:pt x="76086" y="232495"/>
                    <a:pt x="49748" y="221585"/>
                    <a:pt x="30329" y="202166"/>
                  </a:cubicBezTo>
                  <a:cubicBezTo>
                    <a:pt x="10910" y="182747"/>
                    <a:pt x="0" y="156409"/>
                    <a:pt x="0" y="128946"/>
                  </a:cubicBezTo>
                  <a:lnTo>
                    <a:pt x="0" y="103549"/>
                  </a:lnTo>
                  <a:cubicBezTo>
                    <a:pt x="0" y="76086"/>
                    <a:pt x="10910" y="49748"/>
                    <a:pt x="30329" y="30329"/>
                  </a:cubicBezTo>
                  <a:cubicBezTo>
                    <a:pt x="49748" y="10910"/>
                    <a:pt x="76086" y="0"/>
                    <a:pt x="103549" y="0"/>
                  </a:cubicBezTo>
                  <a:close/>
                </a:path>
              </a:pathLst>
            </a:custGeom>
            <a:solidFill>
              <a:srgbClr val="FFF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3"/>
            <p:cNvSpPr txBox="1"/>
            <p:nvPr/>
          </p:nvSpPr>
          <p:spPr>
            <a:xfrm>
              <a:off x="0" y="-276225"/>
              <a:ext cx="873334" cy="508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7" name="Google Shape;147;p3"/>
          <p:cNvSpPr txBox="1"/>
          <p:nvPr/>
        </p:nvSpPr>
        <p:spPr>
          <a:xfrm>
            <a:off x="1406555" y="3361632"/>
            <a:ext cx="3252327" cy="828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6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주제 및 선정 배경 </a:t>
            </a:r>
            <a:endParaRPr/>
          </a:p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6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기획 의도</a:t>
            </a:r>
            <a:endParaRPr/>
          </a:p>
        </p:txBody>
      </p:sp>
      <p:grpSp>
        <p:nvGrpSpPr>
          <p:cNvPr id="148" name="Google Shape;148;p3"/>
          <p:cNvGrpSpPr/>
          <p:nvPr/>
        </p:nvGrpSpPr>
        <p:grpSpPr>
          <a:xfrm>
            <a:off x="1126183" y="3653228"/>
            <a:ext cx="3813072" cy="2221128"/>
            <a:chOff x="0" y="-276225"/>
            <a:chExt cx="873334" cy="508720"/>
          </a:xfrm>
        </p:grpSpPr>
        <p:sp>
          <p:nvSpPr>
            <p:cNvPr id="149" name="Google Shape;149;p3"/>
            <p:cNvSpPr/>
            <p:nvPr/>
          </p:nvSpPr>
          <p:spPr>
            <a:xfrm>
              <a:off x="0" y="0"/>
              <a:ext cx="873334" cy="232495"/>
            </a:xfrm>
            <a:custGeom>
              <a:rect b="b" l="l" r="r" t="t"/>
              <a:pathLst>
                <a:path extrusionOk="0" h="232495" w="873334">
                  <a:moveTo>
                    <a:pt x="103549" y="0"/>
                  </a:moveTo>
                  <a:lnTo>
                    <a:pt x="769785" y="0"/>
                  </a:lnTo>
                  <a:cubicBezTo>
                    <a:pt x="797248" y="0"/>
                    <a:pt x="823586" y="10910"/>
                    <a:pt x="843005" y="30329"/>
                  </a:cubicBezTo>
                  <a:cubicBezTo>
                    <a:pt x="862424" y="49748"/>
                    <a:pt x="873334" y="76086"/>
                    <a:pt x="873334" y="103549"/>
                  </a:cubicBezTo>
                  <a:lnTo>
                    <a:pt x="873334" y="128946"/>
                  </a:lnTo>
                  <a:cubicBezTo>
                    <a:pt x="873334" y="156409"/>
                    <a:pt x="862424" y="182747"/>
                    <a:pt x="843005" y="202166"/>
                  </a:cubicBezTo>
                  <a:cubicBezTo>
                    <a:pt x="823586" y="221585"/>
                    <a:pt x="797248" y="232495"/>
                    <a:pt x="769785" y="232495"/>
                  </a:cubicBezTo>
                  <a:lnTo>
                    <a:pt x="103549" y="232495"/>
                  </a:lnTo>
                  <a:cubicBezTo>
                    <a:pt x="76086" y="232495"/>
                    <a:pt x="49748" y="221585"/>
                    <a:pt x="30329" y="202166"/>
                  </a:cubicBezTo>
                  <a:cubicBezTo>
                    <a:pt x="10910" y="182747"/>
                    <a:pt x="0" y="156409"/>
                    <a:pt x="0" y="128946"/>
                  </a:cubicBezTo>
                  <a:lnTo>
                    <a:pt x="0" y="103549"/>
                  </a:lnTo>
                  <a:cubicBezTo>
                    <a:pt x="0" y="76086"/>
                    <a:pt x="10910" y="49748"/>
                    <a:pt x="30329" y="30329"/>
                  </a:cubicBezTo>
                  <a:cubicBezTo>
                    <a:pt x="49748" y="10910"/>
                    <a:pt x="76086" y="0"/>
                    <a:pt x="103549" y="0"/>
                  </a:cubicBezTo>
                  <a:close/>
                </a:path>
              </a:pathLst>
            </a:custGeom>
            <a:solidFill>
              <a:srgbClr val="FFF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3"/>
            <p:cNvSpPr txBox="1"/>
            <p:nvPr/>
          </p:nvSpPr>
          <p:spPr>
            <a:xfrm>
              <a:off x="0" y="-276225"/>
              <a:ext cx="873334" cy="508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3"/>
          <p:cNvSpPr txBox="1"/>
          <p:nvPr/>
        </p:nvSpPr>
        <p:spPr>
          <a:xfrm>
            <a:off x="1379174" y="5128385"/>
            <a:ext cx="3252327" cy="463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6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내용 </a:t>
            </a:r>
            <a:endParaRPr/>
          </a:p>
        </p:txBody>
      </p:sp>
      <p:grpSp>
        <p:nvGrpSpPr>
          <p:cNvPr id="152" name="Google Shape;152;p3"/>
          <p:cNvGrpSpPr/>
          <p:nvPr/>
        </p:nvGrpSpPr>
        <p:grpSpPr>
          <a:xfrm>
            <a:off x="861121" y="5447692"/>
            <a:ext cx="16603790" cy="2329347"/>
            <a:chOff x="0" y="-276225"/>
            <a:chExt cx="5746317" cy="806151"/>
          </a:xfrm>
        </p:grpSpPr>
        <p:sp>
          <p:nvSpPr>
            <p:cNvPr id="153" name="Google Shape;153;p3"/>
            <p:cNvSpPr/>
            <p:nvPr/>
          </p:nvSpPr>
          <p:spPr>
            <a:xfrm>
              <a:off x="0" y="0"/>
              <a:ext cx="5746317" cy="529926"/>
            </a:xfrm>
            <a:custGeom>
              <a:rect b="b" l="l" r="r" t="t"/>
              <a:pathLst>
                <a:path extrusionOk="0" h="529926" w="5746317">
                  <a:moveTo>
                    <a:pt x="15387" y="0"/>
                  </a:moveTo>
                  <a:lnTo>
                    <a:pt x="5730930" y="0"/>
                  </a:lnTo>
                  <a:cubicBezTo>
                    <a:pt x="5735010" y="0"/>
                    <a:pt x="5738924" y="1621"/>
                    <a:pt x="5741810" y="4507"/>
                  </a:cubicBezTo>
                  <a:cubicBezTo>
                    <a:pt x="5744695" y="7392"/>
                    <a:pt x="5746317" y="11306"/>
                    <a:pt x="5746317" y="15387"/>
                  </a:cubicBezTo>
                  <a:lnTo>
                    <a:pt x="5746317" y="514539"/>
                  </a:lnTo>
                  <a:cubicBezTo>
                    <a:pt x="5746317" y="523037"/>
                    <a:pt x="5739428" y="529926"/>
                    <a:pt x="5730930" y="529926"/>
                  </a:cubicBezTo>
                  <a:lnTo>
                    <a:pt x="15387" y="529926"/>
                  </a:lnTo>
                  <a:cubicBezTo>
                    <a:pt x="11306" y="529926"/>
                    <a:pt x="7392" y="528305"/>
                    <a:pt x="4507" y="525419"/>
                  </a:cubicBezTo>
                  <a:cubicBezTo>
                    <a:pt x="1621" y="522534"/>
                    <a:pt x="0" y="518620"/>
                    <a:pt x="0" y="514539"/>
                  </a:cubicBezTo>
                  <a:lnTo>
                    <a:pt x="0" y="15387"/>
                  </a:lnTo>
                  <a:cubicBezTo>
                    <a:pt x="0" y="11306"/>
                    <a:pt x="1621" y="7392"/>
                    <a:pt x="4507" y="4507"/>
                  </a:cubicBezTo>
                  <a:cubicBezTo>
                    <a:pt x="7392" y="1621"/>
                    <a:pt x="11306" y="0"/>
                    <a:pt x="15387" y="0"/>
                  </a:cubicBezTo>
                  <a:close/>
                </a:path>
              </a:pathLst>
            </a:custGeom>
            <a:solidFill>
              <a:srgbClr val="BCC4EB"/>
            </a:solidFill>
            <a:ln cap="rnd" cmpd="sng" w="28575">
              <a:solidFill>
                <a:srgbClr val="9FABD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0" y="-276225"/>
              <a:ext cx="5746317" cy="8061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5" name="Google Shape;155;p3"/>
          <p:cNvSpPr/>
          <p:nvPr/>
        </p:nvSpPr>
        <p:spPr>
          <a:xfrm rot="5400000">
            <a:off x="11043073" y="7600050"/>
            <a:ext cx="330890" cy="558244"/>
          </a:xfrm>
          <a:custGeom>
            <a:rect b="b" l="l" r="r" t="t"/>
            <a:pathLst>
              <a:path extrusionOk="0" h="558244" w="330890">
                <a:moveTo>
                  <a:pt x="0" y="0"/>
                </a:moveTo>
                <a:lnTo>
                  <a:pt x="330891" y="0"/>
                </a:lnTo>
                <a:lnTo>
                  <a:pt x="330891" y="558244"/>
                </a:lnTo>
                <a:lnTo>
                  <a:pt x="0" y="5582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18319" r="0" t="0"/>
            </a:stretch>
          </a:blipFill>
          <a:ln>
            <a:noFill/>
          </a:ln>
        </p:spPr>
      </p:sp>
      <p:sp>
        <p:nvSpPr>
          <p:cNvPr id="156" name="Google Shape;156;p3"/>
          <p:cNvSpPr/>
          <p:nvPr/>
        </p:nvSpPr>
        <p:spPr>
          <a:xfrm rot="5400000">
            <a:off x="11043073" y="5936164"/>
            <a:ext cx="330890" cy="558244"/>
          </a:xfrm>
          <a:custGeom>
            <a:rect b="b" l="l" r="r" t="t"/>
            <a:pathLst>
              <a:path extrusionOk="0" h="558244" w="330890">
                <a:moveTo>
                  <a:pt x="0" y="0"/>
                </a:moveTo>
                <a:lnTo>
                  <a:pt x="330891" y="0"/>
                </a:lnTo>
                <a:lnTo>
                  <a:pt x="330891" y="558244"/>
                </a:lnTo>
                <a:lnTo>
                  <a:pt x="0" y="5582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218319" r="0" t="0"/>
            </a:stretch>
          </a:blipFill>
          <a:ln>
            <a:noFill/>
          </a:ln>
        </p:spPr>
      </p:sp>
      <p:grpSp>
        <p:nvGrpSpPr>
          <p:cNvPr id="157" name="Google Shape;157;p3"/>
          <p:cNvGrpSpPr/>
          <p:nvPr/>
        </p:nvGrpSpPr>
        <p:grpSpPr>
          <a:xfrm>
            <a:off x="1126183" y="5291366"/>
            <a:ext cx="3813072" cy="2221128"/>
            <a:chOff x="0" y="-276225"/>
            <a:chExt cx="873334" cy="508720"/>
          </a:xfrm>
        </p:grpSpPr>
        <p:sp>
          <p:nvSpPr>
            <p:cNvPr id="158" name="Google Shape;158;p3"/>
            <p:cNvSpPr/>
            <p:nvPr/>
          </p:nvSpPr>
          <p:spPr>
            <a:xfrm>
              <a:off x="0" y="0"/>
              <a:ext cx="873334" cy="232495"/>
            </a:xfrm>
            <a:custGeom>
              <a:rect b="b" l="l" r="r" t="t"/>
              <a:pathLst>
                <a:path extrusionOk="0" h="232495" w="873334">
                  <a:moveTo>
                    <a:pt x="103549" y="0"/>
                  </a:moveTo>
                  <a:lnTo>
                    <a:pt x="769785" y="0"/>
                  </a:lnTo>
                  <a:cubicBezTo>
                    <a:pt x="797248" y="0"/>
                    <a:pt x="823586" y="10910"/>
                    <a:pt x="843005" y="30329"/>
                  </a:cubicBezTo>
                  <a:cubicBezTo>
                    <a:pt x="862424" y="49748"/>
                    <a:pt x="873334" y="76086"/>
                    <a:pt x="873334" y="103549"/>
                  </a:cubicBezTo>
                  <a:lnTo>
                    <a:pt x="873334" y="128946"/>
                  </a:lnTo>
                  <a:cubicBezTo>
                    <a:pt x="873334" y="156409"/>
                    <a:pt x="862424" y="182747"/>
                    <a:pt x="843005" y="202166"/>
                  </a:cubicBezTo>
                  <a:cubicBezTo>
                    <a:pt x="823586" y="221585"/>
                    <a:pt x="797248" y="232495"/>
                    <a:pt x="769785" y="232495"/>
                  </a:cubicBezTo>
                  <a:lnTo>
                    <a:pt x="103549" y="232495"/>
                  </a:lnTo>
                  <a:cubicBezTo>
                    <a:pt x="76086" y="232495"/>
                    <a:pt x="49748" y="221585"/>
                    <a:pt x="30329" y="202166"/>
                  </a:cubicBezTo>
                  <a:cubicBezTo>
                    <a:pt x="10910" y="182747"/>
                    <a:pt x="0" y="156409"/>
                    <a:pt x="0" y="128946"/>
                  </a:cubicBezTo>
                  <a:lnTo>
                    <a:pt x="0" y="103549"/>
                  </a:lnTo>
                  <a:cubicBezTo>
                    <a:pt x="0" y="76086"/>
                    <a:pt x="10910" y="49748"/>
                    <a:pt x="30329" y="30329"/>
                  </a:cubicBezTo>
                  <a:cubicBezTo>
                    <a:pt x="49748" y="10910"/>
                    <a:pt x="76086" y="0"/>
                    <a:pt x="103549" y="0"/>
                  </a:cubicBezTo>
                  <a:close/>
                </a:path>
              </a:pathLst>
            </a:custGeom>
            <a:solidFill>
              <a:srgbClr val="FFF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3"/>
            <p:cNvSpPr txBox="1"/>
            <p:nvPr/>
          </p:nvSpPr>
          <p:spPr>
            <a:xfrm>
              <a:off x="0" y="-276225"/>
              <a:ext cx="873334" cy="508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0" name="Google Shape;160;p3"/>
          <p:cNvSpPr txBox="1"/>
          <p:nvPr/>
        </p:nvSpPr>
        <p:spPr>
          <a:xfrm>
            <a:off x="1379174" y="6769979"/>
            <a:ext cx="3252327" cy="9093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7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6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구조</a:t>
            </a:r>
            <a:endParaRPr/>
          </a:p>
          <a:p>
            <a:pPr indent="0" lvl="0" marL="0" marR="0" rtl="0" algn="ctr">
              <a:lnSpc>
                <a:spcPct val="157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264" u="none" cap="none" strike="noStrike">
              <a:solidFill>
                <a:srgbClr val="37437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grpSp>
        <p:nvGrpSpPr>
          <p:cNvPr id="161" name="Google Shape;161;p3"/>
          <p:cNvGrpSpPr/>
          <p:nvPr/>
        </p:nvGrpSpPr>
        <p:grpSpPr>
          <a:xfrm>
            <a:off x="1126183" y="6937688"/>
            <a:ext cx="3813072" cy="2221128"/>
            <a:chOff x="0" y="-276225"/>
            <a:chExt cx="873334" cy="508720"/>
          </a:xfrm>
        </p:grpSpPr>
        <p:sp>
          <p:nvSpPr>
            <p:cNvPr id="162" name="Google Shape;162;p3"/>
            <p:cNvSpPr/>
            <p:nvPr/>
          </p:nvSpPr>
          <p:spPr>
            <a:xfrm>
              <a:off x="0" y="0"/>
              <a:ext cx="873334" cy="232495"/>
            </a:xfrm>
            <a:custGeom>
              <a:rect b="b" l="l" r="r" t="t"/>
              <a:pathLst>
                <a:path extrusionOk="0" h="232495" w="873334">
                  <a:moveTo>
                    <a:pt x="103549" y="0"/>
                  </a:moveTo>
                  <a:lnTo>
                    <a:pt x="769785" y="0"/>
                  </a:lnTo>
                  <a:cubicBezTo>
                    <a:pt x="797248" y="0"/>
                    <a:pt x="823586" y="10910"/>
                    <a:pt x="843005" y="30329"/>
                  </a:cubicBezTo>
                  <a:cubicBezTo>
                    <a:pt x="862424" y="49748"/>
                    <a:pt x="873334" y="76086"/>
                    <a:pt x="873334" y="103549"/>
                  </a:cubicBezTo>
                  <a:lnTo>
                    <a:pt x="873334" y="128946"/>
                  </a:lnTo>
                  <a:cubicBezTo>
                    <a:pt x="873334" y="156409"/>
                    <a:pt x="862424" y="182747"/>
                    <a:pt x="843005" y="202166"/>
                  </a:cubicBezTo>
                  <a:cubicBezTo>
                    <a:pt x="823586" y="221585"/>
                    <a:pt x="797248" y="232495"/>
                    <a:pt x="769785" y="232495"/>
                  </a:cubicBezTo>
                  <a:lnTo>
                    <a:pt x="103549" y="232495"/>
                  </a:lnTo>
                  <a:cubicBezTo>
                    <a:pt x="76086" y="232495"/>
                    <a:pt x="49748" y="221585"/>
                    <a:pt x="30329" y="202166"/>
                  </a:cubicBezTo>
                  <a:cubicBezTo>
                    <a:pt x="10910" y="182747"/>
                    <a:pt x="0" y="156409"/>
                    <a:pt x="0" y="128946"/>
                  </a:cubicBezTo>
                  <a:lnTo>
                    <a:pt x="0" y="103549"/>
                  </a:lnTo>
                  <a:cubicBezTo>
                    <a:pt x="0" y="76086"/>
                    <a:pt x="10910" y="49748"/>
                    <a:pt x="30329" y="30329"/>
                  </a:cubicBezTo>
                  <a:cubicBezTo>
                    <a:pt x="49748" y="10910"/>
                    <a:pt x="76086" y="0"/>
                    <a:pt x="103549" y="0"/>
                  </a:cubicBezTo>
                  <a:close/>
                </a:path>
              </a:pathLst>
            </a:custGeom>
            <a:solidFill>
              <a:srgbClr val="FFFCF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3"/>
            <p:cNvSpPr txBox="1"/>
            <p:nvPr/>
          </p:nvSpPr>
          <p:spPr>
            <a:xfrm>
              <a:off x="0" y="-276225"/>
              <a:ext cx="873334" cy="5087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294444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4" name="Google Shape;164;p3"/>
          <p:cNvSpPr txBox="1"/>
          <p:nvPr/>
        </p:nvSpPr>
        <p:spPr>
          <a:xfrm>
            <a:off x="5330228" y="3180343"/>
            <a:ext cx="11472731" cy="104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6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악성 URL 피싱 공격의 급증에 따라 이를 예방하기 위해 AI 기반 악성 URL 탐지 및 대안 웹사이트 안내 챗봇 시스템 기획</a:t>
            </a:r>
            <a:endParaRPr/>
          </a:p>
        </p:txBody>
      </p:sp>
      <p:sp>
        <p:nvSpPr>
          <p:cNvPr id="165" name="Google Shape;165;p3"/>
          <p:cNvSpPr txBox="1"/>
          <p:nvPr/>
        </p:nvSpPr>
        <p:spPr>
          <a:xfrm>
            <a:off x="5330228" y="4881462"/>
            <a:ext cx="11472600" cy="104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6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입력된 URL의 피싱 여부를 분석하고 악성일 경우 대안 사이트 및  AI 보안 어시스턴트 구현</a:t>
            </a:r>
            <a:endParaRPr/>
          </a:p>
        </p:txBody>
      </p:sp>
      <p:sp>
        <p:nvSpPr>
          <p:cNvPr id="166" name="Google Shape;166;p3"/>
          <p:cNvSpPr txBox="1"/>
          <p:nvPr/>
        </p:nvSpPr>
        <p:spPr>
          <a:xfrm>
            <a:off x="5330228" y="8133087"/>
            <a:ext cx="11472731" cy="104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6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1. 피싱 사고 예방과 정보보안 전문 지식 접근성 향상</a:t>
            </a:r>
            <a:endParaRPr/>
          </a:p>
          <a:p>
            <a:pPr indent="0" lvl="0" marL="0" marR="0" rtl="0" algn="l">
              <a:lnSpc>
                <a:spcPct val="156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2. 고객 상담, 보안 교육, 내부 자가 진단 등</a:t>
            </a:r>
            <a:endParaRPr/>
          </a:p>
        </p:txBody>
      </p:sp>
      <p:sp>
        <p:nvSpPr>
          <p:cNvPr id="167" name="Google Shape;167;p3"/>
          <p:cNvSpPr txBox="1"/>
          <p:nvPr/>
        </p:nvSpPr>
        <p:spPr>
          <a:xfrm>
            <a:off x="5330228" y="6432528"/>
            <a:ext cx="11472731" cy="10498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69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63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사용자 입력 → AI 어시스턴트 URL 분석  → 블랙리스트 확인  → ML 모델 예측 → AI 어시스턴트가 대안 사이트 제공하는 답변 생성 </a:t>
            </a:r>
            <a:endParaRPr/>
          </a:p>
        </p:txBody>
      </p:sp>
      <p:sp>
        <p:nvSpPr>
          <p:cNvPr id="168" name="Google Shape;168;p3"/>
          <p:cNvSpPr txBox="1"/>
          <p:nvPr/>
        </p:nvSpPr>
        <p:spPr>
          <a:xfrm>
            <a:off x="1379174" y="8272436"/>
            <a:ext cx="3252327" cy="8283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6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활용 방안 및</a:t>
            </a:r>
            <a:endParaRPr/>
          </a:p>
          <a:p>
            <a:pPr indent="0" lvl="0" marL="0" marR="0" rtl="0" algn="ctr">
              <a:lnSpc>
                <a:spcPct val="140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26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기대 효과</a:t>
            </a:r>
            <a:endParaRPr/>
          </a:p>
        </p:txBody>
      </p:sp>
      <p:cxnSp>
        <p:nvCxnSpPr>
          <p:cNvPr id="169" name="Google Shape;169;p3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3"/>
          <p:cNvSpPr txBox="1"/>
          <p:nvPr/>
        </p:nvSpPr>
        <p:spPr>
          <a:xfrm>
            <a:off x="783775" y="725500"/>
            <a:ext cx="83412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개요</a:t>
            </a:r>
            <a:endParaRPr/>
          </a:p>
        </p:txBody>
      </p:sp>
      <p:sp>
        <p:nvSpPr>
          <p:cNvPr id="171" name="Google Shape;171;p3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oogle Shape;180;p4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81" name="Google Shape;181;p4"/>
          <p:cNvGraphicFramePr/>
          <p:nvPr/>
        </p:nvGraphicFramePr>
        <p:xfrm>
          <a:off x="621060" y="2523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{BC851AA0-626B-46A1-B723-A6F352A5EB4C}</a:tableStyleId>
              </a:tblPr>
              <a:tblGrid>
                <a:gridCol w="3090850"/>
                <a:gridCol w="3010250"/>
                <a:gridCol w="10944775"/>
              </a:tblGrid>
              <a:tr h="777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훈련생</a:t>
                      </a:r>
                      <a:endParaRPr sz="1100" u="none" cap="none" strike="noStrike"/>
                    </a:p>
                  </a:txBody>
                  <a:tcPr marT="95250" marB="95250" marR="95250" marL="95250" anchor="b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C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구현 팀</a:t>
                      </a:r>
                      <a:endParaRPr sz="1100" u="none" cap="none" strike="noStrike"/>
                    </a:p>
                  </a:txBody>
                  <a:tcPr marT="95250" marB="95250" marR="95250" marL="95250" anchor="b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C4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기능 구현 내용</a:t>
                      </a:r>
                      <a:endParaRPr sz="1100" u="none" cap="none" strike="noStrike"/>
                    </a:p>
                  </a:txBody>
                  <a:tcPr marT="95250" marB="95250" marR="95250" marL="95250" anchor="b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CC4EB"/>
                    </a:solidFill>
                  </a:tcPr>
                </a:tc>
              </a:tr>
              <a:tr h="91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김민형</a:t>
                      </a:r>
                      <a:endParaRPr sz="11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AI 어시스턴트</a:t>
                      </a:r>
                      <a:endParaRPr sz="11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Responses API 기반 통합 구조 구현</a:t>
                      </a:r>
                      <a:r>
                        <a:rPr lang="en-US" sz="1950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, File search 기능 통합, 코드 통합, PPT 제작, 대본 작성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오준석</a:t>
                      </a:r>
                      <a:endParaRPr sz="11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50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Responses API 기반 통합 구조 구현,  File search 기능 통합, PPT 제작</a:t>
                      </a:r>
                      <a:endParaRPr sz="1950">
                        <a:solidFill>
                          <a:srgbClr val="374375"/>
                        </a:solidFill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김원준</a:t>
                      </a:r>
                      <a:endParaRPr sz="11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머신러닝 모델</a:t>
                      </a:r>
                      <a:endParaRPr sz="11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피싱 탐지 모델 구</a:t>
                      </a:r>
                      <a:r>
                        <a:rPr lang="en-US" sz="1950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축, </a:t>
                      </a:r>
                      <a:r>
                        <a:rPr lang="en-US" sz="195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Streamlit을 활용한 UI 구성, 블랙리스트 저장 기능 구현, 대본 작성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8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2400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이재홍</a:t>
                      </a:r>
                      <a:endParaRPr sz="11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50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피싱 탐지 모델 구축, Streamlit을 활용한 UI 구성, 블랙리스트 저장 기능 구현, 대본 작성</a:t>
                      </a:r>
                      <a:endParaRPr sz="1950">
                        <a:solidFill>
                          <a:srgbClr val="374375"/>
                        </a:solidFill>
                        <a:latin typeface="Franklin Gothic"/>
                        <a:ea typeface="Franklin Gothic"/>
                        <a:cs typeface="Franklin Gothic"/>
                        <a:sym typeface="Franklin Gothic"/>
                      </a:endParaRPr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유주현</a:t>
                      </a:r>
                      <a:endParaRPr sz="11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50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피싱 탐지 모델 구축, Streamlit을 활용한 UI 구성, PPT 제작, 시연 영상 제작</a:t>
                      </a:r>
                      <a:endParaRPr sz="1100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김수민</a:t>
                      </a:r>
                      <a:endParaRPr sz="11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2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Function Call</a:t>
                      </a:r>
                      <a:endParaRPr sz="11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 Function Tool 설계 및 연결</a:t>
                      </a:r>
                      <a:r>
                        <a:rPr lang="en-US" sz="1950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, PPT 제작</a:t>
                      </a:r>
                      <a:endParaRPr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918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주혜련</a:t>
                      </a:r>
                      <a:endParaRPr sz="1100" u="none" cap="none" strike="noStrike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 Function Tool 설계 및 연결, PPT 제작</a:t>
                      </a:r>
                      <a:endParaRPr sz="1100"/>
                    </a:p>
                  </a:txBody>
                  <a:tcPr marT="95250" marB="95250" marR="95250" marL="9525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2" name="Google Shape;182;p4"/>
          <p:cNvSpPr txBox="1"/>
          <p:nvPr/>
        </p:nvSpPr>
        <p:spPr>
          <a:xfrm>
            <a:off x="783775" y="725496"/>
            <a:ext cx="13526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팀 구성 및 역할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1" name="Google Shape;191;p5"/>
          <p:cNvGraphicFramePr/>
          <p:nvPr/>
        </p:nvGraphicFramePr>
        <p:xfrm>
          <a:off x="621060" y="25236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{BC851AA0-626B-46A1-B723-A6F352A5EB4C}</a:tableStyleId>
              </a:tblPr>
              <a:tblGrid>
                <a:gridCol w="2284625"/>
                <a:gridCol w="3536300"/>
                <a:gridCol w="7805950"/>
                <a:gridCol w="3419000"/>
              </a:tblGrid>
              <a:tr h="7439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구분</a:t>
                      </a:r>
                      <a:endParaRPr sz="1100" u="none" cap="none" strike="noStrike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3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기간</a:t>
                      </a:r>
                      <a:endParaRPr sz="1100" u="none" cap="none" strike="noStrike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3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활동</a:t>
                      </a:r>
                      <a:endParaRPr sz="1100" u="none" cap="none" strike="noStrike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37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995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400" u="none" cap="none" strike="noStrike">
                          <a:solidFill>
                            <a:srgbClr val="FFFFFF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비고</a:t>
                      </a:r>
                      <a:endParaRPr sz="1100" u="none" cap="none" strike="noStrike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374375"/>
                    </a:solidFill>
                  </a:tcPr>
                </a:tc>
              </a:tr>
              <a:tr h="1421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사전 기획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데이터 수집</a:t>
                      </a:r>
                      <a:endParaRPr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7/1(화)</a:t>
                      </a:r>
                      <a:endParaRPr sz="1100" u="none" cap="none" strike="noStrike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- 기획서 작성, 팀 역할 분담, 일정 수립</a:t>
                      </a:r>
                      <a:endParaRPr sz="1100" u="none" cap="none" strike="noStrike"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- 악성 URL 및 정상 URL 수집, 데이터 전처리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- 모델 개별 학습 및 비교</a:t>
                      </a:r>
                      <a:endParaRPr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기획 방향 수립</a:t>
                      </a:r>
                      <a:endParaRPr sz="1100" u="none" cap="none" strike="noStrike"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데이터 : Kaggle - 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 Malicious URLs dataset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URL feature 기반 전처리</a:t>
                      </a:r>
                      <a:endParaRPr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3378C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4F6"/>
                    </a:solidFill>
                  </a:tcPr>
                </a:tc>
              </a:tr>
              <a:tr h="15450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데이터 전처리</a:t>
                      </a:r>
                      <a:endParaRPr sz="1100" u="none" cap="none" strike="noStrike"/>
                    </a:p>
                    <a:p>
                      <a:pPr indent="0" lvl="0" marL="0" marR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모델링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기능 구현</a:t>
                      </a:r>
                      <a:endParaRPr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7/2(수) ~ 7/3(목)</a:t>
                      </a:r>
                      <a:endParaRPr sz="1100" u="none" cap="none" strike="noStrike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- 모델 통일 및 정확도 조정</a:t>
                      </a:r>
                      <a:endParaRPr sz="1100" u="none" cap="none" strike="noStrike"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- Responses API 통합 구조 설계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- function tool 구현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- 블랙리스트 저장 기능 구축</a:t>
                      </a:r>
                      <a:endParaRPr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성능 기준, 머신러닝 실습 적용</a:t>
                      </a:r>
                      <a:endParaRPr sz="1100" u="none" cap="none" strike="noStrike"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에이전트 기반 구조 설계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자동화 흐름 구현</a:t>
                      </a:r>
                      <a:endParaRPr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4F6"/>
                    </a:solidFill>
                  </a:tcPr>
                </a:tc>
              </a:tr>
              <a:tr h="1249425">
                <a:tc rowSpan="2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서비스 구축</a:t>
                      </a:r>
                      <a:endParaRPr sz="1100" u="none" cap="none" strike="noStrike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7/4(금)</a:t>
                      </a:r>
                      <a:endParaRPr sz="1100" u="none" cap="none" strike="noStrike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- UI 구성 : Streamlit</a:t>
                      </a:r>
                      <a:endParaRPr sz="1100" u="none" cap="none" strike="noStrike"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- 예외 처리</a:t>
                      </a:r>
                      <a:endParaRPr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- 종합 시나리오 검증</a:t>
                      </a:r>
                      <a:endParaRPr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Streamlit 연동 확인</a:t>
                      </a:r>
                      <a:endParaRPr sz="1100" u="none" cap="none" strike="noStrike"/>
                    </a:p>
                    <a:p>
                      <a:pPr indent="0" lvl="0" marL="0" marR="0" rtl="0" algn="just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발표용 시나리오 구성</a:t>
                      </a:r>
                      <a:endParaRPr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4F6"/>
                    </a:solidFill>
                  </a:tcPr>
                </a:tc>
              </a:tr>
              <a:tr h="113225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7/5(토) ~ 7/6(일)</a:t>
                      </a:r>
                      <a:endParaRPr sz="1100" u="none" cap="none" strike="noStrike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- 디버깅, 테스트</a:t>
                      </a:r>
                      <a:endParaRPr sz="1100" u="none" cap="none" strike="noStrike"/>
                    </a:p>
                    <a:p>
                      <a:pPr indent="0" lvl="0" marL="0" marR="0" rtl="0" algn="just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- 발표 준비</a:t>
                      </a:r>
                      <a:endParaRPr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실무 상황 시뮬레이션</a:t>
                      </a:r>
                      <a:endParaRPr sz="1100" u="none" cap="none" strike="noStrike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4F6"/>
                    </a:solidFill>
                  </a:tcPr>
                </a:tc>
              </a:tr>
              <a:tr h="1132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발표</a:t>
                      </a:r>
                      <a:endParaRPr sz="1100" u="none" cap="none" strike="noStrike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7/7(월)</a:t>
                      </a:r>
                      <a:endParaRPr sz="1100" u="none" cap="none" strike="noStrike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AF1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8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5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발표</a:t>
                      </a:r>
                      <a:endParaRPr sz="1100" u="none" cap="none" strike="noStrike"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D8D8D8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D8D8D8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  <a:solidFill>
                      <a:srgbClr val="FBFCF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just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실시간 챗봇 시연</a:t>
                      </a:r>
                      <a:endParaRPr sz="1100" u="none" cap="none" strike="noStrike"/>
                    </a:p>
                    <a:p>
                      <a:pPr indent="0" lvl="0" marL="0" marR="0" rtl="0" algn="just">
                        <a:lnSpc>
                          <a:spcPct val="144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rgbClr val="374375"/>
                          </a:solidFill>
                          <a:latin typeface="Franklin Gothic"/>
                          <a:ea typeface="Franklin Gothic"/>
                          <a:cs typeface="Franklin Gothic"/>
                          <a:sym typeface="Franklin Gothic"/>
                        </a:rPr>
                        <a:t>역할별 구현 내용 소개</a:t>
                      </a:r>
                      <a:endParaRPr/>
                    </a:p>
                  </a:txBody>
                  <a:tcPr marT="142875" marB="142875" marR="142875" marL="14287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4F6"/>
                    </a:solidFill>
                  </a:tcPr>
                </a:tc>
              </a:tr>
            </a:tbl>
          </a:graphicData>
        </a:graphic>
      </p:graphicFrame>
      <p:cxnSp>
        <p:nvCxnSpPr>
          <p:cNvPr id="192" name="Google Shape;192;p5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3" name="Google Shape;193;p5"/>
          <p:cNvSpPr txBox="1"/>
          <p:nvPr/>
        </p:nvSpPr>
        <p:spPr>
          <a:xfrm>
            <a:off x="783775" y="725575"/>
            <a:ext cx="135261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절차 및 방법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/>
          <p:nvPr/>
        </p:nvSpPr>
        <p:spPr>
          <a:xfrm>
            <a:off x="3779345" y="4446784"/>
            <a:ext cx="13612336" cy="1275450"/>
          </a:xfrm>
          <a:custGeom>
            <a:rect b="b" l="l" r="r" t="t"/>
            <a:pathLst>
              <a:path extrusionOk="0" h="1346200" w="14367418">
                <a:moveTo>
                  <a:pt x="0" y="224409"/>
                </a:moveTo>
                <a:cubicBezTo>
                  <a:pt x="0" y="100457"/>
                  <a:pt x="81060" y="0"/>
                  <a:pt x="181078" y="0"/>
                </a:cubicBezTo>
                <a:lnTo>
                  <a:pt x="14186322" y="0"/>
                </a:lnTo>
                <a:cubicBezTo>
                  <a:pt x="14286340" y="0"/>
                  <a:pt x="14367418" y="100457"/>
                  <a:pt x="14367418" y="224409"/>
                </a:cubicBezTo>
                <a:lnTo>
                  <a:pt x="14367418" y="1121791"/>
                </a:lnTo>
                <a:cubicBezTo>
                  <a:pt x="14367418" y="1245743"/>
                  <a:pt x="14286340" y="1346200"/>
                  <a:pt x="14186322" y="1346200"/>
                </a:cubicBezTo>
                <a:lnTo>
                  <a:pt x="181078" y="1346200"/>
                </a:lnTo>
                <a:cubicBezTo>
                  <a:pt x="81060" y="1346200"/>
                  <a:pt x="0" y="1245743"/>
                  <a:pt x="0" y="1121791"/>
                </a:cubicBezTo>
                <a:close/>
              </a:path>
            </a:pathLst>
          </a:custGeom>
          <a:solidFill>
            <a:srgbClr val="C3CADF">
              <a:alpha val="7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6"/>
          <p:cNvSpPr/>
          <p:nvPr/>
        </p:nvSpPr>
        <p:spPr>
          <a:xfrm>
            <a:off x="3779345" y="6222148"/>
            <a:ext cx="13612336" cy="1275450"/>
          </a:xfrm>
          <a:custGeom>
            <a:rect b="b" l="l" r="r" t="t"/>
            <a:pathLst>
              <a:path extrusionOk="0" h="1346200" w="14367418">
                <a:moveTo>
                  <a:pt x="0" y="224409"/>
                </a:moveTo>
                <a:cubicBezTo>
                  <a:pt x="0" y="100457"/>
                  <a:pt x="81060" y="0"/>
                  <a:pt x="181078" y="0"/>
                </a:cubicBezTo>
                <a:lnTo>
                  <a:pt x="14186322" y="0"/>
                </a:lnTo>
                <a:cubicBezTo>
                  <a:pt x="14286340" y="0"/>
                  <a:pt x="14367418" y="100457"/>
                  <a:pt x="14367418" y="224409"/>
                </a:cubicBezTo>
                <a:lnTo>
                  <a:pt x="14367418" y="1121791"/>
                </a:lnTo>
                <a:cubicBezTo>
                  <a:pt x="14367418" y="1245743"/>
                  <a:pt x="14286340" y="1346200"/>
                  <a:pt x="14186322" y="1346200"/>
                </a:cubicBezTo>
                <a:lnTo>
                  <a:pt x="181078" y="1346200"/>
                </a:lnTo>
                <a:cubicBezTo>
                  <a:pt x="81060" y="1346200"/>
                  <a:pt x="0" y="1245743"/>
                  <a:pt x="0" y="1121791"/>
                </a:cubicBezTo>
                <a:close/>
              </a:path>
            </a:pathLst>
          </a:custGeom>
          <a:solidFill>
            <a:srgbClr val="BCC4EB">
              <a:alpha val="7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6"/>
          <p:cNvSpPr/>
          <p:nvPr/>
        </p:nvSpPr>
        <p:spPr>
          <a:xfrm>
            <a:off x="3779345" y="2671420"/>
            <a:ext cx="13612524" cy="1275691"/>
          </a:xfrm>
          <a:custGeom>
            <a:rect b="b" l="l" r="r" t="t"/>
            <a:pathLst>
              <a:path extrusionOk="0" h="1346454" w="14367616">
                <a:moveTo>
                  <a:pt x="0" y="224409"/>
                </a:moveTo>
                <a:cubicBezTo>
                  <a:pt x="0" y="100457"/>
                  <a:pt x="81060" y="0"/>
                  <a:pt x="181078" y="0"/>
                </a:cubicBezTo>
                <a:lnTo>
                  <a:pt x="14186528" y="0"/>
                </a:lnTo>
                <a:cubicBezTo>
                  <a:pt x="14286545" y="0"/>
                  <a:pt x="14367616" y="100457"/>
                  <a:pt x="14367616" y="224409"/>
                </a:cubicBezTo>
                <a:lnTo>
                  <a:pt x="14367616" y="1122045"/>
                </a:lnTo>
                <a:cubicBezTo>
                  <a:pt x="14367616" y="1245997"/>
                  <a:pt x="14286545" y="1346454"/>
                  <a:pt x="14186528" y="1346454"/>
                </a:cubicBezTo>
                <a:lnTo>
                  <a:pt x="181078" y="1346454"/>
                </a:lnTo>
                <a:cubicBezTo>
                  <a:pt x="81060" y="1346454"/>
                  <a:pt x="0" y="1245870"/>
                  <a:pt x="0" y="1122045"/>
                </a:cubicBezTo>
                <a:close/>
              </a:path>
            </a:pathLst>
          </a:custGeom>
          <a:solidFill>
            <a:srgbClr val="D9DCE6">
              <a:alpha val="7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"/>
          <p:cNvSpPr/>
          <p:nvPr/>
        </p:nvSpPr>
        <p:spPr>
          <a:xfrm>
            <a:off x="3779345" y="7997511"/>
            <a:ext cx="13612524" cy="1275691"/>
          </a:xfrm>
          <a:custGeom>
            <a:rect b="b" l="l" r="r" t="t"/>
            <a:pathLst>
              <a:path extrusionOk="0" h="1346454" w="14367616">
                <a:moveTo>
                  <a:pt x="0" y="224409"/>
                </a:moveTo>
                <a:cubicBezTo>
                  <a:pt x="0" y="100457"/>
                  <a:pt x="81060" y="0"/>
                  <a:pt x="181078" y="0"/>
                </a:cubicBezTo>
                <a:lnTo>
                  <a:pt x="14186528" y="0"/>
                </a:lnTo>
                <a:cubicBezTo>
                  <a:pt x="14286545" y="0"/>
                  <a:pt x="14367616" y="100457"/>
                  <a:pt x="14367616" y="224409"/>
                </a:cubicBezTo>
                <a:lnTo>
                  <a:pt x="14367616" y="1122045"/>
                </a:lnTo>
                <a:cubicBezTo>
                  <a:pt x="14367616" y="1245997"/>
                  <a:pt x="14286545" y="1346454"/>
                  <a:pt x="14186528" y="1346454"/>
                </a:cubicBezTo>
                <a:lnTo>
                  <a:pt x="181078" y="1346454"/>
                </a:lnTo>
                <a:cubicBezTo>
                  <a:pt x="81060" y="1346454"/>
                  <a:pt x="0" y="1245870"/>
                  <a:pt x="0" y="1122045"/>
                </a:cubicBezTo>
                <a:close/>
              </a:path>
            </a:pathLst>
          </a:custGeom>
          <a:solidFill>
            <a:srgbClr val="9FABDB">
              <a:alpha val="70588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" name="Google Shape;206;p6"/>
          <p:cNvGrpSpPr/>
          <p:nvPr/>
        </p:nvGrpSpPr>
        <p:grpSpPr>
          <a:xfrm>
            <a:off x="3433130" y="2703003"/>
            <a:ext cx="767369" cy="956195"/>
            <a:chOff x="0" y="0"/>
            <a:chExt cx="1023158" cy="1274927"/>
          </a:xfrm>
        </p:grpSpPr>
        <p:sp>
          <p:nvSpPr>
            <p:cNvPr id="207" name="Google Shape;207;p6"/>
            <p:cNvSpPr/>
            <p:nvPr/>
          </p:nvSpPr>
          <p:spPr>
            <a:xfrm>
              <a:off x="0" y="0"/>
              <a:ext cx="1023158" cy="1274927"/>
            </a:xfrm>
            <a:custGeom>
              <a:rect b="b" l="l" r="r" t="t"/>
              <a:pathLst>
                <a:path extrusionOk="0" h="1274927" w="1023158">
                  <a:moveTo>
                    <a:pt x="0" y="0"/>
                  </a:moveTo>
                  <a:lnTo>
                    <a:pt x="1023158" y="0"/>
                  </a:lnTo>
                  <a:lnTo>
                    <a:pt x="1023158" y="1274927"/>
                  </a:lnTo>
                  <a:lnTo>
                    <a:pt x="0" y="1274927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08" name="Google Shape;208;p6"/>
            <p:cNvSpPr txBox="1"/>
            <p:nvPr/>
          </p:nvSpPr>
          <p:spPr>
            <a:xfrm>
              <a:off x="112503" y="429517"/>
              <a:ext cx="798153" cy="6762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2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31" u="none" cap="none" strike="noStrik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01</a:t>
              </a:r>
              <a:endParaRPr/>
            </a:p>
          </p:txBody>
        </p:sp>
      </p:grpSp>
      <p:sp>
        <p:nvSpPr>
          <p:cNvPr id="209" name="Google Shape;209;p6"/>
          <p:cNvSpPr/>
          <p:nvPr/>
        </p:nvSpPr>
        <p:spPr>
          <a:xfrm>
            <a:off x="3433130" y="8011946"/>
            <a:ext cx="767369" cy="956214"/>
          </a:xfrm>
          <a:custGeom>
            <a:rect b="b" l="l" r="r" t="t"/>
            <a:pathLst>
              <a:path extrusionOk="0" h="956214" w="767369">
                <a:moveTo>
                  <a:pt x="0" y="0"/>
                </a:moveTo>
                <a:lnTo>
                  <a:pt x="767369" y="0"/>
                </a:lnTo>
                <a:lnTo>
                  <a:pt x="767369" y="956214"/>
                </a:lnTo>
                <a:lnTo>
                  <a:pt x="0" y="956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6"/>
          <p:cNvSpPr/>
          <p:nvPr/>
        </p:nvSpPr>
        <p:spPr>
          <a:xfrm>
            <a:off x="3348753" y="4446784"/>
            <a:ext cx="767369" cy="956214"/>
          </a:xfrm>
          <a:custGeom>
            <a:rect b="b" l="l" r="r" t="t"/>
            <a:pathLst>
              <a:path extrusionOk="0" h="956214" w="767369">
                <a:moveTo>
                  <a:pt x="0" y="0"/>
                </a:moveTo>
                <a:lnTo>
                  <a:pt x="767369" y="0"/>
                </a:lnTo>
                <a:lnTo>
                  <a:pt x="767369" y="956214"/>
                </a:lnTo>
                <a:lnTo>
                  <a:pt x="0" y="9562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1" name="Google Shape;211;p6"/>
          <p:cNvGrpSpPr/>
          <p:nvPr/>
        </p:nvGrpSpPr>
        <p:grpSpPr>
          <a:xfrm>
            <a:off x="3395661" y="6217532"/>
            <a:ext cx="767369" cy="956214"/>
            <a:chOff x="0" y="0"/>
            <a:chExt cx="1023158" cy="1274952"/>
          </a:xfrm>
        </p:grpSpPr>
        <p:sp>
          <p:nvSpPr>
            <p:cNvPr id="212" name="Google Shape;212;p6"/>
            <p:cNvSpPr/>
            <p:nvPr/>
          </p:nvSpPr>
          <p:spPr>
            <a:xfrm>
              <a:off x="0" y="0"/>
              <a:ext cx="1023158" cy="1274952"/>
            </a:xfrm>
            <a:custGeom>
              <a:rect b="b" l="l" r="r" t="t"/>
              <a:pathLst>
                <a:path extrusionOk="0" h="1274952" w="1023158">
                  <a:moveTo>
                    <a:pt x="0" y="0"/>
                  </a:moveTo>
                  <a:lnTo>
                    <a:pt x="1023158" y="0"/>
                  </a:lnTo>
                  <a:lnTo>
                    <a:pt x="1023158" y="1274952"/>
                  </a:lnTo>
                  <a:lnTo>
                    <a:pt x="0" y="1274952"/>
                  </a:lnTo>
                  <a:lnTo>
                    <a:pt x="0" y="0"/>
                  </a:lnTo>
                  <a:close/>
                </a:path>
              </a:pathLst>
            </a:cu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</p:sp>
        <p:sp>
          <p:nvSpPr>
            <p:cNvPr id="213" name="Google Shape;213;p6"/>
            <p:cNvSpPr txBox="1"/>
            <p:nvPr/>
          </p:nvSpPr>
          <p:spPr>
            <a:xfrm>
              <a:off x="112503" y="479425"/>
              <a:ext cx="798153" cy="6762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2002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31" u="none" cap="none" strike="noStrike">
                  <a:solidFill>
                    <a:srgbClr val="FFFFFF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03</a:t>
              </a:r>
              <a:endParaRPr/>
            </a:p>
          </p:txBody>
        </p:sp>
      </p:grpSp>
      <p:sp>
        <p:nvSpPr>
          <p:cNvPr id="214" name="Google Shape;214;p6"/>
          <p:cNvSpPr txBox="1"/>
          <p:nvPr/>
        </p:nvSpPr>
        <p:spPr>
          <a:xfrm>
            <a:off x="557486" y="2437895"/>
            <a:ext cx="22905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13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</a:t>
            </a:r>
            <a:endParaRPr/>
          </a:p>
          <a:p>
            <a:pPr indent="0" lvl="0" marL="0" marR="0" rtl="0" algn="l">
              <a:lnSpc>
                <a:spcPct val="1200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213" u="none" cap="none" strike="noStrike">
                <a:solidFill>
                  <a:srgbClr val="9FABDB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수행 경과</a:t>
            </a:r>
            <a:endParaRPr/>
          </a:p>
        </p:txBody>
      </p:sp>
      <p:sp>
        <p:nvSpPr>
          <p:cNvPr id="215" name="Google Shape;215;p6"/>
          <p:cNvSpPr txBox="1"/>
          <p:nvPr/>
        </p:nvSpPr>
        <p:spPr>
          <a:xfrm>
            <a:off x="4427688" y="4538636"/>
            <a:ext cx="12963255" cy="96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5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Responses API 기반 통합 구조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70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AI 어시스턴트, 블랙리스트, Function_call, Web Search, File Search 등</a:t>
            </a:r>
            <a:endParaRPr/>
          </a:p>
        </p:txBody>
      </p:sp>
      <p:sp>
        <p:nvSpPr>
          <p:cNvPr id="216" name="Google Shape;216;p6"/>
          <p:cNvSpPr txBox="1"/>
          <p:nvPr/>
        </p:nvSpPr>
        <p:spPr>
          <a:xfrm>
            <a:off x="4427688" y="6388982"/>
            <a:ext cx="12315566" cy="963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5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UI 구성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70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Streamlit을 활용하여 사용자 친화적인 UI 구성</a:t>
            </a:r>
            <a:endParaRPr/>
          </a:p>
        </p:txBody>
      </p:sp>
      <p:sp>
        <p:nvSpPr>
          <p:cNvPr id="217" name="Google Shape;217;p6"/>
          <p:cNvSpPr txBox="1"/>
          <p:nvPr/>
        </p:nvSpPr>
        <p:spPr>
          <a:xfrm>
            <a:off x="4427688" y="2827424"/>
            <a:ext cx="8876699" cy="972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73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Dataset 구성, 모델 선정, 데이터 전처리 및 모델 학습</a:t>
            </a:r>
            <a:endParaRPr/>
          </a:p>
          <a:p>
            <a:pPr indent="0" lvl="0" marL="0" marR="0" rtl="0" algn="l">
              <a:lnSpc>
                <a:spcPct val="15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73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머신러닝을 통한 데이터 기반 학습,</a:t>
            </a:r>
            <a:r>
              <a:rPr b="1" i="0" lang="en-US" sz="2273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b="0" i="0" lang="en-US" sz="2273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XGBoost 모델 정확도 77% 구현</a:t>
            </a:r>
            <a:endParaRPr/>
          </a:p>
        </p:txBody>
      </p:sp>
      <p:sp>
        <p:nvSpPr>
          <p:cNvPr id="218" name="Google Shape;218;p6"/>
          <p:cNvSpPr txBox="1"/>
          <p:nvPr/>
        </p:nvSpPr>
        <p:spPr>
          <a:xfrm>
            <a:off x="4428563" y="8402471"/>
            <a:ext cx="10449562" cy="447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652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디버깅, 리팩토링, 발표 준비</a:t>
            </a:r>
            <a:endParaRPr/>
          </a:p>
        </p:txBody>
      </p:sp>
      <p:sp>
        <p:nvSpPr>
          <p:cNvPr id="219" name="Google Shape;219;p6"/>
          <p:cNvSpPr txBox="1"/>
          <p:nvPr/>
        </p:nvSpPr>
        <p:spPr>
          <a:xfrm>
            <a:off x="3517507" y="8354855"/>
            <a:ext cx="59861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31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04</a:t>
            </a:r>
            <a:endParaRPr/>
          </a:p>
        </p:txBody>
      </p:sp>
      <p:sp>
        <p:nvSpPr>
          <p:cNvPr id="220" name="Google Shape;220;p6"/>
          <p:cNvSpPr txBox="1"/>
          <p:nvPr/>
        </p:nvSpPr>
        <p:spPr>
          <a:xfrm>
            <a:off x="3433130" y="4787021"/>
            <a:ext cx="59861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31" u="none" cap="none" strike="noStrike">
                <a:solidFill>
                  <a:srgbClr val="FFFFF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02</a:t>
            </a:r>
            <a:endParaRPr/>
          </a:p>
        </p:txBody>
      </p:sp>
      <p:cxnSp>
        <p:nvCxnSpPr>
          <p:cNvPr id="221" name="Google Shape;221;p6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2" name="Google Shape;222;p6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3" name="Google Shape;223;p6"/>
          <p:cNvSpPr txBox="1"/>
          <p:nvPr/>
        </p:nvSpPr>
        <p:spPr>
          <a:xfrm>
            <a:off x="783775" y="717300"/>
            <a:ext cx="11701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경과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7"/>
          <p:cNvSpPr txBox="1"/>
          <p:nvPr/>
        </p:nvSpPr>
        <p:spPr>
          <a:xfrm>
            <a:off x="4848684" y="1911445"/>
            <a:ext cx="12601500" cy="86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2904" lvl="1" marL="625811" marR="0" rtl="0" algn="l">
              <a:lnSpc>
                <a:spcPct val="150043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274"/>
              <a:buFont typeface="Arial"/>
              <a:buChar char="•"/>
            </a:pPr>
            <a:r>
              <a:rPr b="1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최종 선택 모델</a:t>
            </a:r>
            <a:endParaRPr/>
          </a:p>
          <a:p>
            <a:pPr indent="-327448" lvl="2" marL="982344" marR="0" rtl="0" algn="l">
              <a:lnSpc>
                <a:spcPct val="150043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274"/>
              <a:buFont typeface="Arial"/>
              <a:buChar char="⚬"/>
            </a:pPr>
            <a:r>
              <a:rPr b="0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Gradient Boosting 확장 형태의 앙상블 학습 모델</a:t>
            </a:r>
            <a:endParaRPr/>
          </a:p>
          <a:p>
            <a:pPr indent="0" lvl="0" marL="0" marR="0" rtl="0" algn="l">
              <a:lnSpc>
                <a:spcPct val="15004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/>
          </a:p>
          <a:p>
            <a:pPr indent="-312904" lvl="1" marL="625811" marR="0" rtl="0" algn="l">
              <a:lnSpc>
                <a:spcPct val="150043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274"/>
              <a:buFont typeface="Arial"/>
              <a:buChar char="•"/>
            </a:pPr>
            <a:r>
              <a:rPr b="1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주요 특징</a:t>
            </a:r>
            <a:endParaRPr/>
          </a:p>
          <a:p>
            <a:pPr indent="-327448" lvl="2" marL="982344" marR="0" rtl="0" algn="l">
              <a:lnSpc>
                <a:spcPct val="150043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274"/>
              <a:buFont typeface="Arial"/>
              <a:buChar char="⚬"/>
            </a:pPr>
            <a:r>
              <a:rPr b="0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과적합 방지, 정확도, 속도 측면 개선</a:t>
            </a:r>
            <a:endParaRPr/>
          </a:p>
          <a:p>
            <a:pPr indent="-327448" lvl="2" marL="982344" marR="0" rtl="0" algn="l">
              <a:lnSpc>
                <a:spcPct val="150043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274"/>
              <a:buFont typeface="Arial"/>
              <a:buChar char="⚬"/>
            </a:pPr>
            <a:r>
              <a:rPr b="0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회귀 및 분류 문제 모두 사용 가능</a:t>
            </a:r>
            <a:endParaRPr/>
          </a:p>
          <a:p>
            <a:pPr indent="-327448" lvl="2" marL="982344" marR="0" rtl="0" algn="l">
              <a:lnSpc>
                <a:spcPct val="150043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274"/>
              <a:buFont typeface="Arial"/>
              <a:buChar char="⚬"/>
            </a:pPr>
            <a:r>
              <a:rPr b="0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대규모 Dataset에서도 뛰어난 성능 발휘</a:t>
            </a:r>
            <a:endParaRPr/>
          </a:p>
          <a:p>
            <a:pPr indent="0" lvl="0" marL="0" marR="0" rtl="0" algn="l">
              <a:lnSpc>
                <a:spcPct val="1450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74" u="none" cap="none" strike="noStrike">
              <a:solidFill>
                <a:srgbClr val="37437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12904" lvl="1" marL="625811" marR="0" rtl="0" algn="l">
              <a:lnSpc>
                <a:spcPct val="150043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274"/>
              <a:buFont typeface="Arial"/>
              <a:buChar char="•"/>
            </a:pPr>
            <a:r>
              <a:rPr b="1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작동</a:t>
            </a:r>
            <a:r>
              <a:rPr b="0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b="1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원리</a:t>
            </a:r>
            <a:r>
              <a:rPr b="0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endParaRPr/>
          </a:p>
          <a:p>
            <a:pPr indent="-327448" lvl="2" marL="982344" marR="0" rtl="0" algn="l">
              <a:lnSpc>
                <a:spcPct val="150043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274"/>
              <a:buFont typeface="Arial"/>
              <a:buChar char="⚬"/>
            </a:pPr>
            <a:r>
              <a:rPr b="0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잔차 기반 학습 : 이전 모델의 잔차를 학습 → 정확도 높임</a:t>
            </a:r>
            <a:endParaRPr/>
          </a:p>
          <a:p>
            <a:pPr indent="-327448" lvl="2" marL="982344" marR="0" rtl="0" algn="l">
              <a:lnSpc>
                <a:spcPct val="150043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274"/>
              <a:buFont typeface="Arial"/>
              <a:buChar char="⚬"/>
            </a:pPr>
            <a:r>
              <a:rPr b="0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경사하강법 : 손실 함수 최소화 방향으로 모델 업데이트</a:t>
            </a:r>
            <a:endParaRPr/>
          </a:p>
          <a:p>
            <a:pPr indent="-327448" lvl="2" marL="982344" marR="0" rtl="0" algn="l">
              <a:lnSpc>
                <a:spcPct val="150043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274"/>
              <a:buFont typeface="Arial"/>
              <a:buChar char="⚬"/>
            </a:pPr>
            <a:r>
              <a:rPr b="0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정규화 : 복잡한 모델에 패널티 → 과적합 방지</a:t>
            </a:r>
            <a:endParaRPr/>
          </a:p>
          <a:p>
            <a:pPr indent="-327448" lvl="2" marL="982344" marR="0" rtl="0" algn="l">
              <a:lnSpc>
                <a:spcPct val="150043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274"/>
              <a:buFont typeface="Arial"/>
              <a:buChar char="⚬"/>
            </a:pPr>
            <a:r>
              <a:rPr b="0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병렬 처리 : 빠른 학습 속도 </a:t>
            </a:r>
            <a:endParaRPr/>
          </a:p>
          <a:p>
            <a:pPr indent="-432988" lvl="2" marL="1298968" marR="0" rtl="0" algn="l">
              <a:lnSpc>
                <a:spcPct val="1450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74" u="none" cap="none" strike="noStrike">
              <a:solidFill>
                <a:srgbClr val="37437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indent="-312904" lvl="1" marL="625811" marR="0" rtl="0" algn="l">
              <a:lnSpc>
                <a:spcPct val="150043"/>
              </a:lnSpc>
              <a:spcBef>
                <a:spcPts val="0"/>
              </a:spcBef>
              <a:spcAft>
                <a:spcPts val="0"/>
              </a:spcAft>
              <a:buClr>
                <a:srgbClr val="374375"/>
              </a:buClr>
              <a:buSzPts val="2274"/>
              <a:buFont typeface="Arial"/>
              <a:buChar char="•"/>
            </a:pPr>
            <a:r>
              <a:rPr b="1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학습 방식</a:t>
            </a:r>
            <a:r>
              <a:rPr b="0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: 각 트리는 이전까지의 예측이 틀린 부분을 </a:t>
            </a:r>
            <a:r>
              <a:rPr b="1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"집요하게 물고 늘어져서"</a:t>
            </a:r>
            <a:r>
              <a:rPr b="0" i="0" lang="en-US" sz="2274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전체 성능을 개선함</a:t>
            </a:r>
            <a:endParaRPr/>
          </a:p>
          <a:p>
            <a:pPr indent="0" lvl="0" marL="0" marR="0" rtl="0" algn="l">
              <a:lnSpc>
                <a:spcPct val="9432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274" u="none" cap="none" strike="noStrike">
              <a:solidFill>
                <a:srgbClr val="374375"/>
              </a:solidFill>
              <a:latin typeface="Franklin Gothic"/>
              <a:ea typeface="Franklin Gothic"/>
              <a:cs typeface="Franklin Gothic"/>
              <a:sym typeface="Franklin Gothic"/>
            </a:endParaRPr>
          </a:p>
        </p:txBody>
      </p:sp>
      <p:sp>
        <p:nvSpPr>
          <p:cNvPr id="233" name="Google Shape;233;p7"/>
          <p:cNvSpPr txBox="1"/>
          <p:nvPr/>
        </p:nvSpPr>
        <p:spPr>
          <a:xfrm>
            <a:off x="751805" y="2314070"/>
            <a:ext cx="38865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34" name="Google Shape;234;p7"/>
          <p:cNvSpPr txBox="1"/>
          <p:nvPr/>
        </p:nvSpPr>
        <p:spPr>
          <a:xfrm>
            <a:off x="1414884" y="3961431"/>
            <a:ext cx="2560340" cy="3902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2260" u="none" cap="none" strike="noStrike">
                <a:solidFill>
                  <a:srgbClr val="374375"/>
                </a:solidFill>
                <a:latin typeface="Sansita"/>
                <a:ea typeface="Sansita"/>
                <a:cs typeface="Sansita"/>
                <a:sym typeface="Sansita"/>
              </a:rPr>
              <a:t>Extreme Gradient Boosting </a:t>
            </a:r>
            <a:endParaRPr/>
          </a:p>
        </p:txBody>
      </p:sp>
      <p:grpSp>
        <p:nvGrpSpPr>
          <p:cNvPr id="235" name="Google Shape;235;p7"/>
          <p:cNvGrpSpPr/>
          <p:nvPr/>
        </p:nvGrpSpPr>
        <p:grpSpPr>
          <a:xfrm>
            <a:off x="541399" y="3726613"/>
            <a:ext cx="4307311" cy="1329986"/>
            <a:chOff x="0" y="-1038999"/>
            <a:chExt cx="5743081" cy="1773315"/>
          </a:xfrm>
        </p:grpSpPr>
        <p:grpSp>
          <p:nvGrpSpPr>
            <p:cNvPr id="236" name="Google Shape;236;p7"/>
            <p:cNvGrpSpPr/>
            <p:nvPr/>
          </p:nvGrpSpPr>
          <p:grpSpPr>
            <a:xfrm>
              <a:off x="0" y="-1038999"/>
              <a:ext cx="5743081" cy="1773315"/>
              <a:chOff x="0" y="-276225"/>
              <a:chExt cx="1526835" cy="471448"/>
            </a:xfrm>
          </p:grpSpPr>
          <p:sp>
            <p:nvSpPr>
              <p:cNvPr id="237" name="Google Shape;237;p7"/>
              <p:cNvSpPr/>
              <p:nvPr/>
            </p:nvSpPr>
            <p:spPr>
              <a:xfrm>
                <a:off x="0" y="0"/>
                <a:ext cx="1526835" cy="195223"/>
              </a:xfrm>
              <a:custGeom>
                <a:rect b="b" l="l" r="r" t="t"/>
                <a:pathLst>
                  <a:path extrusionOk="0" h="195223" w="1526835">
                    <a:moveTo>
                      <a:pt x="91667" y="0"/>
                    </a:moveTo>
                    <a:lnTo>
                      <a:pt x="1435169" y="0"/>
                    </a:lnTo>
                    <a:cubicBezTo>
                      <a:pt x="1459480" y="0"/>
                      <a:pt x="1482796" y="9658"/>
                      <a:pt x="1499987" y="26849"/>
                    </a:cubicBezTo>
                    <a:cubicBezTo>
                      <a:pt x="1517178" y="44040"/>
                      <a:pt x="1526835" y="67355"/>
                      <a:pt x="1526835" y="91667"/>
                    </a:cubicBezTo>
                    <a:lnTo>
                      <a:pt x="1526835" y="103556"/>
                    </a:lnTo>
                    <a:cubicBezTo>
                      <a:pt x="1526835" y="127867"/>
                      <a:pt x="1517178" y="151183"/>
                      <a:pt x="1499987" y="168374"/>
                    </a:cubicBezTo>
                    <a:cubicBezTo>
                      <a:pt x="1482796" y="185565"/>
                      <a:pt x="1459480" y="195223"/>
                      <a:pt x="1435169" y="195223"/>
                    </a:cubicBezTo>
                    <a:lnTo>
                      <a:pt x="91667" y="195223"/>
                    </a:lnTo>
                    <a:cubicBezTo>
                      <a:pt x="67355" y="195223"/>
                      <a:pt x="44040" y="185565"/>
                      <a:pt x="26849" y="168374"/>
                    </a:cubicBezTo>
                    <a:cubicBezTo>
                      <a:pt x="9658" y="151183"/>
                      <a:pt x="0" y="127867"/>
                      <a:pt x="0" y="103556"/>
                    </a:cubicBezTo>
                    <a:lnTo>
                      <a:pt x="0" y="91667"/>
                    </a:lnTo>
                    <a:cubicBezTo>
                      <a:pt x="0" y="67355"/>
                      <a:pt x="9658" y="44040"/>
                      <a:pt x="26849" y="26849"/>
                    </a:cubicBezTo>
                    <a:cubicBezTo>
                      <a:pt x="44040" y="9658"/>
                      <a:pt x="67355" y="0"/>
                      <a:pt x="91667" y="0"/>
                    </a:cubicBezTo>
                    <a:close/>
                  </a:path>
                </a:pathLst>
              </a:custGeom>
              <a:solidFill>
                <a:srgbClr val="374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7"/>
              <p:cNvSpPr txBox="1"/>
              <p:nvPr/>
            </p:nvSpPr>
            <p:spPr>
              <a:xfrm>
                <a:off x="0" y="-276225"/>
                <a:ext cx="1526835" cy="471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9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39" name="Google Shape;239;p7"/>
            <p:cNvSpPr txBox="1"/>
            <p:nvPr/>
          </p:nvSpPr>
          <p:spPr>
            <a:xfrm>
              <a:off x="546924" y="96342"/>
              <a:ext cx="4649233" cy="63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45" u="none" cap="none" strike="noStrike">
                  <a:solidFill>
                    <a:srgbClr val="FFFCF5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피싱 URL 탐지 모델 선정</a:t>
              </a:r>
              <a:endParaRPr/>
            </a:p>
          </p:txBody>
        </p:sp>
      </p:grpSp>
      <p:cxnSp>
        <p:nvCxnSpPr>
          <p:cNvPr id="240" name="Google Shape;240;p7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1" name="Google Shape;241;p7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7"/>
          <p:cNvSpPr txBox="1"/>
          <p:nvPr/>
        </p:nvSpPr>
        <p:spPr>
          <a:xfrm>
            <a:off x="783775" y="725575"/>
            <a:ext cx="11701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경과</a:t>
            </a:r>
            <a:endParaRPr/>
          </a:p>
        </p:txBody>
      </p:sp>
      <p:pic>
        <p:nvPicPr>
          <p:cNvPr id="243" name="Google Shape;243;p7"/>
          <p:cNvPicPr preferRelativeResize="0"/>
          <p:nvPr/>
        </p:nvPicPr>
        <p:blipFill rotWithShape="1">
          <a:blip r:embed="rId4">
            <a:alphaModFix/>
          </a:blip>
          <a:srcRect b="31205" l="0" r="0" t="0"/>
          <a:stretch/>
        </p:blipFill>
        <p:spPr>
          <a:xfrm>
            <a:off x="363625" y="2527300"/>
            <a:ext cx="4812875" cy="180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"/>
          <p:cNvSpPr/>
          <p:nvPr/>
        </p:nvSpPr>
        <p:spPr>
          <a:xfrm>
            <a:off x="625466" y="3241329"/>
            <a:ext cx="17037069" cy="6669130"/>
          </a:xfrm>
          <a:custGeom>
            <a:rect b="b" l="l" r="r" t="t"/>
            <a:pathLst>
              <a:path extrusionOk="0" h="6669130" w="17037069">
                <a:moveTo>
                  <a:pt x="0" y="0"/>
                </a:moveTo>
                <a:lnTo>
                  <a:pt x="17037068" y="0"/>
                </a:lnTo>
                <a:lnTo>
                  <a:pt x="17037068" y="6669130"/>
                </a:lnTo>
                <a:lnTo>
                  <a:pt x="0" y="6669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1659" l="0" r="0" t="-4471"/>
            </a:stretch>
          </a:blipFill>
          <a:ln>
            <a:noFill/>
          </a:ln>
        </p:spPr>
      </p:sp>
      <p:sp>
        <p:nvSpPr>
          <p:cNvPr id="253" name="Google Shape;253;p8"/>
          <p:cNvSpPr/>
          <p:nvPr/>
        </p:nvSpPr>
        <p:spPr>
          <a:xfrm>
            <a:off x="625466" y="3538949"/>
            <a:ext cx="17037069" cy="5792603"/>
          </a:xfrm>
          <a:custGeom>
            <a:rect b="b" l="l" r="r" t="t"/>
            <a:pathLst>
              <a:path extrusionOk="0" h="5792603" w="17037069">
                <a:moveTo>
                  <a:pt x="0" y="0"/>
                </a:moveTo>
                <a:lnTo>
                  <a:pt x="17037068" y="0"/>
                </a:lnTo>
                <a:lnTo>
                  <a:pt x="17037068" y="5792604"/>
                </a:lnTo>
                <a:lnTo>
                  <a:pt x="0" y="5792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4" name="Google Shape;254;p8"/>
          <p:cNvSpPr/>
          <p:nvPr/>
        </p:nvSpPr>
        <p:spPr>
          <a:xfrm>
            <a:off x="11959048" y="5679133"/>
            <a:ext cx="5300252" cy="1517197"/>
          </a:xfrm>
          <a:custGeom>
            <a:rect b="b" l="l" r="r" t="t"/>
            <a:pathLst>
              <a:path extrusionOk="0" h="1517197" w="5300252">
                <a:moveTo>
                  <a:pt x="0" y="0"/>
                </a:moveTo>
                <a:lnTo>
                  <a:pt x="5300252" y="0"/>
                </a:lnTo>
                <a:lnTo>
                  <a:pt x="5300252" y="1517197"/>
                </a:lnTo>
                <a:lnTo>
                  <a:pt x="0" y="1517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5" name="Google Shape;255;p8"/>
          <p:cNvSpPr txBox="1"/>
          <p:nvPr/>
        </p:nvSpPr>
        <p:spPr>
          <a:xfrm>
            <a:off x="783775" y="725575"/>
            <a:ext cx="11701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경과</a:t>
            </a:r>
            <a:endParaRPr/>
          </a:p>
        </p:txBody>
      </p:sp>
      <p:sp>
        <p:nvSpPr>
          <p:cNvPr id="256" name="Google Shape;256;p8"/>
          <p:cNvSpPr/>
          <p:nvPr/>
        </p:nvSpPr>
        <p:spPr>
          <a:xfrm>
            <a:off x="11959048" y="7358255"/>
            <a:ext cx="5300252" cy="1517197"/>
          </a:xfrm>
          <a:custGeom>
            <a:rect b="b" l="l" r="r" t="t"/>
            <a:pathLst>
              <a:path extrusionOk="0" h="1517197" w="5300252">
                <a:moveTo>
                  <a:pt x="0" y="0"/>
                </a:moveTo>
                <a:lnTo>
                  <a:pt x="5300252" y="0"/>
                </a:lnTo>
                <a:lnTo>
                  <a:pt x="5300252" y="1517197"/>
                </a:lnTo>
                <a:lnTo>
                  <a:pt x="0" y="15171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8"/>
          <p:cNvSpPr txBox="1"/>
          <p:nvPr/>
        </p:nvSpPr>
        <p:spPr>
          <a:xfrm>
            <a:off x="12327509" y="7726329"/>
            <a:ext cx="4683218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7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데이터 전처리를 통해 개수 비율 맞추어</a:t>
            </a:r>
            <a:endParaRPr/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7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새로운 CSV 파일 생성</a:t>
            </a:r>
            <a:endParaRPr/>
          </a:p>
        </p:txBody>
      </p:sp>
      <p:sp>
        <p:nvSpPr>
          <p:cNvPr id="258" name="Google Shape;258;p8"/>
          <p:cNvSpPr txBox="1"/>
          <p:nvPr/>
        </p:nvSpPr>
        <p:spPr>
          <a:xfrm>
            <a:off x="12413370" y="6047207"/>
            <a:ext cx="4511496" cy="733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67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새로 준비한 Dataset 정상 URL과</a:t>
            </a:r>
            <a:endParaRPr/>
          </a:p>
          <a:p>
            <a:pPr indent="0" lvl="0" marL="0" marR="0" rtl="0" algn="l">
              <a:lnSpc>
                <a:spcPct val="11998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267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악성 URL 개수 2배 이상 차이 있음</a:t>
            </a:r>
            <a:endParaRPr/>
          </a:p>
        </p:txBody>
      </p:sp>
      <p:grpSp>
        <p:nvGrpSpPr>
          <p:cNvPr id="259" name="Google Shape;259;p8"/>
          <p:cNvGrpSpPr/>
          <p:nvPr/>
        </p:nvGrpSpPr>
        <p:grpSpPr>
          <a:xfrm>
            <a:off x="621069" y="1602810"/>
            <a:ext cx="4307311" cy="1329986"/>
            <a:chOff x="0" y="-1038999"/>
            <a:chExt cx="5743081" cy="1773315"/>
          </a:xfrm>
        </p:grpSpPr>
        <p:grpSp>
          <p:nvGrpSpPr>
            <p:cNvPr id="260" name="Google Shape;260;p8"/>
            <p:cNvGrpSpPr/>
            <p:nvPr/>
          </p:nvGrpSpPr>
          <p:grpSpPr>
            <a:xfrm>
              <a:off x="0" y="-1038999"/>
              <a:ext cx="5743081" cy="1773315"/>
              <a:chOff x="0" y="-276225"/>
              <a:chExt cx="1526835" cy="471448"/>
            </a:xfrm>
          </p:grpSpPr>
          <p:sp>
            <p:nvSpPr>
              <p:cNvPr id="261" name="Google Shape;261;p8"/>
              <p:cNvSpPr/>
              <p:nvPr/>
            </p:nvSpPr>
            <p:spPr>
              <a:xfrm>
                <a:off x="0" y="0"/>
                <a:ext cx="1526835" cy="195223"/>
              </a:xfrm>
              <a:custGeom>
                <a:rect b="b" l="l" r="r" t="t"/>
                <a:pathLst>
                  <a:path extrusionOk="0" h="195223" w="1526835">
                    <a:moveTo>
                      <a:pt x="91667" y="0"/>
                    </a:moveTo>
                    <a:lnTo>
                      <a:pt x="1435169" y="0"/>
                    </a:lnTo>
                    <a:cubicBezTo>
                      <a:pt x="1459480" y="0"/>
                      <a:pt x="1482796" y="9658"/>
                      <a:pt x="1499987" y="26849"/>
                    </a:cubicBezTo>
                    <a:cubicBezTo>
                      <a:pt x="1517178" y="44040"/>
                      <a:pt x="1526835" y="67355"/>
                      <a:pt x="1526835" y="91667"/>
                    </a:cubicBezTo>
                    <a:lnTo>
                      <a:pt x="1526835" y="103556"/>
                    </a:lnTo>
                    <a:cubicBezTo>
                      <a:pt x="1526835" y="127867"/>
                      <a:pt x="1517178" y="151183"/>
                      <a:pt x="1499987" y="168374"/>
                    </a:cubicBezTo>
                    <a:cubicBezTo>
                      <a:pt x="1482796" y="185565"/>
                      <a:pt x="1459480" y="195223"/>
                      <a:pt x="1435169" y="195223"/>
                    </a:cubicBezTo>
                    <a:lnTo>
                      <a:pt x="91667" y="195223"/>
                    </a:lnTo>
                    <a:cubicBezTo>
                      <a:pt x="67355" y="195223"/>
                      <a:pt x="44040" y="185565"/>
                      <a:pt x="26849" y="168374"/>
                    </a:cubicBezTo>
                    <a:cubicBezTo>
                      <a:pt x="9658" y="151183"/>
                      <a:pt x="0" y="127867"/>
                      <a:pt x="0" y="103556"/>
                    </a:cubicBezTo>
                    <a:lnTo>
                      <a:pt x="0" y="91667"/>
                    </a:lnTo>
                    <a:cubicBezTo>
                      <a:pt x="0" y="67355"/>
                      <a:pt x="9658" y="44040"/>
                      <a:pt x="26849" y="26849"/>
                    </a:cubicBezTo>
                    <a:cubicBezTo>
                      <a:pt x="44040" y="9658"/>
                      <a:pt x="67355" y="0"/>
                      <a:pt x="91667" y="0"/>
                    </a:cubicBezTo>
                    <a:close/>
                  </a:path>
                </a:pathLst>
              </a:custGeom>
              <a:solidFill>
                <a:srgbClr val="374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8"/>
              <p:cNvSpPr txBox="1"/>
              <p:nvPr/>
            </p:nvSpPr>
            <p:spPr>
              <a:xfrm>
                <a:off x="0" y="-276225"/>
                <a:ext cx="1526835" cy="471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9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63" name="Google Shape;263;p8"/>
            <p:cNvSpPr txBox="1"/>
            <p:nvPr/>
          </p:nvSpPr>
          <p:spPr>
            <a:xfrm>
              <a:off x="546924" y="96342"/>
              <a:ext cx="4649233" cy="63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45" u="none" cap="none" strike="noStrike">
                  <a:solidFill>
                    <a:srgbClr val="FFFCF5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피싱 URL 탐지 모델 선정</a:t>
              </a:r>
              <a:endParaRPr/>
            </a:p>
          </p:txBody>
        </p:sp>
      </p:grpSp>
      <p:cxnSp>
        <p:nvCxnSpPr>
          <p:cNvPr id="264" name="Google Shape;264;p8"/>
          <p:cNvCxnSpPr/>
          <p:nvPr/>
        </p:nvCxnSpPr>
        <p:spPr>
          <a:xfrm>
            <a:off x="-23813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8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CF5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9"/>
          <p:cNvSpPr/>
          <p:nvPr/>
        </p:nvSpPr>
        <p:spPr>
          <a:xfrm>
            <a:off x="625466" y="3241329"/>
            <a:ext cx="17037069" cy="6669130"/>
          </a:xfrm>
          <a:custGeom>
            <a:rect b="b" l="l" r="r" t="t"/>
            <a:pathLst>
              <a:path extrusionOk="0" h="6669130" w="17037069">
                <a:moveTo>
                  <a:pt x="0" y="0"/>
                </a:moveTo>
                <a:lnTo>
                  <a:pt x="17037068" y="0"/>
                </a:lnTo>
                <a:lnTo>
                  <a:pt x="17037068" y="6669130"/>
                </a:lnTo>
                <a:lnTo>
                  <a:pt x="0" y="66691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1659" l="0" r="0" t="-4471"/>
            </a:stretch>
          </a:blipFill>
          <a:ln>
            <a:noFill/>
          </a:ln>
        </p:spPr>
      </p:sp>
      <p:sp>
        <p:nvSpPr>
          <p:cNvPr id="275" name="Google Shape;275;p9"/>
          <p:cNvSpPr/>
          <p:nvPr/>
        </p:nvSpPr>
        <p:spPr>
          <a:xfrm>
            <a:off x="1401219" y="4371074"/>
            <a:ext cx="5989787" cy="2864597"/>
          </a:xfrm>
          <a:custGeom>
            <a:rect b="b" l="l" r="r" t="t"/>
            <a:pathLst>
              <a:path extrusionOk="0" h="2864597" w="5989787">
                <a:moveTo>
                  <a:pt x="0" y="0"/>
                </a:moveTo>
                <a:lnTo>
                  <a:pt x="5989788" y="0"/>
                </a:lnTo>
                <a:lnTo>
                  <a:pt x="5989788" y="2864597"/>
                </a:lnTo>
                <a:lnTo>
                  <a:pt x="0" y="28645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150" l="0" r="-582" t="0"/>
            </a:stretch>
          </a:blipFill>
          <a:ln>
            <a:noFill/>
          </a:ln>
        </p:spPr>
      </p:sp>
      <p:sp>
        <p:nvSpPr>
          <p:cNvPr id="276" name="Google Shape;276;p9"/>
          <p:cNvSpPr/>
          <p:nvPr/>
        </p:nvSpPr>
        <p:spPr>
          <a:xfrm>
            <a:off x="10490193" y="4252673"/>
            <a:ext cx="6249056" cy="2982999"/>
          </a:xfrm>
          <a:custGeom>
            <a:rect b="b" l="l" r="r" t="t"/>
            <a:pathLst>
              <a:path extrusionOk="0" h="2982999" w="6249056">
                <a:moveTo>
                  <a:pt x="0" y="0"/>
                </a:moveTo>
                <a:lnTo>
                  <a:pt x="6249056" y="0"/>
                </a:lnTo>
                <a:lnTo>
                  <a:pt x="6249056" y="2982998"/>
                </a:lnTo>
                <a:lnTo>
                  <a:pt x="0" y="29829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77" name="Google Shape;277;p9"/>
          <p:cNvCxnSpPr/>
          <p:nvPr/>
        </p:nvCxnSpPr>
        <p:spPr>
          <a:xfrm>
            <a:off x="7962507" y="5750985"/>
            <a:ext cx="1956187" cy="0"/>
          </a:xfrm>
          <a:prstGeom prst="straightConnector1">
            <a:avLst/>
          </a:prstGeom>
          <a:noFill/>
          <a:ln cap="flat" cmpd="sng" w="104775">
            <a:solidFill>
              <a:srgbClr val="FFFCF5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78" name="Google Shape;278;p9"/>
          <p:cNvSpPr txBox="1"/>
          <p:nvPr/>
        </p:nvSpPr>
        <p:spPr>
          <a:xfrm>
            <a:off x="783775" y="725575"/>
            <a:ext cx="117018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39" u="none" cap="none" strike="noStrike">
                <a:solidFill>
                  <a:srgbClr val="37437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프로젝트 수행 경과</a:t>
            </a:r>
            <a:endParaRPr/>
          </a:p>
        </p:txBody>
      </p:sp>
      <p:sp>
        <p:nvSpPr>
          <p:cNvPr id="279" name="Google Shape;279;p9"/>
          <p:cNvSpPr txBox="1"/>
          <p:nvPr/>
        </p:nvSpPr>
        <p:spPr>
          <a:xfrm>
            <a:off x="2217071" y="8089188"/>
            <a:ext cx="4358283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31" u="none" cap="none" strike="noStrike">
                <a:solidFill>
                  <a:srgbClr val="FFED7D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데이터 전처리 전 개수 차이</a:t>
            </a:r>
            <a:endParaRPr/>
          </a:p>
        </p:txBody>
      </p:sp>
      <p:sp>
        <p:nvSpPr>
          <p:cNvPr id="280" name="Google Shape;280;p9"/>
          <p:cNvSpPr txBox="1"/>
          <p:nvPr/>
        </p:nvSpPr>
        <p:spPr>
          <a:xfrm>
            <a:off x="11023524" y="8089188"/>
            <a:ext cx="5182195" cy="523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2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031" u="none" cap="none" strike="noStrike">
                <a:solidFill>
                  <a:srgbClr val="FFED7D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전처리 후 데이터 개수 비율 맞춤</a:t>
            </a:r>
            <a:endParaRPr/>
          </a:p>
        </p:txBody>
      </p:sp>
      <p:sp>
        <p:nvSpPr>
          <p:cNvPr id="281" name="Google Shape;281;p9"/>
          <p:cNvSpPr txBox="1"/>
          <p:nvPr/>
        </p:nvSpPr>
        <p:spPr>
          <a:xfrm>
            <a:off x="8584553" y="6111680"/>
            <a:ext cx="712093" cy="352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3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31" u="none" cap="none" strike="noStrike">
                <a:solidFill>
                  <a:srgbClr val="FFFCF5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전처리</a:t>
            </a:r>
            <a:endParaRPr/>
          </a:p>
        </p:txBody>
      </p:sp>
      <p:cxnSp>
        <p:nvCxnSpPr>
          <p:cNvPr id="282" name="Google Shape;282;p9"/>
          <p:cNvCxnSpPr/>
          <p:nvPr/>
        </p:nvCxnSpPr>
        <p:spPr>
          <a:xfrm>
            <a:off x="-14288" y="2135774"/>
            <a:ext cx="18316575" cy="28575"/>
          </a:xfrm>
          <a:prstGeom prst="straightConnector1">
            <a:avLst/>
          </a:prstGeom>
          <a:noFill/>
          <a:ln cap="rnd" cmpd="sng" w="19050">
            <a:solidFill>
              <a:srgbClr val="37437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83" name="Google Shape;283;p9"/>
          <p:cNvSpPr/>
          <p:nvPr/>
        </p:nvSpPr>
        <p:spPr>
          <a:xfrm>
            <a:off x="15837018" y="177029"/>
            <a:ext cx="1958722" cy="1958722"/>
          </a:xfrm>
          <a:custGeom>
            <a:rect b="b" l="l" r="r" t="t"/>
            <a:pathLst>
              <a:path extrusionOk="0" h="2913380" w="2913380">
                <a:moveTo>
                  <a:pt x="0" y="0"/>
                </a:moveTo>
                <a:lnTo>
                  <a:pt x="2913380" y="0"/>
                </a:lnTo>
                <a:lnTo>
                  <a:pt x="2913380" y="2913380"/>
                </a:lnTo>
                <a:lnTo>
                  <a:pt x="0" y="2913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84" name="Google Shape;284;p9"/>
          <p:cNvGrpSpPr/>
          <p:nvPr/>
        </p:nvGrpSpPr>
        <p:grpSpPr>
          <a:xfrm>
            <a:off x="621069" y="1602810"/>
            <a:ext cx="4307311" cy="1329986"/>
            <a:chOff x="0" y="-1038999"/>
            <a:chExt cx="5743081" cy="1773315"/>
          </a:xfrm>
        </p:grpSpPr>
        <p:grpSp>
          <p:nvGrpSpPr>
            <p:cNvPr id="285" name="Google Shape;285;p9"/>
            <p:cNvGrpSpPr/>
            <p:nvPr/>
          </p:nvGrpSpPr>
          <p:grpSpPr>
            <a:xfrm>
              <a:off x="0" y="-1038999"/>
              <a:ext cx="5743081" cy="1773315"/>
              <a:chOff x="0" y="-276225"/>
              <a:chExt cx="1526835" cy="471448"/>
            </a:xfrm>
          </p:grpSpPr>
          <p:sp>
            <p:nvSpPr>
              <p:cNvPr id="286" name="Google Shape;286;p9"/>
              <p:cNvSpPr/>
              <p:nvPr/>
            </p:nvSpPr>
            <p:spPr>
              <a:xfrm>
                <a:off x="0" y="0"/>
                <a:ext cx="1526835" cy="195223"/>
              </a:xfrm>
              <a:custGeom>
                <a:rect b="b" l="l" r="r" t="t"/>
                <a:pathLst>
                  <a:path extrusionOk="0" h="195223" w="1526835">
                    <a:moveTo>
                      <a:pt x="91667" y="0"/>
                    </a:moveTo>
                    <a:lnTo>
                      <a:pt x="1435169" y="0"/>
                    </a:lnTo>
                    <a:cubicBezTo>
                      <a:pt x="1459480" y="0"/>
                      <a:pt x="1482796" y="9658"/>
                      <a:pt x="1499987" y="26849"/>
                    </a:cubicBezTo>
                    <a:cubicBezTo>
                      <a:pt x="1517178" y="44040"/>
                      <a:pt x="1526835" y="67355"/>
                      <a:pt x="1526835" y="91667"/>
                    </a:cubicBezTo>
                    <a:lnTo>
                      <a:pt x="1526835" y="103556"/>
                    </a:lnTo>
                    <a:cubicBezTo>
                      <a:pt x="1526835" y="127867"/>
                      <a:pt x="1517178" y="151183"/>
                      <a:pt x="1499987" y="168374"/>
                    </a:cubicBezTo>
                    <a:cubicBezTo>
                      <a:pt x="1482796" y="185565"/>
                      <a:pt x="1459480" y="195223"/>
                      <a:pt x="1435169" y="195223"/>
                    </a:cubicBezTo>
                    <a:lnTo>
                      <a:pt x="91667" y="195223"/>
                    </a:lnTo>
                    <a:cubicBezTo>
                      <a:pt x="67355" y="195223"/>
                      <a:pt x="44040" y="185565"/>
                      <a:pt x="26849" y="168374"/>
                    </a:cubicBezTo>
                    <a:cubicBezTo>
                      <a:pt x="9658" y="151183"/>
                      <a:pt x="0" y="127867"/>
                      <a:pt x="0" y="103556"/>
                    </a:cubicBezTo>
                    <a:lnTo>
                      <a:pt x="0" y="91667"/>
                    </a:lnTo>
                    <a:cubicBezTo>
                      <a:pt x="0" y="67355"/>
                      <a:pt x="9658" y="44040"/>
                      <a:pt x="26849" y="26849"/>
                    </a:cubicBezTo>
                    <a:cubicBezTo>
                      <a:pt x="44040" y="9658"/>
                      <a:pt x="67355" y="0"/>
                      <a:pt x="91667" y="0"/>
                    </a:cubicBezTo>
                    <a:close/>
                  </a:path>
                </a:pathLst>
              </a:custGeom>
              <a:solidFill>
                <a:srgbClr val="37437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7" name="Google Shape;287;p9"/>
              <p:cNvSpPr txBox="1"/>
              <p:nvPr/>
            </p:nvSpPr>
            <p:spPr>
              <a:xfrm>
                <a:off x="0" y="-276225"/>
                <a:ext cx="1526835" cy="47144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50800" lIns="50800" spcFirstLastPara="1" rIns="50800" wrap="square" tIns="50800">
                <a:noAutofit/>
              </a:bodyPr>
              <a:lstStyle/>
              <a:p>
                <a:pPr indent="0" lvl="0" marL="0" marR="0" rtl="0" algn="ctr">
                  <a:lnSpc>
                    <a:spcPct val="294444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88" name="Google Shape;288;p9"/>
            <p:cNvSpPr txBox="1"/>
            <p:nvPr/>
          </p:nvSpPr>
          <p:spPr>
            <a:xfrm>
              <a:off x="546924" y="96342"/>
              <a:ext cx="4649233" cy="6379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ctr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645" u="none" cap="none" strike="noStrike">
                  <a:solidFill>
                    <a:srgbClr val="FFFCF5"/>
                  </a:solidFill>
                  <a:latin typeface="Franklin Gothic"/>
                  <a:ea typeface="Franklin Gothic"/>
                  <a:cs typeface="Franklin Gothic"/>
                  <a:sym typeface="Franklin Gothic"/>
                </a:rPr>
                <a:t>피싱 URL 탐지 모델 선정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