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Aptos Narrow" panose="020B0004020202020204" pitchFamily="34" charset="0"/>
      <p:regular r:id="rId13"/>
      <p:bold r:id="rId14"/>
    </p:embeddedFont>
    <p:embeddedFont>
      <p:font typeface="Arial Black" panose="020B0A04020102020204" pitchFamily="34" charset="0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I\Desktop\Task%203_Final%20CLEAN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I\Desktop\Task%203_Final%20CLEAN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Most popular category</a:t>
            </a:r>
            <a:endParaRPr lang="en-IN"/>
          </a:p>
        </c:rich>
      </c:tx>
      <c:layout>
        <c:manualLayout>
          <c:xMode val="edge"/>
          <c:yMode val="edge"/>
          <c:x val="0.12917344706911635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4-4D23-9440-C23F39889C9E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Sheet3!$B$3</c:f>
              <c:numCache>
                <c:formatCode>General</c:formatCode>
                <c:ptCount val="1"/>
                <c:pt idx="0">
                  <c:v>1796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4-4D23-9440-C23F39889C9E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Sheet3!$B$4</c:f>
              <c:numCache>
                <c:formatCode>General</c:formatCode>
                <c:ptCount val="1"/>
                <c:pt idx="0">
                  <c:v>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4-4D23-9440-C23F39889C9E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B4-4D23-9440-C23F39889C9E}"/>
            </c:ext>
          </c:extLst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Sheet3!$B$6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B4-4D23-9440-C23F39889C9E}"/>
            </c:ext>
          </c:extLst>
        </c:ser>
        <c:ser>
          <c:idx val="5"/>
          <c:order val="5"/>
          <c:tx>
            <c:strRef>
              <c:f>Sheet3!$A$7</c:f>
              <c:strCache>
                <c:ptCount val="1"/>
                <c:pt idx="0">
                  <c:v>culture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Sheet3!$B$7</c:f>
              <c:numCache>
                <c:formatCode>General</c:formatCode>
                <c:ptCount val="1"/>
                <c:pt idx="0">
                  <c:v>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B4-4D23-9440-C23F39889C9E}"/>
            </c:ext>
          </c:extLst>
        </c:ser>
        <c:ser>
          <c:idx val="6"/>
          <c:order val="6"/>
          <c:tx>
            <c:strRef>
              <c:f>Sheet3!$A$8</c:f>
              <c:strCache>
                <c:ptCount val="1"/>
                <c:pt idx="0">
                  <c:v>cooking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Sheet3!$B$8</c:f>
              <c:numCache>
                <c:formatCode>General</c:formatCode>
                <c:ptCount val="1"/>
                <c:pt idx="0">
                  <c:v>1664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4-4D23-9440-C23F39889C9E}"/>
            </c:ext>
          </c:extLst>
        </c:ser>
        <c:ser>
          <c:idx val="7"/>
          <c:order val="7"/>
          <c:tx>
            <c:strRef>
              <c:f>Sheet3!$A$9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Sheet3!$B$9</c:f>
              <c:numCache>
                <c:formatCode>General</c:formatCode>
                <c:ptCount val="1"/>
                <c:pt idx="0">
                  <c:v>1647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B4-4D23-9440-C23F39889C9E}"/>
            </c:ext>
          </c:extLst>
        </c:ser>
        <c:ser>
          <c:idx val="8"/>
          <c:order val="8"/>
          <c:tx>
            <c:strRef>
              <c:f>Sheet3!$A$10</c:f>
              <c:strCache>
                <c:ptCount val="1"/>
                <c:pt idx="0">
                  <c:v>soccer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Sheet3!$B$10</c:f>
              <c:numCache>
                <c:formatCode>General</c:formatCode>
                <c:ptCount val="1"/>
                <c:pt idx="0">
                  <c:v>1457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B4-4D23-9440-C23F39889C9E}"/>
            </c:ext>
          </c:extLst>
        </c:ser>
        <c:ser>
          <c:idx val="9"/>
          <c:order val="9"/>
          <c:tx>
            <c:strRef>
              <c:f>Sheet3!$A$11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Sheet3!$B$11</c:f>
              <c:numCache>
                <c:formatCode>General</c:formatCode>
                <c:ptCount val="1"/>
                <c:pt idx="0">
                  <c:v>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CB4-4D23-9440-C23F39889C9E}"/>
            </c:ext>
          </c:extLst>
        </c:ser>
        <c:ser>
          <c:idx val="10"/>
          <c:order val="10"/>
          <c:tx>
            <c:strRef>
              <c:f>Sheet3!$A$12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Sheet3!$B$12</c:f>
              <c:numCache>
                <c:formatCode>General</c:formatCode>
                <c:ptCount val="1"/>
                <c:pt idx="0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B4-4D23-9440-C23F39889C9E}"/>
            </c:ext>
          </c:extLst>
        </c:ser>
        <c:ser>
          <c:idx val="11"/>
          <c:order val="11"/>
          <c:tx>
            <c:strRef>
              <c:f>Sheet3!$A$13</c:f>
              <c:strCache>
                <c:ptCount val="1"/>
                <c:pt idx="0">
                  <c:v>studying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Sheet3!$B$13</c:f>
              <c:numCache>
                <c:formatCode>General</c:formatCode>
                <c:ptCount val="1"/>
                <c:pt idx="0">
                  <c:v>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B4-4D23-9440-C23F39889C9E}"/>
            </c:ext>
          </c:extLst>
        </c:ser>
        <c:ser>
          <c:idx val="12"/>
          <c:order val="12"/>
          <c:tx>
            <c:strRef>
              <c:f>Sheet3!$A$14</c:f>
              <c:strCache>
                <c:ptCount val="1"/>
                <c:pt idx="0">
                  <c:v>dogs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Sheet3!$B$14</c:f>
              <c:numCache>
                <c:formatCode>General</c:formatCode>
                <c:ptCount val="1"/>
                <c:pt idx="0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B4-4D23-9440-C23F39889C9E}"/>
            </c:ext>
          </c:extLst>
        </c:ser>
        <c:ser>
          <c:idx val="13"/>
          <c:order val="13"/>
          <c:tx>
            <c:strRef>
              <c:f>Sheet3!$A$15</c:f>
              <c:strCache>
                <c:ptCount val="1"/>
                <c:pt idx="0">
                  <c:v>tennis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Sheet3!$B$15</c:f>
              <c:numCache>
                <c:formatCode>General</c:formatCode>
                <c:ptCount val="1"/>
                <c:pt idx="0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B4-4D23-9440-C23F39889C9E}"/>
            </c:ext>
          </c:extLst>
        </c:ser>
        <c:ser>
          <c:idx val="14"/>
          <c:order val="14"/>
          <c:tx>
            <c:strRef>
              <c:f>Sheet3!$A$16</c:f>
              <c:strCache>
                <c:ptCount val="1"/>
                <c:pt idx="0">
                  <c:v>veganism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Sheet3!$B$16</c:f>
              <c:numCache>
                <c:formatCode>General</c:formatCode>
                <c:ptCount val="1"/>
                <c:pt idx="0">
                  <c:v>1248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B4-4D23-9440-C23F39889C9E}"/>
            </c:ext>
          </c:extLst>
        </c:ser>
        <c:ser>
          <c:idx val="15"/>
          <c:order val="15"/>
          <c:tx>
            <c:strRef>
              <c:f>Sheet3!$A$17</c:f>
              <c:strCache>
                <c:ptCount val="1"/>
                <c:pt idx="0">
                  <c:v>public speaking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Sheet3!$B$1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Sheet3!$B$17</c:f>
              <c:numCache>
                <c:formatCode>General</c:formatCode>
                <c:ptCount val="1"/>
                <c:pt idx="0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B4-4D23-9440-C23F39889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987215"/>
        <c:axId val="32585055"/>
      </c:barChart>
      <c:catAx>
        <c:axId val="36398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5055"/>
        <c:crosses val="autoZero"/>
        <c:auto val="1"/>
        <c:lblAlgn val="ctr"/>
        <c:lblOffset val="100"/>
        <c:noMultiLvlLbl val="0"/>
      </c:catAx>
      <c:valAx>
        <c:axId val="3258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8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j-ea"/>
                <a:cs typeface="+mj-cs"/>
              </a:defRPr>
            </a:pPr>
            <a:r>
              <a:rPr lang="en-IN" sz="2500" b="1" dirty="0">
                <a:latin typeface="Aptos" panose="020B0004020202020204" pitchFamily="34" charset="0"/>
              </a:rPr>
              <a:t>TOP 5 CATEGORY</a:t>
            </a:r>
          </a:p>
        </c:rich>
      </c:tx>
      <c:layout>
        <c:manualLayout>
          <c:xMode val="edge"/>
          <c:yMode val="edge"/>
          <c:x val="0.43194413539312981"/>
          <c:y val="1.0683760683760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CATEGORY'!$G$2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CATEGORY'!$H$1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'TOP 5 CATEGORY'!$H$2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7-4335-8250-C758B5D3258A}"/>
            </c:ext>
          </c:extLst>
        </c:ser>
        <c:ser>
          <c:idx val="1"/>
          <c:order val="1"/>
          <c:tx>
            <c:strRef>
              <c:f>'TOP 5 CATEGORY'!$G$3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CATEGORY'!$H$1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'TOP 5 CATEGORY'!$H$3</c:f>
              <c:numCache>
                <c:formatCode>General</c:formatCode>
                <c:ptCount val="1"/>
                <c:pt idx="0">
                  <c:v>1796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7-4335-8250-C758B5D3258A}"/>
            </c:ext>
          </c:extLst>
        </c:ser>
        <c:ser>
          <c:idx val="2"/>
          <c:order val="2"/>
          <c:tx>
            <c:strRef>
              <c:f>'TOP 5 CATEGORY'!$G$4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CATEGORY'!$H$1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'TOP 5 CATEGORY'!$H$4</c:f>
              <c:numCache>
                <c:formatCode>General</c:formatCode>
                <c:ptCount val="1"/>
                <c:pt idx="0">
                  <c:v>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7-4335-8250-C758B5D3258A}"/>
            </c:ext>
          </c:extLst>
        </c:ser>
        <c:ser>
          <c:idx val="3"/>
          <c:order val="3"/>
          <c:tx>
            <c:strRef>
              <c:f>'TOP 5 CATEGORY'!$G$5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CATEGORY'!$H$1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'TOP 5 CATEGORY'!$H$5</c:f>
              <c:numCache>
                <c:formatCode>General</c:formatCode>
                <c:ptCount val="1"/>
                <c:pt idx="0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87-4335-8250-C758B5D3258A}"/>
            </c:ext>
          </c:extLst>
        </c:ser>
        <c:ser>
          <c:idx val="4"/>
          <c:order val="4"/>
          <c:tx>
            <c:strRef>
              <c:f>'TOP 5 CATEGORY'!$G$6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CATEGORY'!$H$1</c:f>
              <c:strCache>
                <c:ptCount val="1"/>
                <c:pt idx="0">
                  <c:v> Catrgory REACT</c:v>
                </c:pt>
              </c:strCache>
            </c:strRef>
          </c:cat>
          <c:val>
            <c:numRef>
              <c:f>'TOP 5 CATEGORY'!$H$6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7-4335-8250-C758B5D325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63568687"/>
        <c:axId val="25742335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'TOP 5 CATEGORY'!$G$7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'TOP 5 CATEGORY'!$H$1</c15:sqref>
                        </c15:formulaRef>
                      </c:ext>
                    </c:extLst>
                    <c:strCache>
                      <c:ptCount val="1"/>
                      <c:pt idx="0">
                        <c:v> Catrgory REACT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'TOP 5 CATEGORY'!$H$7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887-4335-8250-C758B5D3258A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5 CATEGORY'!$G$8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5 CATEGORY'!$H$1</c15:sqref>
                        </c15:formulaRef>
                      </c:ext>
                    </c:extLst>
                    <c:strCache>
                      <c:ptCount val="1"/>
                      <c:pt idx="0">
                        <c:v> Catrgory REACT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'TOP 5 CATEGORY'!$H$8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3887-4335-8250-C758B5D3258A}"/>
                  </c:ext>
                </c:extLst>
              </c15:ser>
            </c15:filteredBarSeries>
          </c:ext>
        </c:extLst>
      </c:barChart>
      <c:catAx>
        <c:axId val="16356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42335"/>
        <c:crosses val="autoZero"/>
        <c:auto val="1"/>
        <c:lblAlgn val="ctr"/>
        <c:lblOffset val="100"/>
        <c:noMultiLvlLbl val="0"/>
      </c:catAx>
      <c:valAx>
        <c:axId val="2574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74201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0A9BEB-E263-194C-187C-945EBBF4BC7B}"/>
              </a:ext>
            </a:extLst>
          </p:cNvPr>
          <p:cNvSpPr/>
          <p:nvPr/>
        </p:nvSpPr>
        <p:spPr>
          <a:xfrm>
            <a:off x="1809296" y="855317"/>
            <a:ext cx="10586656" cy="14727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2236850" y="855317"/>
            <a:ext cx="9979559" cy="7103590"/>
            <a:chOff x="-1741485" y="-3212001"/>
            <a:chExt cx="13306078" cy="4565804"/>
          </a:xfrm>
        </p:grpSpPr>
        <p:sp>
          <p:nvSpPr>
            <p:cNvPr id="3" name="TextBox 3"/>
            <p:cNvSpPr txBox="1"/>
            <p:nvPr/>
          </p:nvSpPr>
          <p:spPr>
            <a:xfrm>
              <a:off x="-949053" y="-3212001"/>
              <a:ext cx="12513646" cy="7912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          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741485" y="-1570526"/>
              <a:ext cx="13306078" cy="29243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DC4440-9907-0439-9EE6-1F6EFE3A56AC}"/>
              </a:ext>
            </a:extLst>
          </p:cNvPr>
          <p:cNvSpPr/>
          <p:nvPr/>
        </p:nvSpPr>
        <p:spPr>
          <a:xfrm>
            <a:off x="1809296" y="855317"/>
            <a:ext cx="3886200" cy="1472776"/>
          </a:xfrm>
          <a:prstGeom prst="roundRect">
            <a:avLst/>
          </a:prstGeom>
          <a:solidFill>
            <a:srgbClr val="A100FF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/>
              <a:t>Today’s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16F980-CCE2-6B31-E52E-38C87EB958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6" t="23555" r="10477" b="18294"/>
          <a:stretch/>
        </p:blipFill>
        <p:spPr>
          <a:xfrm>
            <a:off x="8436952" y="2005583"/>
            <a:ext cx="8975603" cy="6275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F91EE-0459-75B8-1084-31F170E848AC}"/>
              </a:ext>
            </a:extLst>
          </p:cNvPr>
          <p:cNvSpPr txBox="1"/>
          <p:nvPr/>
        </p:nvSpPr>
        <p:spPr>
          <a:xfrm>
            <a:off x="2253799" y="5143500"/>
            <a:ext cx="719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EVERY SINGLE DAY  100K POSTS ARE  SHARED</a:t>
            </a: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3.6 M  ANNUAL POSTS DIFFICULT TO HANDLE  SUCH BIG UNSTRUCTURED DATA</a:t>
            </a: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FIND OUT THE TOP 5  CATEGORIES OF 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2105179" y="127073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F12369-0C5F-3F7B-A940-275C23B82CC4}"/>
              </a:ext>
            </a:extLst>
          </p:cNvPr>
          <p:cNvSpPr txBox="1"/>
          <p:nvPr/>
        </p:nvSpPr>
        <p:spPr>
          <a:xfrm>
            <a:off x="14554200" y="1825527"/>
            <a:ext cx="299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Narrow" panose="020B0606020202030204" pitchFamily="34" charset="0"/>
              </a:rPr>
              <a:t>Andrew Flaming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29EC0-9BBB-64A6-A066-C7598218CEA0}"/>
              </a:ext>
            </a:extLst>
          </p:cNvPr>
          <p:cNvSpPr txBox="1"/>
          <p:nvPr/>
        </p:nvSpPr>
        <p:spPr>
          <a:xfrm>
            <a:off x="14214737" y="2732901"/>
            <a:ext cx="369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ptos" panose="020B0004020202020204" pitchFamily="34" charset="0"/>
              </a:rPr>
              <a:t>Chief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B9261D-B91A-126A-AF3B-ECDC9ED68BCE}"/>
              </a:ext>
            </a:extLst>
          </p:cNvPr>
          <p:cNvSpPr txBox="1"/>
          <p:nvPr/>
        </p:nvSpPr>
        <p:spPr>
          <a:xfrm>
            <a:off x="14020800" y="47625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Narrow" panose="020B0606020202030204" pitchFamily="34" charset="0"/>
              </a:rPr>
              <a:t>Marcus </a:t>
            </a:r>
            <a:r>
              <a:rPr lang="en-IN" sz="3600" dirty="0" err="1">
                <a:latin typeface="Arial Narrow" panose="020B0606020202030204" pitchFamily="34" charset="0"/>
              </a:rPr>
              <a:t>Rompton</a:t>
            </a:r>
            <a:endParaRPr lang="en-IN" sz="3600" dirty="0">
              <a:latin typeface="Arial Narrow" panose="020B0606020202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CF728E-63A7-4702-AB37-B2DF468E0B69}"/>
              </a:ext>
            </a:extLst>
          </p:cNvPr>
          <p:cNvSpPr txBox="1"/>
          <p:nvPr/>
        </p:nvSpPr>
        <p:spPr>
          <a:xfrm>
            <a:off x="14214737" y="5691993"/>
            <a:ext cx="333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ptos" panose="020B0004020202020204" pitchFamily="34" charset="0"/>
              </a:rPr>
              <a:t>Senior Principle</a:t>
            </a:r>
          </a:p>
          <a:p>
            <a:endParaRPr lang="en-IN" sz="2400" dirty="0"/>
          </a:p>
        </p:txBody>
      </p:sp>
      <p:grpSp>
        <p:nvGrpSpPr>
          <p:cNvPr id="43" name="Group 23">
            <a:extLst>
              <a:ext uri="{FF2B5EF4-FFF2-40B4-BE49-F238E27FC236}">
                <a16:creationId xmlns:a16="http://schemas.microsoft.com/office/drawing/2014/main" id="{3275AA55-B799-98A0-39CC-31D4C1899C3C}"/>
              </a:ext>
            </a:extLst>
          </p:cNvPr>
          <p:cNvGrpSpPr>
            <a:grpSpLocks noChangeAspect="1"/>
          </p:cNvGrpSpPr>
          <p:nvPr/>
        </p:nvGrpSpPr>
        <p:grpSpPr>
          <a:xfrm>
            <a:off x="12163900" y="7364909"/>
            <a:ext cx="2363638" cy="2294207"/>
            <a:chOff x="-23042" y="66269"/>
            <a:chExt cx="6542158" cy="6349987"/>
          </a:xfrm>
        </p:grpSpPr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AAE5B674-44CC-C48C-00AC-4FE557E84665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23D23074-F67E-7D42-743A-B66E90F6944D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52DD08-AA20-6722-1130-F29E1E35E72D}"/>
              </a:ext>
            </a:extLst>
          </p:cNvPr>
          <p:cNvSpPr txBox="1"/>
          <p:nvPr/>
        </p:nvSpPr>
        <p:spPr>
          <a:xfrm>
            <a:off x="14900353" y="7600148"/>
            <a:ext cx="288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tos Narrow" panose="020B0004020202020204" pitchFamily="34" charset="0"/>
              </a:rPr>
              <a:t>JUI ROY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ECE956-778E-71AE-930D-8128F3E6B648}"/>
              </a:ext>
            </a:extLst>
          </p:cNvPr>
          <p:cNvSpPr txBox="1"/>
          <p:nvPr/>
        </p:nvSpPr>
        <p:spPr>
          <a:xfrm>
            <a:off x="14671888" y="8215731"/>
            <a:ext cx="236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ptos" panose="020B0004020202020204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</a:p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48858" y="4696874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BDF8D2-E7C7-6C76-C8C9-2EAADD8B6494}"/>
              </a:ext>
            </a:extLst>
          </p:cNvPr>
          <p:cNvSpPr txBox="1"/>
          <p:nvPr/>
        </p:nvSpPr>
        <p:spPr>
          <a:xfrm>
            <a:off x="4157190" y="1310901"/>
            <a:ext cx="569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ptos Narrow" panose="020B000402020202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10B00-A491-5E38-70FA-CE1C76C90374}"/>
              </a:ext>
            </a:extLst>
          </p:cNvPr>
          <p:cNvSpPr txBox="1"/>
          <p:nvPr/>
        </p:nvSpPr>
        <p:spPr>
          <a:xfrm>
            <a:off x="5820310" y="2988498"/>
            <a:ext cx="50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ptos Narrow" panose="020B0004020202020204" pitchFamily="34" charset="0"/>
              </a:defRPr>
            </a:lvl1pPr>
          </a:lstStyle>
          <a:p>
            <a:r>
              <a:rPr lang="en-IN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84080D-32EC-AEE3-5F3D-A22015DCF04A}"/>
              </a:ext>
            </a:extLst>
          </p:cNvPr>
          <p:cNvSpPr txBox="1"/>
          <p:nvPr/>
        </p:nvSpPr>
        <p:spPr>
          <a:xfrm>
            <a:off x="7994450" y="4285379"/>
            <a:ext cx="572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ptos Narrow" panose="020B0004020202020204" pitchFamily="34" charset="0"/>
              </a:defRPr>
            </a:lvl1pPr>
          </a:lstStyle>
          <a:p>
            <a:r>
              <a:rPr lang="en-IN" dirty="0"/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9FCF6A-8D27-3A3A-2983-112CCD866F5E}"/>
              </a:ext>
            </a:extLst>
          </p:cNvPr>
          <p:cNvSpPr txBox="1"/>
          <p:nvPr/>
        </p:nvSpPr>
        <p:spPr>
          <a:xfrm>
            <a:off x="9531436" y="6033315"/>
            <a:ext cx="517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ptos Narrow" panose="020B0004020202020204" pitchFamily="34" charset="0"/>
              </a:defRPr>
            </a:lvl1pPr>
          </a:lstStyle>
          <a:p>
            <a:r>
              <a:rPr lang="en-IN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4AFBD-09D5-65F4-1B40-CFB60777E2FA}"/>
              </a:ext>
            </a:extLst>
          </p:cNvPr>
          <p:cNvSpPr txBox="1"/>
          <p:nvPr/>
        </p:nvSpPr>
        <p:spPr>
          <a:xfrm>
            <a:off x="11506200" y="80391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ptos Narrow" panose="020B0004020202020204" pitchFamily="34" charset="0"/>
              </a:defRPr>
            </a:lvl1pPr>
          </a:lstStyle>
          <a:p>
            <a:r>
              <a:rPr lang="en-IN" dirty="0"/>
              <a:t>DISCOVER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036B8C-23BA-D3C6-967C-A5FE8DB93413}"/>
              </a:ext>
            </a:extLst>
          </p:cNvPr>
          <p:cNvSpPr/>
          <p:nvPr/>
        </p:nvSpPr>
        <p:spPr>
          <a:xfrm>
            <a:off x="2157640" y="5084687"/>
            <a:ext cx="3042522" cy="12311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625F0-BB56-BE31-86E7-8C8C2CF1112A}"/>
              </a:ext>
            </a:extLst>
          </p:cNvPr>
          <p:cNvSpPr txBox="1"/>
          <p:nvPr/>
        </p:nvSpPr>
        <p:spPr>
          <a:xfrm>
            <a:off x="2157639" y="3106393"/>
            <a:ext cx="34045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sz="4000" b="1" dirty="0"/>
              <a:t>UNIQUE </a:t>
            </a:r>
          </a:p>
          <a:p>
            <a:pPr algn="ctr"/>
            <a:r>
              <a:rPr lang="en-IN" sz="4000" b="1" dirty="0"/>
              <a:t> 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C3D3C-637C-B778-B57D-32B099B1805A}"/>
              </a:ext>
            </a:extLst>
          </p:cNvPr>
          <p:cNvSpPr/>
          <p:nvPr/>
        </p:nvSpPr>
        <p:spPr>
          <a:xfrm>
            <a:off x="6781799" y="5753099"/>
            <a:ext cx="3869003" cy="71509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ANIMAL </a:t>
            </a:r>
          </a:p>
          <a:p>
            <a:pPr algn="ctr"/>
            <a:r>
              <a:rPr lang="en-IN" b="1" dirty="0"/>
              <a:t>Is the most popular category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5C0A4-6F49-2881-F3B9-9C39F16251FB}"/>
              </a:ext>
            </a:extLst>
          </p:cNvPr>
          <p:cNvSpPr/>
          <p:nvPr/>
        </p:nvSpPr>
        <p:spPr>
          <a:xfrm>
            <a:off x="12742596" y="5143500"/>
            <a:ext cx="3869003" cy="12311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MAY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A578BC4-C570-5F13-B064-3F991E418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52701"/>
              </p:ext>
            </p:extLst>
          </p:nvPr>
        </p:nvGraphicFramePr>
        <p:xfrm>
          <a:off x="6237446" y="1409700"/>
          <a:ext cx="5268754" cy="4276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3B2EA52-F28D-7C1C-673B-FABEB331869C}"/>
              </a:ext>
            </a:extLst>
          </p:cNvPr>
          <p:cNvSpPr txBox="1"/>
          <p:nvPr/>
        </p:nvSpPr>
        <p:spPr>
          <a:xfrm>
            <a:off x="13335001" y="1943100"/>
            <a:ext cx="2795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Aptos" panose="020B0004020202020204" pitchFamily="34" charset="0"/>
            </a:endParaRPr>
          </a:p>
          <a:p>
            <a:r>
              <a:rPr lang="en-IN" sz="3600" b="1" dirty="0">
                <a:latin typeface="Aptos" panose="020B0004020202020204" pitchFamily="34" charset="0"/>
              </a:rPr>
              <a:t>MONTH WITH THE MOST POST COUNT 2138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CF1A1F8-9485-D308-C743-5F6A171F4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996608"/>
              </p:ext>
            </p:extLst>
          </p:nvPr>
        </p:nvGraphicFramePr>
        <p:xfrm>
          <a:off x="4456663" y="2187613"/>
          <a:ext cx="10969951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C4DB402-0741-74B5-72EE-892E8D0E7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0295" y="816854"/>
            <a:ext cx="6781905" cy="8653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125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Clear Sans Regular Bold</vt:lpstr>
      <vt:lpstr>Arial Black</vt:lpstr>
      <vt:lpstr>Calibri</vt:lpstr>
      <vt:lpstr>Aptos Narrow</vt:lpstr>
      <vt:lpstr>Arial Narrow</vt:lpstr>
      <vt:lpstr>Aptos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Jui Roy</cp:lastModifiedBy>
  <cp:revision>9</cp:revision>
  <dcterms:created xsi:type="dcterms:W3CDTF">2006-08-16T00:00:00Z</dcterms:created>
  <dcterms:modified xsi:type="dcterms:W3CDTF">2024-02-25T15:48:55Z</dcterms:modified>
  <dc:identifier>DAEhDyfaYKE</dc:identifier>
</cp:coreProperties>
</file>