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7" r:id="rId10"/>
    <p:sldId id="266" r:id="rId11"/>
    <p:sldId id="268"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77"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I\Download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I\Download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I\Download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UI\Downloads\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I\Downloads\KPMG_VI_New_raw_data_update_fin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[KPMG_VI_New_raw_data_update_final.xlsx]bike by gender!PivotTable11</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Bike Related Purchase based on gender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w="9525">
              <a:solidFill>
                <a:schemeClr val="accent4"/>
              </a:solidFill>
              <a:round/>
            </a:ln>
            <a:effectLst>
              <a:outerShdw blurRad="38100" dist="20000" dir="5400000" rotWithShape="0">
                <a:srgbClr val="000000">
                  <a:alpha val="38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'bike by gender'!$B$3</c:f>
              <c:strCache>
                <c:ptCount val="1"/>
                <c:pt idx="0">
                  <c:v>Total</c:v>
                </c:pt>
              </c:strCache>
            </c:strRef>
          </c:tx>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invertIfNegative val="0"/>
          <c:cat>
            <c:strRef>
              <c:f>'bike by gender'!$A$4:$A$6</c:f>
              <c:strCache>
                <c:ptCount val="2"/>
                <c:pt idx="0">
                  <c:v>Female</c:v>
                </c:pt>
                <c:pt idx="1">
                  <c:v>Male</c:v>
                </c:pt>
              </c:strCache>
            </c:strRef>
          </c:cat>
          <c:val>
            <c:numRef>
              <c:f>'bike by gender'!$B$4:$B$6</c:f>
              <c:numCache>
                <c:formatCode>General</c:formatCode>
                <c:ptCount val="2"/>
                <c:pt idx="0">
                  <c:v>98359</c:v>
                </c:pt>
                <c:pt idx="1">
                  <c:v>93483</c:v>
                </c:pt>
              </c:numCache>
            </c:numRef>
          </c:val>
          <c:extLst>
            <c:ext xmlns:c16="http://schemas.microsoft.com/office/drawing/2014/chart" uri="{C3380CC4-5D6E-409C-BE32-E72D297353CC}">
              <c16:uniqueId val="{00000000-8BE9-45E5-8DAB-B3773D0D8E39}"/>
            </c:ext>
          </c:extLst>
        </c:ser>
        <c:dLbls>
          <c:showLegendKey val="0"/>
          <c:showVal val="0"/>
          <c:showCatName val="0"/>
          <c:showSerName val="0"/>
          <c:showPercent val="0"/>
          <c:showBubbleSize val="0"/>
        </c:dLbls>
        <c:gapWidth val="150"/>
        <c:overlap val="100"/>
        <c:axId val="1331674256"/>
        <c:axId val="1331685488"/>
      </c:barChart>
      <c:catAx>
        <c:axId val="13316742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1685488"/>
        <c:crosses val="autoZero"/>
        <c:auto val="1"/>
        <c:lblAlgn val="ctr"/>
        <c:lblOffset val="100"/>
        <c:noMultiLvlLbl val="0"/>
      </c:catAx>
      <c:valAx>
        <c:axId val="13316854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1674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[KPMG_VI_New_raw_data_update_final.xlsx]Indus bike!PivotTable12</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Profit based on industry  Sector</a:t>
            </a:r>
          </a:p>
        </c:rich>
      </c:tx>
      <c:layout>
        <c:manualLayout>
          <c:xMode val="edge"/>
          <c:yMode val="edge"/>
          <c:x val="0.18030111075257022"/>
          <c:y val="3.205964271589771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circle"/>
          <c:size val="6"/>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w="9525">
              <a:solidFill>
                <a:schemeClr val="accent4"/>
              </a:solidFill>
              <a:round/>
            </a:ln>
            <a:effectLst>
              <a:outerShdw blurRad="38100" dist="20000" dir="5400000" rotWithShape="0">
                <a:srgbClr val="000000">
                  <a:alpha val="38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'Indus bike'!$B$3</c:f>
              <c:strCache>
                <c:ptCount val="1"/>
                <c:pt idx="0">
                  <c:v>Total</c:v>
                </c:pt>
              </c:strCache>
            </c:strRef>
          </c:tx>
          <c:spPr>
            <a:gradFill rotWithShape="1">
              <a:gsLst>
                <a:gs pos="0">
                  <a:schemeClr val="accent4">
                    <a:tint val="100000"/>
                    <a:shade val="100000"/>
                    <a:satMod val="129999"/>
                  </a:schemeClr>
                </a:gs>
                <a:gs pos="100000">
                  <a:schemeClr val="accent4">
                    <a:tint val="50000"/>
                    <a:shade val="100000"/>
                    <a:satMod val="350000"/>
                  </a:schemeClr>
                </a:gs>
              </a:gsLst>
              <a:lin ang="16200000" scaled="0"/>
            </a:gradFill>
            <a:ln>
              <a:noFill/>
            </a:ln>
            <a:effectLst>
              <a:outerShdw blurRad="38100" dist="20000" dir="5400000" rotWithShape="0">
                <a:srgbClr val="000000">
                  <a:alpha val="38000"/>
                </a:srgbClr>
              </a:outerShdw>
            </a:effectLst>
          </c:spPr>
          <c:invertIfNegative val="0"/>
          <c:cat>
            <c:strRef>
              <c:f>'Indus bike'!$A$4:$A$13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'Indus bike'!$B$4:$B$13</c:f>
              <c:numCache>
                <c:formatCode>General</c:formatCode>
                <c:ptCount val="9"/>
                <c:pt idx="0">
                  <c:v>1323</c:v>
                </c:pt>
                <c:pt idx="1">
                  <c:v>1953</c:v>
                </c:pt>
                <c:pt idx="2">
                  <c:v>10564</c:v>
                </c:pt>
                <c:pt idx="3">
                  <c:v>7421</c:v>
                </c:pt>
                <c:pt idx="4">
                  <c:v>2688</c:v>
                </c:pt>
                <c:pt idx="5">
                  <c:v>9562</c:v>
                </c:pt>
                <c:pt idx="6">
                  <c:v>3033</c:v>
                </c:pt>
                <c:pt idx="7">
                  <c:v>4225</c:v>
                </c:pt>
                <c:pt idx="8">
                  <c:v>1250</c:v>
                </c:pt>
              </c:numCache>
            </c:numRef>
          </c:val>
          <c:extLst>
            <c:ext xmlns:c16="http://schemas.microsoft.com/office/drawing/2014/chart" uri="{C3380CC4-5D6E-409C-BE32-E72D297353CC}">
              <c16:uniqueId val="{00000000-5A8C-4145-8396-A6F8811F562C}"/>
            </c:ext>
          </c:extLst>
        </c:ser>
        <c:dLbls>
          <c:showLegendKey val="0"/>
          <c:showVal val="0"/>
          <c:showCatName val="0"/>
          <c:showSerName val="0"/>
          <c:showPercent val="0"/>
          <c:showBubbleSize val="0"/>
        </c:dLbls>
        <c:gapWidth val="100"/>
        <c:overlap val="-24"/>
        <c:axId val="1002922656"/>
        <c:axId val="1002915584"/>
      </c:barChart>
      <c:catAx>
        <c:axId val="10029226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2915584"/>
        <c:crosses val="autoZero"/>
        <c:auto val="1"/>
        <c:lblAlgn val="ctr"/>
        <c:lblOffset val="100"/>
        <c:noMultiLvlLbl val="0"/>
      </c:catAx>
      <c:valAx>
        <c:axId val="100291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2922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[KPMG_VI_New_raw_data_update_final.xlsx]trans!PivotTable8</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Age Cluster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trans!$B$3:$B$4</c:f>
              <c:strCache>
                <c:ptCount val="1"/>
                <c:pt idx="0">
                  <c:v>AFemaleFemaleluent Customer</c:v>
                </c:pt>
              </c:strCache>
            </c:strRef>
          </c:tx>
          <c:spPr>
            <a:solidFill>
              <a:schemeClr val="accent1"/>
            </a:solidFill>
            <a:ln>
              <a:noFill/>
            </a:ln>
            <a:effectLst/>
          </c:spPr>
          <c:invertIfNegative val="0"/>
          <c:cat>
            <c:strRef>
              <c:f>trans!$A$5:$A$12</c:f>
              <c:strCache>
                <c:ptCount val="7"/>
                <c:pt idx="0">
                  <c:v>30</c:v>
                </c:pt>
                <c:pt idx="1">
                  <c:v>40</c:v>
                </c:pt>
                <c:pt idx="2">
                  <c:v>50</c:v>
                </c:pt>
                <c:pt idx="3">
                  <c:v>60</c:v>
                </c:pt>
                <c:pt idx="4">
                  <c:v>70</c:v>
                </c:pt>
                <c:pt idx="5">
                  <c:v>80</c:v>
                </c:pt>
                <c:pt idx="6">
                  <c:v>90</c:v>
                </c:pt>
              </c:strCache>
            </c:strRef>
          </c:cat>
          <c:val>
            <c:numRef>
              <c:f>trans!$B$5:$B$12</c:f>
              <c:numCache>
                <c:formatCode>General</c:formatCode>
                <c:ptCount val="7"/>
                <c:pt idx="0">
                  <c:v>435446.41000000044</c:v>
                </c:pt>
                <c:pt idx="1">
                  <c:v>425820.81497189961</c:v>
                </c:pt>
                <c:pt idx="2">
                  <c:v>832644.5199999999</c:v>
                </c:pt>
                <c:pt idx="3">
                  <c:v>487008.87999999971</c:v>
                </c:pt>
                <c:pt idx="4">
                  <c:v>372527.96999999986</c:v>
                </c:pt>
                <c:pt idx="5">
                  <c:v>2596.17</c:v>
                </c:pt>
              </c:numCache>
            </c:numRef>
          </c:val>
          <c:extLst>
            <c:ext xmlns:c16="http://schemas.microsoft.com/office/drawing/2014/chart" uri="{C3380CC4-5D6E-409C-BE32-E72D297353CC}">
              <c16:uniqueId val="{00000000-BCA0-477A-B173-D1467A3DFF49}"/>
            </c:ext>
          </c:extLst>
        </c:ser>
        <c:ser>
          <c:idx val="1"/>
          <c:order val="1"/>
          <c:tx>
            <c:strRef>
              <c:f>trans!$C$3:$C$4</c:f>
              <c:strCache>
                <c:ptCount val="1"/>
                <c:pt idx="0">
                  <c:v>High Net Worth</c:v>
                </c:pt>
              </c:strCache>
            </c:strRef>
          </c:tx>
          <c:spPr>
            <a:solidFill>
              <a:schemeClr val="accent3"/>
            </a:solidFill>
            <a:ln>
              <a:noFill/>
            </a:ln>
            <a:effectLst/>
          </c:spPr>
          <c:invertIfNegative val="0"/>
          <c:cat>
            <c:strRef>
              <c:f>trans!$A$5:$A$12</c:f>
              <c:strCache>
                <c:ptCount val="7"/>
                <c:pt idx="0">
                  <c:v>30</c:v>
                </c:pt>
                <c:pt idx="1">
                  <c:v>40</c:v>
                </c:pt>
                <c:pt idx="2">
                  <c:v>50</c:v>
                </c:pt>
                <c:pt idx="3">
                  <c:v>60</c:v>
                </c:pt>
                <c:pt idx="4">
                  <c:v>70</c:v>
                </c:pt>
                <c:pt idx="5">
                  <c:v>80</c:v>
                </c:pt>
                <c:pt idx="6">
                  <c:v>90</c:v>
                </c:pt>
              </c:strCache>
            </c:strRef>
          </c:cat>
          <c:val>
            <c:numRef>
              <c:f>trans!$C$5:$C$12</c:f>
              <c:numCache>
                <c:formatCode>General</c:formatCode>
                <c:ptCount val="7"/>
                <c:pt idx="0">
                  <c:v>365220.19999999972</c:v>
                </c:pt>
                <c:pt idx="1">
                  <c:v>487090.1599999998</c:v>
                </c:pt>
                <c:pt idx="2">
                  <c:v>905539.76999999897</c:v>
                </c:pt>
                <c:pt idx="3">
                  <c:v>499258.96999999962</c:v>
                </c:pt>
                <c:pt idx="4">
                  <c:v>408064.96999999968</c:v>
                </c:pt>
                <c:pt idx="5">
                  <c:v>4523.2300000000005</c:v>
                </c:pt>
              </c:numCache>
            </c:numRef>
          </c:val>
          <c:extLst>
            <c:ext xmlns:c16="http://schemas.microsoft.com/office/drawing/2014/chart" uri="{C3380CC4-5D6E-409C-BE32-E72D297353CC}">
              <c16:uniqueId val="{00000001-BCA0-477A-B173-D1467A3DFF49}"/>
            </c:ext>
          </c:extLst>
        </c:ser>
        <c:ser>
          <c:idx val="2"/>
          <c:order val="2"/>
          <c:tx>
            <c:strRef>
              <c:f>trans!$D$3:$D$4</c:f>
              <c:strCache>
                <c:ptCount val="1"/>
                <c:pt idx="0">
                  <c:v>Mass Customer</c:v>
                </c:pt>
              </c:strCache>
            </c:strRef>
          </c:tx>
          <c:spPr>
            <a:solidFill>
              <a:schemeClr val="accent5"/>
            </a:solidFill>
            <a:ln>
              <a:noFill/>
            </a:ln>
            <a:effectLst/>
          </c:spPr>
          <c:invertIfNegative val="0"/>
          <c:cat>
            <c:strRef>
              <c:f>trans!$A$5:$A$12</c:f>
              <c:strCache>
                <c:ptCount val="7"/>
                <c:pt idx="0">
                  <c:v>30</c:v>
                </c:pt>
                <c:pt idx="1">
                  <c:v>40</c:v>
                </c:pt>
                <c:pt idx="2">
                  <c:v>50</c:v>
                </c:pt>
                <c:pt idx="3">
                  <c:v>60</c:v>
                </c:pt>
                <c:pt idx="4">
                  <c:v>70</c:v>
                </c:pt>
                <c:pt idx="5">
                  <c:v>80</c:v>
                </c:pt>
                <c:pt idx="6">
                  <c:v>90</c:v>
                </c:pt>
              </c:strCache>
            </c:strRef>
          </c:cat>
          <c:val>
            <c:numRef>
              <c:f>trans!$D$5:$D$12</c:f>
              <c:numCache>
                <c:formatCode>General</c:formatCode>
                <c:ptCount val="7"/>
                <c:pt idx="0">
                  <c:v>812120.90000000095</c:v>
                </c:pt>
                <c:pt idx="1">
                  <c:v>878908.58000000112</c:v>
                </c:pt>
                <c:pt idx="2">
                  <c:v>1822254.6100000076</c:v>
                </c:pt>
                <c:pt idx="3">
                  <c:v>899448.47999999975</c:v>
                </c:pt>
                <c:pt idx="4">
                  <c:v>811793.78999999957</c:v>
                </c:pt>
                <c:pt idx="6">
                  <c:v>2977.1099999999997</c:v>
                </c:pt>
              </c:numCache>
            </c:numRef>
          </c:val>
          <c:extLst>
            <c:ext xmlns:c16="http://schemas.microsoft.com/office/drawing/2014/chart" uri="{C3380CC4-5D6E-409C-BE32-E72D297353CC}">
              <c16:uniqueId val="{00000002-BCA0-477A-B173-D1467A3DFF49}"/>
            </c:ext>
          </c:extLst>
        </c:ser>
        <c:dLbls>
          <c:showLegendKey val="0"/>
          <c:showVal val="0"/>
          <c:showCatName val="0"/>
          <c:showSerName val="0"/>
          <c:showPercent val="0"/>
          <c:showBubbleSize val="0"/>
        </c:dLbls>
        <c:gapWidth val="150"/>
        <c:overlap val="100"/>
        <c:axId val="986401040"/>
        <c:axId val="986392304"/>
      </c:barChart>
      <c:catAx>
        <c:axId val="98640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6392304"/>
        <c:crosses val="autoZero"/>
        <c:auto val="1"/>
        <c:lblAlgn val="ctr"/>
        <c:lblOffset val="100"/>
        <c:noMultiLvlLbl val="0"/>
      </c:catAx>
      <c:valAx>
        <c:axId val="98639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6401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[KPMG_VI_New_raw_data_update_final.xlsx]car owns!PivotTable9</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 of Cars In Each State</a:t>
            </a:r>
          </a:p>
        </c:rich>
      </c:tx>
      <c:layout>
        <c:manualLayout>
          <c:xMode val="edge"/>
          <c:yMode val="edge"/>
          <c:x val="0.17452507890786045"/>
          <c:y val="4.2996919118393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 owns'!$B$3:$B$4</c:f>
              <c:strCache>
                <c:ptCount val="1"/>
                <c:pt idx="0">
                  <c:v>NSW</c:v>
                </c:pt>
              </c:strCache>
            </c:strRef>
          </c:tx>
          <c:spPr>
            <a:solidFill>
              <a:schemeClr val="accent1"/>
            </a:solidFill>
            <a:ln>
              <a:noFill/>
            </a:ln>
            <a:effectLst/>
          </c:spPr>
          <c:invertIfNegative val="0"/>
          <c:cat>
            <c:strRef>
              <c:f>'car owns'!$A$5:$A$7</c:f>
              <c:strCache>
                <c:ptCount val="2"/>
                <c:pt idx="0">
                  <c:v>No</c:v>
                </c:pt>
                <c:pt idx="1">
                  <c:v>Yes</c:v>
                </c:pt>
              </c:strCache>
            </c:strRef>
          </c:cat>
          <c:val>
            <c:numRef>
              <c:f>'car owns'!$B$5:$B$7</c:f>
              <c:numCache>
                <c:formatCode>General</c:formatCode>
                <c:ptCount val="2"/>
                <c:pt idx="0">
                  <c:v>272</c:v>
                </c:pt>
                <c:pt idx="1">
                  <c:v>234</c:v>
                </c:pt>
              </c:numCache>
            </c:numRef>
          </c:val>
          <c:extLst>
            <c:ext xmlns:c16="http://schemas.microsoft.com/office/drawing/2014/chart" uri="{C3380CC4-5D6E-409C-BE32-E72D297353CC}">
              <c16:uniqueId val="{00000000-1275-4601-91F0-40E83CCC995A}"/>
            </c:ext>
          </c:extLst>
        </c:ser>
        <c:ser>
          <c:idx val="1"/>
          <c:order val="1"/>
          <c:tx>
            <c:strRef>
              <c:f>'car owns'!$C$3:$C$4</c:f>
              <c:strCache>
                <c:ptCount val="1"/>
                <c:pt idx="0">
                  <c:v>QLD</c:v>
                </c:pt>
              </c:strCache>
            </c:strRef>
          </c:tx>
          <c:spPr>
            <a:solidFill>
              <a:schemeClr val="accent3"/>
            </a:solidFill>
            <a:ln>
              <a:noFill/>
            </a:ln>
            <a:effectLst/>
          </c:spPr>
          <c:invertIfNegative val="0"/>
          <c:cat>
            <c:strRef>
              <c:f>'car owns'!$A$5:$A$7</c:f>
              <c:strCache>
                <c:ptCount val="2"/>
                <c:pt idx="0">
                  <c:v>No</c:v>
                </c:pt>
                <c:pt idx="1">
                  <c:v>Yes</c:v>
                </c:pt>
              </c:strCache>
            </c:strRef>
          </c:cat>
          <c:val>
            <c:numRef>
              <c:f>'car owns'!$C$5:$C$7</c:f>
              <c:numCache>
                <c:formatCode>General</c:formatCode>
                <c:ptCount val="2"/>
                <c:pt idx="0">
                  <c:v>103</c:v>
                </c:pt>
                <c:pt idx="1">
                  <c:v>125</c:v>
                </c:pt>
              </c:numCache>
            </c:numRef>
          </c:val>
          <c:extLst>
            <c:ext xmlns:c16="http://schemas.microsoft.com/office/drawing/2014/chart" uri="{C3380CC4-5D6E-409C-BE32-E72D297353CC}">
              <c16:uniqueId val="{00000001-1275-4601-91F0-40E83CCC995A}"/>
            </c:ext>
          </c:extLst>
        </c:ser>
        <c:ser>
          <c:idx val="2"/>
          <c:order val="2"/>
          <c:tx>
            <c:strRef>
              <c:f>'car owns'!$D$3:$D$4</c:f>
              <c:strCache>
                <c:ptCount val="1"/>
                <c:pt idx="0">
                  <c:v>VIC</c:v>
                </c:pt>
              </c:strCache>
            </c:strRef>
          </c:tx>
          <c:spPr>
            <a:solidFill>
              <a:schemeClr val="accent5"/>
            </a:solidFill>
            <a:ln>
              <a:noFill/>
            </a:ln>
            <a:effectLst/>
          </c:spPr>
          <c:invertIfNegative val="0"/>
          <c:cat>
            <c:strRef>
              <c:f>'car owns'!$A$5:$A$7</c:f>
              <c:strCache>
                <c:ptCount val="2"/>
                <c:pt idx="0">
                  <c:v>No</c:v>
                </c:pt>
                <c:pt idx="1">
                  <c:v>Yes</c:v>
                </c:pt>
              </c:strCache>
            </c:strRef>
          </c:cat>
          <c:val>
            <c:numRef>
              <c:f>'car owns'!$D$5:$D$7</c:f>
              <c:numCache>
                <c:formatCode>General</c:formatCode>
                <c:ptCount val="2"/>
                <c:pt idx="0">
                  <c:v>132</c:v>
                </c:pt>
                <c:pt idx="1">
                  <c:v>134</c:v>
                </c:pt>
              </c:numCache>
            </c:numRef>
          </c:val>
          <c:extLst>
            <c:ext xmlns:c16="http://schemas.microsoft.com/office/drawing/2014/chart" uri="{C3380CC4-5D6E-409C-BE32-E72D297353CC}">
              <c16:uniqueId val="{00000002-1275-4601-91F0-40E83CCC995A}"/>
            </c:ext>
          </c:extLst>
        </c:ser>
        <c:dLbls>
          <c:showLegendKey val="0"/>
          <c:showVal val="0"/>
          <c:showCatName val="0"/>
          <c:showSerName val="0"/>
          <c:showPercent val="0"/>
          <c:showBubbleSize val="0"/>
        </c:dLbls>
        <c:gapWidth val="219"/>
        <c:overlap val="-27"/>
        <c:axId val="986394384"/>
        <c:axId val="986415184"/>
      </c:barChart>
      <c:catAx>
        <c:axId val="98639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415184"/>
        <c:crosses val="autoZero"/>
        <c:auto val="1"/>
        <c:lblAlgn val="ctr"/>
        <c:lblOffset val="100"/>
        <c:noMultiLvlLbl val="0"/>
      </c:catAx>
      <c:valAx>
        <c:axId val="98641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394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[KPMG_VI_New_raw_data_update_final.xlsx]Sheet12!PivotTable15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Sheet12!$B$3</c:f>
              <c:strCache>
                <c:ptCount val="1"/>
                <c:pt idx="0">
                  <c:v>Count of RFM/Values</c:v>
                </c:pt>
              </c:strCache>
            </c:strRef>
          </c:tx>
          <c:spPr>
            <a:solidFill>
              <a:schemeClr val="accent1"/>
            </a:solidFill>
            <a:ln>
              <a:noFill/>
            </a:ln>
            <a:effectLst/>
          </c:spPr>
          <c:invertIfNegative val="0"/>
          <c:cat>
            <c:strRef>
              <c:f>Sheet12!$A$4:$A$8</c:f>
              <c:strCache>
                <c:ptCount val="4"/>
                <c:pt idx="0">
                  <c:v>Bronz</c:v>
                </c:pt>
                <c:pt idx="1">
                  <c:v>Gold</c:v>
                </c:pt>
                <c:pt idx="2">
                  <c:v>Platinum</c:v>
                </c:pt>
                <c:pt idx="3">
                  <c:v>Silver</c:v>
                </c:pt>
              </c:strCache>
            </c:strRef>
          </c:cat>
          <c:val>
            <c:numRef>
              <c:f>Sheet12!$B$4:$B$8</c:f>
              <c:numCache>
                <c:formatCode>General</c:formatCode>
                <c:ptCount val="4"/>
                <c:pt idx="0">
                  <c:v>1011</c:v>
                </c:pt>
                <c:pt idx="1">
                  <c:v>847</c:v>
                </c:pt>
                <c:pt idx="2">
                  <c:v>817</c:v>
                </c:pt>
                <c:pt idx="3">
                  <c:v>819</c:v>
                </c:pt>
              </c:numCache>
            </c:numRef>
          </c:val>
          <c:extLst>
            <c:ext xmlns:c16="http://schemas.microsoft.com/office/drawing/2014/chart" uri="{C3380CC4-5D6E-409C-BE32-E72D297353CC}">
              <c16:uniqueId val="{00000000-65D1-4532-9999-24D8A0DDDA06}"/>
            </c:ext>
          </c:extLst>
        </c:ser>
        <c:ser>
          <c:idx val="1"/>
          <c:order val="1"/>
          <c:tx>
            <c:strRef>
              <c:f>Sheet12!$C$3</c:f>
              <c:strCache>
                <c:ptCount val="1"/>
                <c:pt idx="0">
                  <c:v>Sum of M_Score</c:v>
                </c:pt>
              </c:strCache>
            </c:strRef>
          </c:tx>
          <c:spPr>
            <a:solidFill>
              <a:schemeClr val="accent3"/>
            </a:solidFill>
            <a:ln>
              <a:noFill/>
            </a:ln>
            <a:effectLst/>
          </c:spPr>
          <c:invertIfNegative val="0"/>
          <c:cat>
            <c:strRef>
              <c:f>Sheet12!$A$4:$A$8</c:f>
              <c:strCache>
                <c:ptCount val="4"/>
                <c:pt idx="0">
                  <c:v>Bronz</c:v>
                </c:pt>
                <c:pt idx="1">
                  <c:v>Gold</c:v>
                </c:pt>
                <c:pt idx="2">
                  <c:v>Platinum</c:v>
                </c:pt>
                <c:pt idx="3">
                  <c:v>Silver</c:v>
                </c:pt>
              </c:strCache>
            </c:strRef>
          </c:cat>
          <c:val>
            <c:numRef>
              <c:f>Sheet12!$C$4:$C$8</c:f>
              <c:numCache>
                <c:formatCode>General</c:formatCode>
                <c:ptCount val="4"/>
                <c:pt idx="0">
                  <c:v>1930</c:v>
                </c:pt>
                <c:pt idx="1">
                  <c:v>2314</c:v>
                </c:pt>
                <c:pt idx="2">
                  <c:v>2379</c:v>
                </c:pt>
                <c:pt idx="3">
                  <c:v>2107</c:v>
                </c:pt>
              </c:numCache>
            </c:numRef>
          </c:val>
          <c:extLst>
            <c:ext xmlns:c16="http://schemas.microsoft.com/office/drawing/2014/chart" uri="{C3380CC4-5D6E-409C-BE32-E72D297353CC}">
              <c16:uniqueId val="{00000001-65D1-4532-9999-24D8A0DDDA06}"/>
            </c:ext>
          </c:extLst>
        </c:ser>
        <c:ser>
          <c:idx val="2"/>
          <c:order val="2"/>
          <c:tx>
            <c:strRef>
              <c:f>Sheet12!$D$3</c:f>
              <c:strCache>
                <c:ptCount val="1"/>
                <c:pt idx="0">
                  <c:v>Sum of F_Score</c:v>
                </c:pt>
              </c:strCache>
            </c:strRef>
          </c:tx>
          <c:spPr>
            <a:solidFill>
              <a:schemeClr val="accent5"/>
            </a:solidFill>
            <a:ln>
              <a:noFill/>
            </a:ln>
            <a:effectLst/>
          </c:spPr>
          <c:invertIfNegative val="0"/>
          <c:cat>
            <c:strRef>
              <c:f>Sheet12!$A$4:$A$8</c:f>
              <c:strCache>
                <c:ptCount val="4"/>
                <c:pt idx="0">
                  <c:v>Bronz</c:v>
                </c:pt>
                <c:pt idx="1">
                  <c:v>Gold</c:v>
                </c:pt>
                <c:pt idx="2">
                  <c:v>Platinum</c:v>
                </c:pt>
                <c:pt idx="3">
                  <c:v>Silver</c:v>
                </c:pt>
              </c:strCache>
            </c:strRef>
          </c:cat>
          <c:val>
            <c:numRef>
              <c:f>Sheet12!$D$4:$D$8</c:f>
              <c:numCache>
                <c:formatCode>General</c:formatCode>
                <c:ptCount val="4"/>
                <c:pt idx="0">
                  <c:v>1599</c:v>
                </c:pt>
                <c:pt idx="1">
                  <c:v>2119</c:v>
                </c:pt>
                <c:pt idx="2">
                  <c:v>2201</c:v>
                </c:pt>
                <c:pt idx="3">
                  <c:v>1908</c:v>
                </c:pt>
              </c:numCache>
            </c:numRef>
          </c:val>
          <c:extLst>
            <c:ext xmlns:c16="http://schemas.microsoft.com/office/drawing/2014/chart" uri="{C3380CC4-5D6E-409C-BE32-E72D297353CC}">
              <c16:uniqueId val="{00000002-65D1-4532-9999-24D8A0DDDA06}"/>
            </c:ext>
          </c:extLst>
        </c:ser>
        <c:ser>
          <c:idx val="3"/>
          <c:order val="3"/>
          <c:tx>
            <c:strRef>
              <c:f>Sheet12!$E$3</c:f>
              <c:strCache>
                <c:ptCount val="1"/>
                <c:pt idx="0">
                  <c:v>Sum of R_Score</c:v>
                </c:pt>
              </c:strCache>
            </c:strRef>
          </c:tx>
          <c:spPr>
            <a:solidFill>
              <a:schemeClr val="accent1">
                <a:lumMod val="60000"/>
              </a:schemeClr>
            </a:solidFill>
            <a:ln>
              <a:noFill/>
            </a:ln>
            <a:effectLst/>
          </c:spPr>
          <c:invertIfNegative val="0"/>
          <c:cat>
            <c:strRef>
              <c:f>Sheet12!$A$4:$A$8</c:f>
              <c:strCache>
                <c:ptCount val="4"/>
                <c:pt idx="0">
                  <c:v>Bronz</c:v>
                </c:pt>
                <c:pt idx="1">
                  <c:v>Gold</c:v>
                </c:pt>
                <c:pt idx="2">
                  <c:v>Platinum</c:v>
                </c:pt>
                <c:pt idx="3">
                  <c:v>Silver</c:v>
                </c:pt>
              </c:strCache>
            </c:strRef>
          </c:cat>
          <c:val>
            <c:numRef>
              <c:f>Sheet12!$E$4:$E$8</c:f>
              <c:numCache>
                <c:formatCode>General</c:formatCode>
                <c:ptCount val="4"/>
                <c:pt idx="0">
                  <c:v>1160</c:v>
                </c:pt>
                <c:pt idx="1">
                  <c:v>2633</c:v>
                </c:pt>
                <c:pt idx="2">
                  <c:v>3268</c:v>
                </c:pt>
                <c:pt idx="3">
                  <c:v>1740</c:v>
                </c:pt>
              </c:numCache>
            </c:numRef>
          </c:val>
          <c:extLst>
            <c:ext xmlns:c16="http://schemas.microsoft.com/office/drawing/2014/chart" uri="{C3380CC4-5D6E-409C-BE32-E72D297353CC}">
              <c16:uniqueId val="{00000003-65D1-4532-9999-24D8A0DDDA06}"/>
            </c:ext>
          </c:extLst>
        </c:ser>
        <c:dLbls>
          <c:showLegendKey val="0"/>
          <c:showVal val="0"/>
          <c:showCatName val="0"/>
          <c:showSerName val="0"/>
          <c:showPercent val="0"/>
          <c:showBubbleSize val="0"/>
        </c:dLbls>
        <c:gapWidth val="182"/>
        <c:axId val="1098607136"/>
        <c:axId val="1098605056"/>
      </c:barChart>
      <c:catAx>
        <c:axId val="1098607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605056"/>
        <c:crosses val="autoZero"/>
        <c:auto val="1"/>
        <c:lblAlgn val="ctr"/>
        <c:lblOffset val="100"/>
        <c:noMultiLvlLbl val="0"/>
      </c:catAx>
      <c:valAx>
        <c:axId val="1098605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607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2" name="TextBox 1">
            <a:extLst>
              <a:ext uri="{FF2B5EF4-FFF2-40B4-BE49-F238E27FC236}">
                <a16:creationId xmlns:a16="http://schemas.microsoft.com/office/drawing/2014/main" id="{E9A11598-613D-955E-4851-B776BAF1E705}"/>
              </a:ext>
            </a:extLst>
          </p:cNvPr>
          <p:cNvSpPr txBox="1"/>
          <p:nvPr/>
        </p:nvSpPr>
        <p:spPr>
          <a:xfrm>
            <a:off x="614100" y="3884875"/>
            <a:ext cx="154785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chemeClr val="bg1"/>
                </a:solidFill>
                <a:effectLst/>
                <a:uFillTx/>
                <a:sym typeface="Arial"/>
              </a:rPr>
              <a:t>JUI ROY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7087" y="-28353"/>
            <a:ext cx="9168813" cy="848878"/>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6" name="TextBox 5">
            <a:extLst>
              <a:ext uri="{FF2B5EF4-FFF2-40B4-BE49-F238E27FC236}">
                <a16:creationId xmlns:a16="http://schemas.microsoft.com/office/drawing/2014/main" id="{EFC510A5-CBE4-6AAD-8711-9E73F4A3083D}"/>
              </a:ext>
            </a:extLst>
          </p:cNvPr>
          <p:cNvSpPr txBox="1"/>
          <p:nvPr/>
        </p:nvSpPr>
        <p:spPr>
          <a:xfrm>
            <a:off x="141768" y="949843"/>
            <a:ext cx="749949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IN" sz="2000" b="1" dirty="0">
                <a:latin typeface="Open Sans" panose="020B0606030504020204" pitchFamily="34" charset="0"/>
                <a:ea typeface="Open Sans" panose="020B0606030504020204" pitchFamily="34" charset="0"/>
                <a:cs typeface="Open Sans" panose="020B0606030504020204" pitchFamily="34" charset="0"/>
              </a:rPr>
              <a:t>Customer Classification – Target High Value Customer</a:t>
            </a:r>
            <a:endParaRPr kumimoji="0" lang="en-IN" sz="20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 name="TextBox 1">
            <a:extLst>
              <a:ext uri="{FF2B5EF4-FFF2-40B4-BE49-F238E27FC236}">
                <a16:creationId xmlns:a16="http://schemas.microsoft.com/office/drawing/2014/main" id="{FA53C953-EACC-2D2B-32F1-A84B7CF0E729}"/>
              </a:ext>
            </a:extLst>
          </p:cNvPr>
          <p:cNvSpPr txBox="1"/>
          <p:nvPr/>
        </p:nvSpPr>
        <p:spPr>
          <a:xfrm flipH="1">
            <a:off x="695423" y="1540042"/>
            <a:ext cx="669196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These are the high-value customers that should be targeted from the new list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a:extLst>
              <a:ext uri="{FF2B5EF4-FFF2-40B4-BE49-F238E27FC236}">
                <a16:creationId xmlns:a16="http://schemas.microsoft.com/office/drawing/2014/main" id="{3A5FDD30-76CE-104B-025D-9D1CC9F0D1AB}"/>
              </a:ext>
            </a:extLst>
          </p:cNvPr>
          <p:cNvSpPr txBox="1"/>
          <p:nvPr/>
        </p:nvSpPr>
        <p:spPr>
          <a:xfrm>
            <a:off x="697831" y="2085474"/>
            <a:ext cx="6609347"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Most of the high-value customers  will be female compared to male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 Working in the  Financial Services, health, and manufacturing industry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Who is currently living  in NWS, QLD</a:t>
            </a:r>
          </a:p>
          <a:p>
            <a:pPr marR="0" algn="l" defTabSz="914400" rtl="0" fontAlgn="auto" latinLnBrk="0" hangingPunct="0">
              <a:lnSpc>
                <a:spcPct val="100000"/>
              </a:lnSpc>
              <a:spcBef>
                <a:spcPts val="0"/>
              </a:spcBef>
              <a:spcAft>
                <a:spcPts val="0"/>
              </a:spcAft>
              <a:buClrTx/>
              <a:buSzTx/>
              <a:tabLst/>
            </a:pPr>
            <a:r>
              <a:rPr lang="en-US" dirty="0"/>
              <a:t>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0056012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7087" y="-28353"/>
            <a:ext cx="9168813" cy="848878"/>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a:t>
            </a:r>
            <a:endParaRPr dirty="0"/>
          </a:p>
        </p:txBody>
      </p:sp>
      <p:pic>
        <p:nvPicPr>
          <p:cNvPr id="5" name="Picture 4">
            <a:extLst>
              <a:ext uri="{FF2B5EF4-FFF2-40B4-BE49-F238E27FC236}">
                <a16:creationId xmlns:a16="http://schemas.microsoft.com/office/drawing/2014/main" id="{9BE154B6-A39F-F8FA-4C2B-CEAE074BCCC7}"/>
              </a:ext>
            </a:extLst>
          </p:cNvPr>
          <p:cNvPicPr>
            <a:picLocks noChangeAspect="1"/>
          </p:cNvPicPr>
          <p:nvPr/>
        </p:nvPicPr>
        <p:blipFill>
          <a:blip r:embed="rId2"/>
          <a:stretch>
            <a:fillRect/>
          </a:stretch>
        </p:blipFill>
        <p:spPr>
          <a:xfrm>
            <a:off x="733404" y="2294954"/>
            <a:ext cx="6243232" cy="2280923"/>
          </a:xfrm>
          <a:prstGeom prst="rect">
            <a:avLst/>
          </a:prstGeom>
        </p:spPr>
      </p:pic>
      <p:sp>
        <p:nvSpPr>
          <p:cNvPr id="6" name="TextBox 5">
            <a:extLst>
              <a:ext uri="{FF2B5EF4-FFF2-40B4-BE49-F238E27FC236}">
                <a16:creationId xmlns:a16="http://schemas.microsoft.com/office/drawing/2014/main" id="{EFC510A5-CBE4-6AAD-8711-9E73F4A3083D}"/>
              </a:ext>
            </a:extLst>
          </p:cNvPr>
          <p:cNvSpPr txBox="1"/>
          <p:nvPr/>
        </p:nvSpPr>
        <p:spPr>
          <a:xfrm>
            <a:off x="510365" y="1701213"/>
            <a:ext cx="717343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Here is a snapshot of a few customers that will come under the high-value classification</a:t>
            </a:r>
          </a:p>
        </p:txBody>
      </p:sp>
      <p:sp>
        <p:nvSpPr>
          <p:cNvPr id="2" name="TextBox 1">
            <a:extLst>
              <a:ext uri="{FF2B5EF4-FFF2-40B4-BE49-F238E27FC236}">
                <a16:creationId xmlns:a16="http://schemas.microsoft.com/office/drawing/2014/main" id="{4FBD3194-E4C5-8F65-C38E-2D007D58ED42}"/>
              </a:ext>
            </a:extLst>
          </p:cNvPr>
          <p:cNvSpPr txBox="1"/>
          <p:nvPr/>
        </p:nvSpPr>
        <p:spPr>
          <a:xfrm>
            <a:off x="141768" y="949843"/>
            <a:ext cx="749949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latin typeface="Open Sans" panose="020B0606030504020204" pitchFamily="34" charset="0"/>
                <a:ea typeface="Open Sans" panose="020B0606030504020204" pitchFamily="34" charset="0"/>
                <a:cs typeface="Open Sans" panose="020B0606030504020204" pitchFamily="34" charset="0"/>
              </a:rPr>
              <a:t>  </a:t>
            </a:r>
            <a:r>
              <a:rPr lang="en-IN" sz="2000" b="1" dirty="0">
                <a:latin typeface="Open Sans" panose="020B0606030504020204" pitchFamily="34" charset="0"/>
                <a:ea typeface="Open Sans" panose="020B0606030504020204" pitchFamily="34" charset="0"/>
                <a:cs typeface="Open Sans" panose="020B0606030504020204" pitchFamily="34" charset="0"/>
              </a:rPr>
              <a:t>Summary table for Target High-Value Customer</a:t>
            </a:r>
            <a:endParaRPr kumimoji="0" lang="en-IN" sz="20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4289869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26827" y="1077433"/>
            <a:ext cx="8543797"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 &amp; Recommending high-value Customers</a:t>
            </a:r>
            <a:endParaRPr dirty="0"/>
          </a:p>
        </p:txBody>
      </p:sp>
      <p:sp>
        <p:nvSpPr>
          <p:cNvPr id="2" name="TextBox 1">
            <a:extLst>
              <a:ext uri="{FF2B5EF4-FFF2-40B4-BE49-F238E27FC236}">
                <a16:creationId xmlns:a16="http://schemas.microsoft.com/office/drawing/2014/main" id="{AF165B28-2FA8-DD8F-44BC-7CBF95D553AD}"/>
              </a:ext>
            </a:extLst>
          </p:cNvPr>
          <p:cNvSpPr txBox="1"/>
          <p:nvPr/>
        </p:nvSpPr>
        <p:spPr>
          <a:xfrm flipH="1">
            <a:off x="489097" y="1637416"/>
            <a:ext cx="207689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Outline of Problems </a:t>
            </a:r>
          </a:p>
        </p:txBody>
      </p:sp>
      <p:sp>
        <p:nvSpPr>
          <p:cNvPr id="3" name="TextBox 2">
            <a:extLst>
              <a:ext uri="{FF2B5EF4-FFF2-40B4-BE49-F238E27FC236}">
                <a16:creationId xmlns:a16="http://schemas.microsoft.com/office/drawing/2014/main" id="{83B3180A-7EBD-FE54-58B0-270BA3E788EB}"/>
              </a:ext>
            </a:extLst>
          </p:cNvPr>
          <p:cNvSpPr txBox="1"/>
          <p:nvPr/>
        </p:nvSpPr>
        <p:spPr>
          <a:xfrm flipH="1">
            <a:off x="5504132" y="1662229"/>
            <a:ext cx="244193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Approach to Data analysis </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4" name="TextBox 3">
            <a:extLst>
              <a:ext uri="{FF2B5EF4-FFF2-40B4-BE49-F238E27FC236}">
                <a16:creationId xmlns:a16="http://schemas.microsoft.com/office/drawing/2014/main" id="{8A5BA7AB-3CB2-AD0C-AB11-AEC162022FE4}"/>
              </a:ext>
            </a:extLst>
          </p:cNvPr>
          <p:cNvSpPr txBox="1"/>
          <p:nvPr/>
        </p:nvSpPr>
        <p:spPr>
          <a:xfrm>
            <a:off x="269359" y="2133599"/>
            <a:ext cx="3203943"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 Sprocket Central is a company that specializes in high-quality bikes and accessories.</a:t>
            </a:r>
          </a:p>
          <a:p>
            <a:pPr marR="0" algn="l" defTabSz="914400" rtl="0" fontAlgn="auto" latinLnBrk="0" hangingPunct="0">
              <a:lnSpc>
                <a:spcPct val="100000"/>
              </a:lnSpc>
              <a:spcBef>
                <a:spcPts val="0"/>
              </a:spcBef>
              <a:spcAft>
                <a:spcPts val="0"/>
              </a:spcAft>
              <a:buClrTx/>
              <a:buSzTx/>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 The marketing  team is looking  to boost sales</a:t>
            </a:r>
          </a:p>
          <a:p>
            <a:pPr marR="0" algn="l" defTabSz="914400" rtl="0" fontAlgn="auto" latinLnBrk="0" hangingPunct="0">
              <a:lnSpc>
                <a:spcPct val="100000"/>
              </a:lnSpc>
              <a:spcBef>
                <a:spcPts val="0"/>
              </a:spcBef>
              <a:spcAft>
                <a:spcPts val="0"/>
              </a:spcAft>
              <a:buClrTx/>
              <a:buSzTx/>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 To target 1000 new customers that bring  the   highest  value to the business</a:t>
            </a:r>
            <a:endParaRPr kumimoji="0" lang="en-IN" sz="1200" b="0" i="0" u="none" strike="noStrike" cap="none" spc="0" normalizeH="0" baseline="0" dirty="0">
              <a:ln>
                <a:noFill/>
              </a:ln>
              <a:solidFill>
                <a:srgbClr val="000000"/>
              </a:solidFill>
              <a:effectLst/>
              <a:uFillTx/>
              <a:latin typeface="+mn-lt"/>
              <a:ea typeface="+mn-ea"/>
              <a:cs typeface="+mn-cs"/>
              <a:sym typeface="Arial"/>
            </a:endParaRPr>
          </a:p>
        </p:txBody>
      </p:sp>
      <p:sp>
        <p:nvSpPr>
          <p:cNvPr id="5" name="TextBox 4">
            <a:extLst>
              <a:ext uri="{FF2B5EF4-FFF2-40B4-BE49-F238E27FC236}">
                <a16:creationId xmlns:a16="http://schemas.microsoft.com/office/drawing/2014/main" id="{051D8A1D-F3AB-31B5-90C4-D985CB3785A4}"/>
              </a:ext>
            </a:extLst>
          </p:cNvPr>
          <p:cNvSpPr txBox="1"/>
          <p:nvPr/>
        </p:nvSpPr>
        <p:spPr>
          <a:xfrm>
            <a:off x="5039833" y="2140688"/>
            <a:ext cx="3537097" cy="21378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Bike related Purchases for the last 3 years based on gender.</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Top Industries contribute the maximum profile and bike-related sales.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Wealth Segment by Age Category.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200" b="0" i="0" u="none" strike="noStrike" cap="none" spc="0" normalizeH="0" baseline="0" dirty="0">
              <a:ln>
                <a:noFill/>
              </a:ln>
              <a:solidFill>
                <a:srgbClr val="000000"/>
              </a:solidFill>
              <a:effectLst/>
              <a:uFillTx/>
              <a:latin typeface="+mn-lt"/>
              <a:ea typeface="+mn-ea"/>
              <a:cs typeface="+mn-cs"/>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Arial"/>
              </a:rPr>
              <a:t>Number of Cars owned in each state</a:t>
            </a:r>
            <a:r>
              <a:rPr lang="en-US" sz="1200" dirty="0"/>
              <a:t>.</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t>C</a:t>
            </a:r>
            <a:r>
              <a:rPr kumimoji="0" lang="en-IN" sz="1200" b="0" i="0" u="none" strike="noStrike" cap="none" spc="0" normalizeH="0" baseline="0" dirty="0">
                <a:ln>
                  <a:noFill/>
                </a:ln>
                <a:solidFill>
                  <a:srgbClr val="000000"/>
                </a:solidFill>
                <a:effectLst/>
                <a:uFillTx/>
                <a:latin typeface="+mn-lt"/>
                <a:ea typeface="+mn-ea"/>
                <a:cs typeface="+mn-cs"/>
                <a:sym typeface="Arial"/>
              </a:rPr>
              <a:t>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84298" y="1105785"/>
            <a:ext cx="8586327"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Quality Assessment</a:t>
            </a:r>
            <a:endParaRPr dirty="0"/>
          </a:p>
        </p:txBody>
      </p:sp>
      <p:sp>
        <p:nvSpPr>
          <p:cNvPr id="133" name="Shape 82"/>
          <p:cNvSpPr/>
          <p:nvPr/>
        </p:nvSpPr>
        <p:spPr>
          <a:xfrm>
            <a:off x="84523" y="1907372"/>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Key issues deal with data quality</a:t>
            </a:r>
            <a:endParaRPr dirty="0"/>
          </a:p>
        </p:txBody>
      </p:sp>
      <p:graphicFrame>
        <p:nvGraphicFramePr>
          <p:cNvPr id="5" name="Table 4">
            <a:extLst>
              <a:ext uri="{FF2B5EF4-FFF2-40B4-BE49-F238E27FC236}">
                <a16:creationId xmlns:a16="http://schemas.microsoft.com/office/drawing/2014/main" id="{11E9D39B-BAD4-C3F1-C2FB-79F8DA57D773}"/>
              </a:ext>
            </a:extLst>
          </p:cNvPr>
          <p:cNvGraphicFramePr>
            <a:graphicFrameLocks noGrp="1"/>
          </p:cNvGraphicFramePr>
          <p:nvPr>
            <p:extLst>
              <p:ext uri="{D42A27DB-BD31-4B8C-83A1-F6EECF244321}">
                <p14:modId xmlns:p14="http://schemas.microsoft.com/office/powerpoint/2010/main" val="3263529456"/>
              </p:ext>
            </p:extLst>
          </p:nvPr>
        </p:nvGraphicFramePr>
        <p:xfrm>
          <a:off x="4217581" y="872306"/>
          <a:ext cx="4492941" cy="4196335"/>
        </p:xfrm>
        <a:graphic>
          <a:graphicData uri="http://schemas.openxmlformats.org/drawingml/2006/table">
            <a:tbl>
              <a:tblPr firstRow="1" firstCol="1" bandRow="1">
                <a:tableStyleId>{F5AB1C69-6EDB-4FF4-983F-18BD219EF322}</a:tableStyleId>
              </a:tblPr>
              <a:tblGrid>
                <a:gridCol w="861650">
                  <a:extLst>
                    <a:ext uri="{9D8B030D-6E8A-4147-A177-3AD203B41FA5}">
                      <a16:colId xmlns:a16="http://schemas.microsoft.com/office/drawing/2014/main" val="3533153833"/>
                    </a:ext>
                  </a:extLst>
                </a:gridCol>
                <a:gridCol w="693112">
                  <a:extLst>
                    <a:ext uri="{9D8B030D-6E8A-4147-A177-3AD203B41FA5}">
                      <a16:colId xmlns:a16="http://schemas.microsoft.com/office/drawing/2014/main" val="77751097"/>
                    </a:ext>
                  </a:extLst>
                </a:gridCol>
                <a:gridCol w="874291">
                  <a:extLst>
                    <a:ext uri="{9D8B030D-6E8A-4147-A177-3AD203B41FA5}">
                      <a16:colId xmlns:a16="http://schemas.microsoft.com/office/drawing/2014/main" val="228253665"/>
                    </a:ext>
                  </a:extLst>
                </a:gridCol>
                <a:gridCol w="752101">
                  <a:extLst>
                    <a:ext uri="{9D8B030D-6E8A-4147-A177-3AD203B41FA5}">
                      <a16:colId xmlns:a16="http://schemas.microsoft.com/office/drawing/2014/main" val="522927715"/>
                    </a:ext>
                  </a:extLst>
                </a:gridCol>
                <a:gridCol w="620079">
                  <a:extLst>
                    <a:ext uri="{9D8B030D-6E8A-4147-A177-3AD203B41FA5}">
                      <a16:colId xmlns:a16="http://schemas.microsoft.com/office/drawing/2014/main" val="4124821907"/>
                    </a:ext>
                  </a:extLst>
                </a:gridCol>
                <a:gridCol w="691708">
                  <a:extLst>
                    <a:ext uri="{9D8B030D-6E8A-4147-A177-3AD203B41FA5}">
                      <a16:colId xmlns:a16="http://schemas.microsoft.com/office/drawing/2014/main" val="3375203228"/>
                    </a:ext>
                  </a:extLst>
                </a:gridCol>
              </a:tblGrid>
              <a:tr h="284227">
                <a:tc>
                  <a:txBody>
                    <a:bodyPr/>
                    <a:lstStyle/>
                    <a:p>
                      <a:pPr indent="228600">
                        <a:lnSpc>
                          <a:spcPct val="107000"/>
                        </a:lnSpc>
                        <a:spcAft>
                          <a:spcPts val="800"/>
                        </a:spcAft>
                      </a:pPr>
                      <a:r>
                        <a:rPr lang="en-GB" sz="900" dirty="0">
                          <a:effectLst/>
                        </a:rPr>
                        <a:t>Dataset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Accuracy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Completeness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Consistency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Currency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Relevancy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extLst>
                  <a:ext uri="{0D108BD9-81ED-4DB2-BD59-A6C34878D82A}">
                    <a16:rowId xmlns:a16="http://schemas.microsoft.com/office/drawing/2014/main" val="597520963"/>
                  </a:ext>
                </a:extLst>
              </a:tr>
              <a:tr h="1069165">
                <a:tc>
                  <a:txBody>
                    <a:bodyPr/>
                    <a:lstStyle/>
                    <a:p>
                      <a:pPr indent="228600">
                        <a:lnSpc>
                          <a:spcPct val="107000"/>
                        </a:lnSpc>
                        <a:spcAft>
                          <a:spcPts val="800"/>
                        </a:spcAft>
                      </a:pPr>
                      <a:r>
                        <a:rPr lang="en-GB" sz="900" dirty="0">
                          <a:effectLst/>
                        </a:rPr>
                        <a:t>(Dataset 1)</a:t>
                      </a:r>
                      <a:endParaRPr lang="en-IN" sz="900" dirty="0">
                        <a:effectLst/>
                      </a:endParaRPr>
                    </a:p>
                    <a:p>
                      <a:pPr indent="228600">
                        <a:lnSpc>
                          <a:spcPct val="107000"/>
                        </a:lnSpc>
                        <a:spcAft>
                          <a:spcPts val="800"/>
                        </a:spcAft>
                      </a:pPr>
                      <a:r>
                        <a:rPr lang="en-GB" sz="900" dirty="0">
                          <a:effectLst/>
                        </a:rPr>
                        <a:t>Customer Demographics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DOB inaccurate</a:t>
                      </a:r>
                      <a:endParaRPr lang="en-IN" sz="900">
                        <a:effectLst/>
                      </a:endParaRPr>
                    </a:p>
                    <a:p>
                      <a:pPr indent="228600">
                        <a:lnSpc>
                          <a:spcPct val="107000"/>
                        </a:lnSpc>
                        <a:spcAft>
                          <a:spcPts val="800"/>
                        </a:spcAft>
                      </a:pPr>
                      <a:r>
                        <a:rPr lang="en-GB" sz="900">
                          <a:effectLst/>
                        </a:rPr>
                        <a:t>Age missing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Job title blank</a:t>
                      </a:r>
                      <a:endParaRPr lang="en-IN" sz="900">
                        <a:effectLst/>
                      </a:endParaRPr>
                    </a:p>
                    <a:p>
                      <a:pPr indent="228600">
                        <a:lnSpc>
                          <a:spcPct val="107000"/>
                        </a:lnSpc>
                        <a:spcAft>
                          <a:spcPts val="800"/>
                        </a:spcAft>
                      </a:pPr>
                      <a:r>
                        <a:rPr lang="en-GB" sz="900">
                          <a:effectLst/>
                        </a:rPr>
                        <a:t>Customer Id  </a:t>
                      </a:r>
                      <a:endParaRPr lang="en-IN" sz="900">
                        <a:effectLst/>
                      </a:endParaRPr>
                    </a:p>
                    <a:p>
                      <a:pPr indent="228600">
                        <a:lnSpc>
                          <a:spcPct val="107000"/>
                        </a:lnSpc>
                        <a:spcAft>
                          <a:spcPts val="800"/>
                        </a:spcAft>
                      </a:pPr>
                      <a:r>
                        <a:rPr lang="en-GB" sz="900">
                          <a:effectLst/>
                        </a:rPr>
                        <a:t>Incomplete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Gender Formatting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Out of date: deceased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Default column deleted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extLst>
                  <a:ext uri="{0D108BD9-81ED-4DB2-BD59-A6C34878D82A}">
                    <a16:rowId xmlns:a16="http://schemas.microsoft.com/office/drawing/2014/main" val="281884205"/>
                  </a:ext>
                </a:extLst>
              </a:tr>
              <a:tr h="676696">
                <a:tc>
                  <a:txBody>
                    <a:bodyPr/>
                    <a:lstStyle/>
                    <a:p>
                      <a:pPr indent="228600">
                        <a:lnSpc>
                          <a:spcPct val="107000"/>
                        </a:lnSpc>
                        <a:spcAft>
                          <a:spcPts val="800"/>
                        </a:spcAft>
                      </a:pPr>
                      <a:r>
                        <a:rPr lang="en-GB" sz="900">
                          <a:effectLst/>
                        </a:rPr>
                        <a:t>(Dataset 2)</a:t>
                      </a:r>
                      <a:endParaRPr lang="en-IN" sz="900">
                        <a:effectLst/>
                      </a:endParaRPr>
                    </a:p>
                    <a:p>
                      <a:pPr indent="228600">
                        <a:lnSpc>
                          <a:spcPct val="107000"/>
                        </a:lnSpc>
                        <a:spcAft>
                          <a:spcPts val="800"/>
                        </a:spcAft>
                      </a:pPr>
                      <a:r>
                        <a:rPr lang="en-GB" sz="900">
                          <a:effectLst/>
                        </a:rPr>
                        <a:t>Customer Address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State </a:t>
                      </a:r>
                      <a:endParaRPr lang="en-IN" sz="900">
                        <a:effectLst/>
                      </a:endParaRPr>
                    </a:p>
                    <a:p>
                      <a:pPr indent="228600">
                        <a:lnSpc>
                          <a:spcPct val="107000"/>
                        </a:lnSpc>
                        <a:spcAft>
                          <a:spcPts val="800"/>
                        </a:spcAft>
                      </a:pPr>
                      <a:r>
                        <a:rPr lang="en-GB" sz="900">
                          <a:effectLst/>
                        </a:rPr>
                        <a:t>Inconsistency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extLst>
                  <a:ext uri="{0D108BD9-81ED-4DB2-BD59-A6C34878D82A}">
                    <a16:rowId xmlns:a16="http://schemas.microsoft.com/office/drawing/2014/main" val="171614146"/>
                  </a:ext>
                </a:extLst>
              </a:tr>
              <a:tr h="1315861">
                <a:tc>
                  <a:txBody>
                    <a:bodyPr/>
                    <a:lstStyle/>
                    <a:p>
                      <a:pPr indent="228600">
                        <a:lnSpc>
                          <a:spcPct val="107000"/>
                        </a:lnSpc>
                        <a:spcAft>
                          <a:spcPts val="800"/>
                        </a:spcAft>
                      </a:pPr>
                      <a:r>
                        <a:rPr lang="en-GB" sz="900">
                          <a:effectLst/>
                        </a:rPr>
                        <a:t>(Dataset 3)</a:t>
                      </a:r>
                      <a:endParaRPr lang="en-IN" sz="900">
                        <a:effectLst/>
                      </a:endParaRPr>
                    </a:p>
                    <a:p>
                      <a:pPr indent="228600">
                        <a:lnSpc>
                          <a:spcPct val="107000"/>
                        </a:lnSpc>
                        <a:spcAft>
                          <a:spcPts val="800"/>
                        </a:spcAft>
                      </a:pPr>
                      <a:r>
                        <a:rPr lang="en-GB" sz="900">
                          <a:effectLst/>
                        </a:rPr>
                        <a:t>Transactions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Missing:</a:t>
                      </a:r>
                      <a:endParaRPr lang="en-IN" sz="900">
                        <a:effectLst/>
                      </a:endParaRPr>
                    </a:p>
                    <a:p>
                      <a:pPr indent="228600">
                        <a:lnSpc>
                          <a:spcPct val="107000"/>
                        </a:lnSpc>
                        <a:spcAft>
                          <a:spcPts val="800"/>
                        </a:spcAft>
                      </a:pPr>
                      <a:r>
                        <a:rPr lang="en-GB" sz="900">
                          <a:effectLst/>
                        </a:rPr>
                        <a:t>profits (cost - price)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Customer Id: incomplete</a:t>
                      </a:r>
                      <a:endParaRPr lang="en-IN" sz="900">
                        <a:effectLst/>
                      </a:endParaRPr>
                    </a:p>
                    <a:p>
                      <a:pPr indent="228600">
                        <a:lnSpc>
                          <a:spcPct val="107000"/>
                        </a:lnSpc>
                        <a:spcAft>
                          <a:spcPts val="800"/>
                        </a:spcAft>
                      </a:pPr>
                      <a:r>
                        <a:rPr lang="en-GB" sz="900">
                          <a:effectLst/>
                        </a:rPr>
                        <a:t>Online Oder: blanks</a:t>
                      </a:r>
                      <a:endParaRPr lang="en-IN" sz="900">
                        <a:effectLst/>
                      </a:endParaRPr>
                    </a:p>
                    <a:p>
                      <a:pPr indent="228600">
                        <a:lnSpc>
                          <a:spcPct val="107000"/>
                        </a:lnSpc>
                        <a:spcAft>
                          <a:spcPts val="800"/>
                        </a:spcAft>
                      </a:pPr>
                      <a:r>
                        <a:rPr lang="en-GB" sz="900">
                          <a:effectLst/>
                        </a:rPr>
                        <a:t>Brands: Blanks</a:t>
                      </a:r>
                      <a:endParaRPr lang="en-IN" sz="900">
                        <a:effectLst/>
                      </a:endParaRPr>
                    </a:p>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Formatting:</a:t>
                      </a:r>
                      <a:endParaRPr lang="en-IN" sz="900">
                        <a:effectLst/>
                      </a:endParaRPr>
                    </a:p>
                    <a:p>
                      <a:pPr indent="228600">
                        <a:lnSpc>
                          <a:spcPct val="107000"/>
                        </a:lnSpc>
                        <a:spcAft>
                          <a:spcPts val="800"/>
                        </a:spcAft>
                      </a:pPr>
                      <a:r>
                        <a:rPr lang="en-GB" sz="900">
                          <a:effectLst/>
                        </a:rPr>
                        <a:t>list price, standard cost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Filtered: Cancelled orders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extLst>
                  <a:ext uri="{0D108BD9-81ED-4DB2-BD59-A6C34878D82A}">
                    <a16:rowId xmlns:a16="http://schemas.microsoft.com/office/drawing/2014/main" val="783659923"/>
                  </a:ext>
                </a:extLst>
              </a:tr>
              <a:tr h="822469">
                <a:tc>
                  <a:txBody>
                    <a:bodyPr/>
                    <a:lstStyle/>
                    <a:p>
                      <a:pPr indent="228600">
                        <a:lnSpc>
                          <a:spcPct val="107000"/>
                        </a:lnSpc>
                        <a:spcAft>
                          <a:spcPts val="800"/>
                        </a:spcAft>
                      </a:pPr>
                      <a:r>
                        <a:rPr lang="en-GB" sz="900">
                          <a:effectLst/>
                        </a:rPr>
                        <a:t>(Dataset 4)</a:t>
                      </a:r>
                      <a:endParaRPr lang="en-IN" sz="900">
                        <a:effectLst/>
                      </a:endParaRPr>
                    </a:p>
                    <a:p>
                      <a:pPr indent="228600">
                        <a:lnSpc>
                          <a:spcPct val="107000"/>
                        </a:lnSpc>
                        <a:spcAft>
                          <a:spcPts val="800"/>
                        </a:spcAft>
                      </a:pPr>
                      <a:r>
                        <a:rPr lang="en-GB" sz="900">
                          <a:effectLst/>
                        </a:rPr>
                        <a:t>New Customer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Missing: DOB, job title, job industry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tc>
                  <a:txBody>
                    <a:bodyPr/>
                    <a:lstStyle/>
                    <a:p>
                      <a:pPr indent="228600">
                        <a:lnSpc>
                          <a:spcPct val="107000"/>
                        </a:lnSpc>
                        <a:spcAft>
                          <a:spcPts val="800"/>
                        </a:spcAft>
                      </a:pPr>
                      <a:r>
                        <a:rPr lang="en-GB" sz="900" dirty="0">
                          <a:effectLst/>
                        </a:rPr>
                        <a:t>Irrelevant:</a:t>
                      </a:r>
                      <a:endParaRPr lang="en-IN" sz="900" dirty="0">
                        <a:effectLst/>
                      </a:endParaRPr>
                    </a:p>
                    <a:p>
                      <a:pPr indent="228600">
                        <a:lnSpc>
                          <a:spcPct val="107000"/>
                        </a:lnSpc>
                        <a:spcAft>
                          <a:spcPts val="800"/>
                        </a:spcAft>
                      </a:pPr>
                      <a:r>
                        <a:rPr lang="en-GB" sz="900" dirty="0">
                          <a:effectLst/>
                        </a:rPr>
                        <a:t>unnamed columns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296" marR="55296" marT="0" marB="0"/>
                </a:tc>
                <a:extLst>
                  <a:ext uri="{0D108BD9-81ED-4DB2-BD59-A6C34878D82A}">
                    <a16:rowId xmlns:a16="http://schemas.microsoft.com/office/drawing/2014/main" val="1462408909"/>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Bike-related purchases over the last 3 years based on gender</a:t>
            </a:r>
            <a:r>
              <a:rPr dirty="0"/>
              <a:t>.</a:t>
            </a:r>
          </a:p>
        </p:txBody>
      </p:sp>
      <p:sp>
        <p:nvSpPr>
          <p:cNvPr id="3" name="TextBox 2">
            <a:extLst>
              <a:ext uri="{FF2B5EF4-FFF2-40B4-BE49-F238E27FC236}">
                <a16:creationId xmlns:a16="http://schemas.microsoft.com/office/drawing/2014/main" id="{E3E06E76-B0AF-8BE6-6944-48E783D8BE86}"/>
              </a:ext>
            </a:extLst>
          </p:cNvPr>
          <p:cNvSpPr txBox="1"/>
          <p:nvPr/>
        </p:nvSpPr>
        <p:spPr>
          <a:xfrm>
            <a:off x="262270" y="1729563"/>
            <a:ext cx="430973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Data Shows on average females have  made more bike-related purchases in the last 3 years compared to male</a:t>
            </a:r>
          </a:p>
        </p:txBody>
      </p:sp>
      <p:sp>
        <p:nvSpPr>
          <p:cNvPr id="5" name="TextBox 4">
            <a:extLst>
              <a:ext uri="{FF2B5EF4-FFF2-40B4-BE49-F238E27FC236}">
                <a16:creationId xmlns:a16="http://schemas.microsoft.com/office/drawing/2014/main" id="{34A2553C-C4BE-9792-D852-62426417A6BE}"/>
              </a:ext>
            </a:extLst>
          </p:cNvPr>
          <p:cNvSpPr txBox="1"/>
          <p:nvPr/>
        </p:nvSpPr>
        <p:spPr>
          <a:xfrm>
            <a:off x="334932" y="2655253"/>
            <a:ext cx="430973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On average  Females have had 1% higher bike-related purchases compared to men in the last 3 years</a:t>
            </a:r>
          </a:p>
        </p:txBody>
      </p:sp>
      <p:graphicFrame>
        <p:nvGraphicFramePr>
          <p:cNvPr id="6" name="Chart 5">
            <a:extLst>
              <a:ext uri="{FF2B5EF4-FFF2-40B4-BE49-F238E27FC236}">
                <a16:creationId xmlns:a16="http://schemas.microsoft.com/office/drawing/2014/main" id="{9BA5E037-D14D-F2C3-6D6E-463CBE5D3D45}"/>
              </a:ext>
            </a:extLst>
          </p:cNvPr>
          <p:cNvGraphicFramePr>
            <a:graphicFrameLocks/>
          </p:cNvGraphicFramePr>
          <p:nvPr>
            <p:extLst>
              <p:ext uri="{D42A27DB-BD31-4B8C-83A1-F6EECF244321}">
                <p14:modId xmlns:p14="http://schemas.microsoft.com/office/powerpoint/2010/main" val="3611128310"/>
              </p:ext>
            </p:extLst>
          </p:nvPr>
        </p:nvGraphicFramePr>
        <p:xfrm>
          <a:off x="4720856" y="1710509"/>
          <a:ext cx="4088212" cy="267719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50" name="Shape 99"/>
          <p:cNvSpPr/>
          <p:nvPr/>
        </p:nvSpPr>
        <p:spPr>
          <a:xfrm>
            <a:off x="205563" y="1063256"/>
            <a:ext cx="8565062"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job industry  contributing to the maxing profit  &amp; bike-related purchases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2649" y="-19475"/>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4EA9C81A-9352-457F-5AAD-284A4134F83C}"/>
              </a:ext>
            </a:extLst>
          </p:cNvPr>
          <p:cNvSpPr txBox="1"/>
          <p:nvPr/>
        </p:nvSpPr>
        <p:spPr>
          <a:xfrm>
            <a:off x="186068" y="2215780"/>
            <a:ext cx="45968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The Top 3 industry sectors bringing in the highest profit are: financial services, health &amp; Manufacturing</a:t>
            </a:r>
          </a:p>
        </p:txBody>
      </p:sp>
      <p:sp>
        <p:nvSpPr>
          <p:cNvPr id="5" name="TextBox 4">
            <a:extLst>
              <a:ext uri="{FF2B5EF4-FFF2-40B4-BE49-F238E27FC236}">
                <a16:creationId xmlns:a16="http://schemas.microsoft.com/office/drawing/2014/main" id="{AC320E4B-95F8-00A4-2CAA-15434E08F25F}"/>
              </a:ext>
            </a:extLst>
          </p:cNvPr>
          <p:cNvSpPr txBox="1"/>
          <p:nvPr/>
        </p:nvSpPr>
        <p:spPr>
          <a:xfrm>
            <a:off x="255179" y="2934588"/>
            <a:ext cx="4577316" cy="9710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These can be  obvious as most of these industry sectors are based within the city or  on the outskirts of the city therefore  consumers prefer bikes for commuting</a:t>
            </a:r>
          </a:p>
        </p:txBody>
      </p:sp>
      <p:sp>
        <p:nvSpPr>
          <p:cNvPr id="7" name="TextBox 6">
            <a:extLst>
              <a:ext uri="{FF2B5EF4-FFF2-40B4-BE49-F238E27FC236}">
                <a16:creationId xmlns:a16="http://schemas.microsoft.com/office/drawing/2014/main" id="{3D9571F3-646C-3D2D-39F7-90B68A05B0DA}"/>
              </a:ext>
            </a:extLst>
          </p:cNvPr>
          <p:cNvSpPr txBox="1"/>
          <p:nvPr/>
        </p:nvSpPr>
        <p:spPr>
          <a:xfrm>
            <a:off x="193152" y="3987873"/>
            <a:ext cx="4596808"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Most of the. Industry sectors  have returned  less than $1,000,000 in profit</a:t>
            </a:r>
          </a:p>
        </p:txBody>
      </p:sp>
      <p:graphicFrame>
        <p:nvGraphicFramePr>
          <p:cNvPr id="8" name="Chart 7">
            <a:extLst>
              <a:ext uri="{FF2B5EF4-FFF2-40B4-BE49-F238E27FC236}">
                <a16:creationId xmlns:a16="http://schemas.microsoft.com/office/drawing/2014/main" id="{748A4A4D-C9CF-FD0D-0F79-B9880B3257F8}"/>
              </a:ext>
            </a:extLst>
          </p:cNvPr>
          <p:cNvGraphicFramePr>
            <a:graphicFrameLocks/>
          </p:cNvGraphicFramePr>
          <p:nvPr>
            <p:extLst>
              <p:ext uri="{D42A27DB-BD31-4B8C-83A1-F6EECF244321}">
                <p14:modId xmlns:p14="http://schemas.microsoft.com/office/powerpoint/2010/main" val="1144044303"/>
              </p:ext>
            </p:extLst>
          </p:nvPr>
        </p:nvGraphicFramePr>
        <p:xfrm>
          <a:off x="4898066" y="1933357"/>
          <a:ext cx="3774558" cy="25110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7087" y="-28353"/>
            <a:ext cx="9168813" cy="84887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50" name="Shape 99"/>
          <p:cNvSpPr/>
          <p:nvPr/>
        </p:nvSpPr>
        <p:spPr>
          <a:xfrm>
            <a:off x="191386" y="1034902"/>
            <a:ext cx="857923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of Wealth segment by Age Cluster</a:t>
            </a:r>
            <a:endParaRPr dirty="0"/>
          </a:p>
        </p:txBody>
      </p:sp>
      <p:graphicFrame>
        <p:nvGraphicFramePr>
          <p:cNvPr id="2" name="Chart 1">
            <a:extLst>
              <a:ext uri="{FF2B5EF4-FFF2-40B4-BE49-F238E27FC236}">
                <a16:creationId xmlns:a16="http://schemas.microsoft.com/office/drawing/2014/main" id="{E303BF00-683C-4C22-AA7E-E1E687B60E45}"/>
              </a:ext>
            </a:extLst>
          </p:cNvPr>
          <p:cNvGraphicFramePr>
            <a:graphicFrameLocks/>
          </p:cNvGraphicFramePr>
          <p:nvPr>
            <p:extLst>
              <p:ext uri="{D42A27DB-BD31-4B8C-83A1-F6EECF244321}">
                <p14:modId xmlns:p14="http://schemas.microsoft.com/office/powerpoint/2010/main" val="3697306057"/>
              </p:ext>
            </p:extLst>
          </p:nvPr>
        </p:nvGraphicFramePr>
        <p:xfrm>
          <a:off x="4380614" y="1551229"/>
          <a:ext cx="4221126" cy="255736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D84CF8F-6ABA-102D-C7E4-B59E17E09AE8}"/>
              </a:ext>
            </a:extLst>
          </p:cNvPr>
          <p:cNvSpPr txBox="1"/>
          <p:nvPr/>
        </p:nvSpPr>
        <p:spPr>
          <a:xfrm>
            <a:off x="175437" y="1687694"/>
            <a:ext cx="4589720"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Overall Mass customer segmentation makes the highest profit across the different age clusters</a:t>
            </a:r>
          </a:p>
        </p:txBody>
      </p:sp>
      <p:sp>
        <p:nvSpPr>
          <p:cNvPr id="11" name="TextBox 10">
            <a:extLst>
              <a:ext uri="{FF2B5EF4-FFF2-40B4-BE49-F238E27FC236}">
                <a16:creationId xmlns:a16="http://schemas.microsoft.com/office/drawing/2014/main" id="{1E458E61-20C4-2740-0B84-4E8E32616211}"/>
              </a:ext>
            </a:extLst>
          </p:cNvPr>
          <p:cNvSpPr txBox="1"/>
          <p:nvPr/>
        </p:nvSpPr>
        <p:spPr>
          <a:xfrm>
            <a:off x="54933" y="2531208"/>
            <a:ext cx="402796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Mass customer  Age 50 is likely to bring profit for the. The company compared to other age clusters.</a:t>
            </a:r>
          </a:p>
        </p:txBody>
      </p:sp>
    </p:spTree>
    <p:extLst>
      <p:ext uri="{BB962C8B-B14F-4D97-AF65-F5344CB8AC3E}">
        <p14:creationId xmlns:p14="http://schemas.microsoft.com/office/powerpoint/2010/main" val="14190986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7087" y="-28353"/>
            <a:ext cx="9168813" cy="84887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50" name="Shape 99"/>
          <p:cNvSpPr/>
          <p:nvPr/>
        </p:nvSpPr>
        <p:spPr>
          <a:xfrm>
            <a:off x="191386" y="1034902"/>
            <a:ext cx="857923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 in each state</a:t>
            </a:r>
            <a:endParaRPr dirty="0"/>
          </a:p>
        </p:txBody>
      </p:sp>
      <p:sp>
        <p:nvSpPr>
          <p:cNvPr id="4" name="TextBox 3">
            <a:extLst>
              <a:ext uri="{FF2B5EF4-FFF2-40B4-BE49-F238E27FC236}">
                <a16:creationId xmlns:a16="http://schemas.microsoft.com/office/drawing/2014/main" id="{AE1FA711-720E-F36F-8D7D-8CCB5B0A6F8E}"/>
              </a:ext>
            </a:extLst>
          </p:cNvPr>
          <p:cNvSpPr txBox="1"/>
          <p:nvPr/>
        </p:nvSpPr>
        <p:spPr>
          <a:xfrm>
            <a:off x="219741" y="1765012"/>
            <a:ext cx="455250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NSW, QLD &amp; Vic could be potential  market opportunities for the company</a:t>
            </a:r>
          </a:p>
        </p:txBody>
      </p:sp>
      <p:sp>
        <p:nvSpPr>
          <p:cNvPr id="9" name="TextBox 8">
            <a:extLst>
              <a:ext uri="{FF2B5EF4-FFF2-40B4-BE49-F238E27FC236}">
                <a16:creationId xmlns:a16="http://schemas.microsoft.com/office/drawing/2014/main" id="{8EFCEB03-9633-61AA-88B1-1A9B77209A41}"/>
              </a:ext>
            </a:extLst>
          </p:cNvPr>
          <p:cNvSpPr txBox="1"/>
          <p:nvPr/>
        </p:nvSpPr>
        <p:spPr>
          <a:xfrm>
            <a:off x="248097" y="2551813"/>
            <a:ext cx="3799368" cy="11957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NSW,  has the highest potential as the number of people own car is almost equal to the people who don’t own cars which shows that  there is an opportunity to find value customers there.</a:t>
            </a:r>
          </a:p>
        </p:txBody>
      </p:sp>
      <p:graphicFrame>
        <p:nvGraphicFramePr>
          <p:cNvPr id="10" name="Chart 9">
            <a:extLst>
              <a:ext uri="{FF2B5EF4-FFF2-40B4-BE49-F238E27FC236}">
                <a16:creationId xmlns:a16="http://schemas.microsoft.com/office/drawing/2014/main" id="{BD9019B1-F701-EAFC-890D-FDA83221182B}"/>
              </a:ext>
            </a:extLst>
          </p:cNvPr>
          <p:cNvGraphicFramePr>
            <a:graphicFrameLocks/>
          </p:cNvGraphicFramePr>
          <p:nvPr>
            <p:extLst>
              <p:ext uri="{D42A27DB-BD31-4B8C-83A1-F6EECF244321}">
                <p14:modId xmlns:p14="http://schemas.microsoft.com/office/powerpoint/2010/main" val="2481525413"/>
              </p:ext>
            </p:extLst>
          </p:nvPr>
        </p:nvGraphicFramePr>
        <p:xfrm>
          <a:off x="4869713" y="1779180"/>
          <a:ext cx="3804866" cy="28069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945576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7087" y="-28353"/>
            <a:ext cx="9168813" cy="84887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Model Development </a:t>
            </a:r>
            <a:endParaRPr dirty="0"/>
          </a:p>
        </p:txBody>
      </p:sp>
      <p:sp>
        <p:nvSpPr>
          <p:cNvPr id="150" name="Shape 99"/>
          <p:cNvSpPr/>
          <p:nvPr/>
        </p:nvSpPr>
        <p:spPr>
          <a:xfrm>
            <a:off x="191386" y="1034902"/>
            <a:ext cx="857923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and customer Classification</a:t>
            </a:r>
            <a:endParaRPr dirty="0"/>
          </a:p>
        </p:txBody>
      </p:sp>
      <p:sp>
        <p:nvSpPr>
          <p:cNvPr id="4" name="TextBox 3">
            <a:extLst>
              <a:ext uri="{FF2B5EF4-FFF2-40B4-BE49-F238E27FC236}">
                <a16:creationId xmlns:a16="http://schemas.microsoft.com/office/drawing/2014/main" id="{AE1FA711-720E-F36F-8D7D-8CCB5B0A6F8E}"/>
              </a:ext>
            </a:extLst>
          </p:cNvPr>
          <p:cNvSpPr txBox="1"/>
          <p:nvPr/>
        </p:nvSpPr>
        <p:spPr>
          <a:xfrm>
            <a:off x="255181" y="1772092"/>
            <a:ext cx="4517067"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RFM analysis is used to determine which customers a business should target to increase its revenue and value.</a:t>
            </a:r>
          </a:p>
        </p:txBody>
      </p:sp>
      <p:sp>
        <p:nvSpPr>
          <p:cNvPr id="9" name="TextBox 8">
            <a:extLst>
              <a:ext uri="{FF2B5EF4-FFF2-40B4-BE49-F238E27FC236}">
                <a16:creationId xmlns:a16="http://schemas.microsoft.com/office/drawing/2014/main" id="{8EFCEB03-9633-61AA-88B1-1A9B77209A41}"/>
              </a:ext>
            </a:extLst>
          </p:cNvPr>
          <p:cNvSpPr txBox="1"/>
          <p:nvPr/>
        </p:nvSpPr>
        <p:spPr>
          <a:xfrm>
            <a:off x="248097" y="2651045"/>
            <a:ext cx="3799368"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The RFM (Recency, Frequency, Monetary) model shows customers that have displayed high levels of engagement with the business in the three categories mentioned.</a:t>
            </a:r>
          </a:p>
        </p:txBody>
      </p:sp>
      <p:graphicFrame>
        <p:nvGraphicFramePr>
          <p:cNvPr id="2" name="Chart 1">
            <a:extLst>
              <a:ext uri="{FF2B5EF4-FFF2-40B4-BE49-F238E27FC236}">
                <a16:creationId xmlns:a16="http://schemas.microsoft.com/office/drawing/2014/main" id="{EAD496CA-D9FC-7525-78AF-BB55DF5901BB}"/>
              </a:ext>
            </a:extLst>
          </p:cNvPr>
          <p:cNvGraphicFramePr>
            <a:graphicFrameLocks/>
          </p:cNvGraphicFramePr>
          <p:nvPr>
            <p:extLst>
              <p:ext uri="{D42A27DB-BD31-4B8C-83A1-F6EECF244321}">
                <p14:modId xmlns:p14="http://schemas.microsoft.com/office/powerpoint/2010/main" val="2194785313"/>
              </p:ext>
            </p:extLst>
          </p:nvPr>
        </p:nvGraphicFramePr>
        <p:xfrm>
          <a:off x="4548256" y="1467293"/>
          <a:ext cx="4234240" cy="28208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290880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628</Words>
  <Application>Microsoft Office PowerPoint</Application>
  <PresentationFormat>On-screen Show (16:9)</PresentationFormat>
  <Paragraphs>112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JUI</dc:creator>
  <cp:lastModifiedBy>Jui Roy</cp:lastModifiedBy>
  <cp:revision>2</cp:revision>
  <dcterms:modified xsi:type="dcterms:W3CDTF">2023-01-13T11:43:18Z</dcterms:modified>
</cp:coreProperties>
</file>