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4"/>
  </p:sldMasterIdLst>
  <p:sldIdLst>
    <p:sldId id="257" r:id="rId5"/>
    <p:sldId id="258"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184DA70-C731-4C70-880D-CCD4705E623C}" type="datetime1">
              <a:rPr lang="en-US" smtClean="0"/>
              <a:t>11/13/2023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6030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2305728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992429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6626845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823209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76575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740164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64261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49406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0070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574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62900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11/13/2023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62466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7642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11/13/2023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6011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02448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11/13/2023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2927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t>11/13/2023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217175092"/>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1513AC6-0104-0DC0-43A0-D8F07C2350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0341" y="1159173"/>
            <a:ext cx="4250181" cy="4270714"/>
          </a:xfrm>
          <a:prstGeom prst="rect">
            <a:avLst/>
          </a:prstGeom>
        </p:spPr>
      </p:pic>
      <p:sp>
        <p:nvSpPr>
          <p:cNvPr id="11" name="TextBox 10">
            <a:extLst>
              <a:ext uri="{FF2B5EF4-FFF2-40B4-BE49-F238E27FC236}">
                <a16:creationId xmlns:a16="http://schemas.microsoft.com/office/drawing/2014/main" id="{E79072EB-5E6F-94E9-336E-158AFBDAA30E}"/>
              </a:ext>
            </a:extLst>
          </p:cNvPr>
          <p:cNvSpPr txBox="1"/>
          <p:nvPr/>
        </p:nvSpPr>
        <p:spPr>
          <a:xfrm>
            <a:off x="6194615" y="3003175"/>
            <a:ext cx="4822154" cy="584775"/>
          </a:xfrm>
          <a:prstGeom prst="rect">
            <a:avLst/>
          </a:prstGeom>
          <a:noFill/>
        </p:spPr>
        <p:txBody>
          <a:bodyPr wrap="none" rtlCol="0">
            <a:spAutoFit/>
          </a:bodyPr>
          <a:lstStyle/>
          <a:p>
            <a:r>
              <a:rPr lang="en-IN" sz="3200" dirty="0">
                <a:latin typeface="Algerian" panose="04020705040A02060702" pitchFamily="82" charset="0"/>
              </a:rPr>
              <a:t>CASE STUDY SOLUTION 1</a:t>
            </a:r>
          </a:p>
        </p:txBody>
      </p:sp>
      <p:sp>
        <p:nvSpPr>
          <p:cNvPr id="12" name="TextBox 11">
            <a:extLst>
              <a:ext uri="{FF2B5EF4-FFF2-40B4-BE49-F238E27FC236}">
                <a16:creationId xmlns:a16="http://schemas.microsoft.com/office/drawing/2014/main" id="{B238EB9A-F079-0D0E-609C-D68E6A1A2C97}"/>
              </a:ext>
            </a:extLst>
          </p:cNvPr>
          <p:cNvSpPr txBox="1"/>
          <p:nvPr/>
        </p:nvSpPr>
        <p:spPr>
          <a:xfrm>
            <a:off x="9009527" y="3585881"/>
            <a:ext cx="1534379" cy="369332"/>
          </a:xfrm>
          <a:prstGeom prst="rect">
            <a:avLst/>
          </a:prstGeom>
          <a:noFill/>
        </p:spPr>
        <p:txBody>
          <a:bodyPr wrap="square" rtlCol="0">
            <a:spAutoFit/>
          </a:bodyPr>
          <a:lstStyle/>
          <a:p>
            <a:r>
              <a:rPr lang="en-IN" dirty="0">
                <a:highlight>
                  <a:srgbClr val="9BA8B7"/>
                </a:highlight>
              </a:rPr>
              <a:t>BY : JUI ROY</a:t>
            </a:r>
          </a:p>
        </p:txBody>
      </p: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214282" y="2061882"/>
            <a:ext cx="7915836" cy="2008094"/>
          </a:xfrm>
        </p:spPr>
        <p:txBody>
          <a:bodyPr anchor="ctr">
            <a:noAutofit/>
          </a:bodyPr>
          <a:lstStyle/>
          <a:p>
            <a:pPr fontAlgn="base"/>
            <a:r>
              <a:rPr lang="en-US" sz="2800" b="1" i="0" dirty="0">
                <a:solidFill>
                  <a:srgbClr val="222222"/>
                </a:solidFill>
                <a:effectLst/>
                <a:latin typeface="-system-ui"/>
              </a:rPr>
              <a:t>Problem Statement</a:t>
            </a:r>
            <a:br>
              <a:rPr lang="en-US" sz="1400" b="1" i="0" dirty="0">
                <a:solidFill>
                  <a:srgbClr val="222222"/>
                </a:solidFill>
                <a:effectLst/>
                <a:latin typeface="-system-ui"/>
              </a:rPr>
            </a:br>
            <a:br>
              <a:rPr lang="en-US" sz="1400" b="1" i="0" dirty="0">
                <a:solidFill>
                  <a:srgbClr val="222222"/>
                </a:solidFill>
                <a:effectLst/>
                <a:latin typeface="-system-ui"/>
              </a:rPr>
            </a:br>
            <a:br>
              <a:rPr lang="en-US" sz="1400" b="1" i="0" dirty="0">
                <a:solidFill>
                  <a:srgbClr val="222222"/>
                </a:solidFill>
                <a:effectLst/>
                <a:latin typeface="-system-ui"/>
              </a:rPr>
            </a:br>
            <a:br>
              <a:rPr lang="en-US" sz="1400" b="1" i="0" dirty="0">
                <a:solidFill>
                  <a:srgbClr val="222222"/>
                </a:solidFill>
                <a:effectLst/>
                <a:latin typeface="-system-ui"/>
              </a:rPr>
            </a:br>
            <a:br>
              <a:rPr lang="en-US" sz="1400" b="1" i="0" dirty="0">
                <a:solidFill>
                  <a:srgbClr val="FFFFFF"/>
                </a:solidFill>
                <a:effectLst/>
                <a:latin typeface="Aptos" panose="020B0004020202020204" pitchFamily="34" charset="0"/>
              </a:rPr>
            </a:br>
            <a:r>
              <a:rPr lang="en-US" sz="1400" b="0" i="0" dirty="0">
                <a:solidFill>
                  <a:srgbClr val="FFFFFF"/>
                </a:solidFill>
                <a:effectLst/>
                <a:latin typeface="Aptos" panose="020B0004020202020204" pitchFamily="34" charset="0"/>
              </a:rPr>
              <a:t>Danny wants to use the data to answer a few simple questions about his customers, especially about their visiting patterns, how much money they’ve spent, and which menu items are their favorite. Having this deeper connection with his customers will help him deliver a better and more personalized experience for his loyal customers.</a:t>
            </a:r>
            <a:br>
              <a:rPr lang="en-US" sz="1400" b="0" i="0" dirty="0">
                <a:solidFill>
                  <a:srgbClr val="FFFFFF"/>
                </a:solidFill>
                <a:effectLst/>
                <a:latin typeface="Aptos" panose="020B0004020202020204" pitchFamily="34" charset="0"/>
              </a:rPr>
            </a:br>
            <a:r>
              <a:rPr lang="en-US" sz="1400" b="0" i="0" dirty="0">
                <a:solidFill>
                  <a:srgbClr val="FFFFFF"/>
                </a:solidFill>
                <a:effectLst/>
                <a:latin typeface="Aptos" panose="020B0004020202020204" pitchFamily="34" charset="0"/>
              </a:rPr>
              <a:t>He plans on using these insights to help him decide whether he should expand the existing customer loyalty program – additionally, he needs help to generate some basic datasets so his team can easily inspect the data without needing to use SQL.</a:t>
            </a:r>
            <a:br>
              <a:rPr lang="en-US" sz="1400" b="0" i="0" dirty="0">
                <a:solidFill>
                  <a:srgbClr val="FFFFFF"/>
                </a:solidFill>
                <a:effectLst/>
                <a:latin typeface="Aptos" panose="020B0004020202020204" pitchFamily="34" charset="0"/>
              </a:rPr>
            </a:br>
            <a:r>
              <a:rPr lang="en-US" sz="1400" b="0" i="0" dirty="0">
                <a:solidFill>
                  <a:srgbClr val="FFFFFF"/>
                </a:solidFill>
                <a:effectLst/>
                <a:latin typeface="Aptos" panose="020B0004020202020204" pitchFamily="34" charset="0"/>
              </a:rPr>
              <a:t>Danny has provided you with a sample of his overall customer data due to privacy issues - but he hopes that these examples are enough for you to write fully functioning SQL queries to help him answer his questions!</a:t>
            </a:r>
            <a:br>
              <a:rPr lang="en-US" sz="1400" b="0" i="0" dirty="0">
                <a:solidFill>
                  <a:srgbClr val="FFFFFF"/>
                </a:solidFill>
                <a:effectLst/>
                <a:latin typeface="Aptos" panose="020B0004020202020204" pitchFamily="34" charset="0"/>
              </a:rPr>
            </a:br>
            <a:endParaRPr lang="en-US" sz="1400" i="1" dirty="0">
              <a:solidFill>
                <a:srgbClr val="FFFFFF"/>
              </a:solidFill>
              <a:latin typeface="Aptos" panose="020B0004020202020204" pitchFamily="34" charset="0"/>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30DD0-F14A-F696-B22C-CCABB3026760}"/>
              </a:ext>
            </a:extLst>
          </p:cNvPr>
          <p:cNvSpPr>
            <a:spLocks noGrp="1"/>
          </p:cNvSpPr>
          <p:nvPr>
            <p:ph type="title"/>
          </p:nvPr>
        </p:nvSpPr>
        <p:spPr/>
        <p:txBody>
          <a:bodyPr>
            <a:normAutofit fontScale="90000"/>
          </a:bodyPr>
          <a:lstStyle/>
          <a:p>
            <a:br>
              <a:rPr lang="en-IN" b="1" i="0" dirty="0">
                <a:solidFill>
                  <a:srgbClr val="222222"/>
                </a:solidFill>
                <a:effectLst/>
                <a:latin typeface="-system-ui"/>
              </a:rPr>
            </a:br>
            <a:r>
              <a:rPr lang="en-IN" b="1" i="0" dirty="0">
                <a:solidFill>
                  <a:srgbClr val="222222"/>
                </a:solidFill>
                <a:effectLst/>
                <a:latin typeface="-system-ui"/>
              </a:rPr>
              <a:t>Entity Relationship Diagram</a:t>
            </a:r>
            <a:br>
              <a:rPr lang="en-IN" b="1" i="0" dirty="0">
                <a:solidFill>
                  <a:srgbClr val="222222"/>
                </a:solidFill>
                <a:effectLst/>
                <a:latin typeface="-system-ui"/>
              </a:rPr>
            </a:br>
            <a:endParaRPr lang="en-IN" dirty="0"/>
          </a:p>
        </p:txBody>
      </p:sp>
      <p:pic>
        <p:nvPicPr>
          <p:cNvPr id="11" name="Content Placeholder 10">
            <a:extLst>
              <a:ext uri="{FF2B5EF4-FFF2-40B4-BE49-F238E27FC236}">
                <a16:creationId xmlns:a16="http://schemas.microsoft.com/office/drawing/2014/main" id="{DF879230-C928-00CA-A0DC-D2C9F36F7DA9}"/>
              </a:ext>
            </a:extLst>
          </p:cNvPr>
          <p:cNvPicPr>
            <a:picLocks noGrp="1" noChangeAspect="1"/>
          </p:cNvPicPr>
          <p:nvPr>
            <p:ph idx="1"/>
          </p:nvPr>
        </p:nvPicPr>
        <p:blipFill>
          <a:blip r:embed="rId2"/>
          <a:stretch>
            <a:fillRect/>
          </a:stretch>
        </p:blipFill>
        <p:spPr>
          <a:xfrm>
            <a:off x="2666703" y="2650355"/>
            <a:ext cx="6798318" cy="3033269"/>
          </a:xfrm>
        </p:spPr>
      </p:pic>
    </p:spTree>
    <p:extLst>
      <p:ext uri="{BB962C8B-B14F-4D97-AF65-F5344CB8AC3E}">
        <p14:creationId xmlns:p14="http://schemas.microsoft.com/office/powerpoint/2010/main" val="3452745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B784118-930C-8B5D-21BE-3436D61CDD9E}"/>
              </a:ext>
            </a:extLst>
          </p:cNvPr>
          <p:cNvPicPr>
            <a:picLocks noChangeAspect="1"/>
          </p:cNvPicPr>
          <p:nvPr/>
        </p:nvPicPr>
        <p:blipFill>
          <a:blip r:embed="rId2"/>
          <a:stretch>
            <a:fillRect/>
          </a:stretch>
        </p:blipFill>
        <p:spPr>
          <a:xfrm>
            <a:off x="995488" y="870129"/>
            <a:ext cx="5745978" cy="2751058"/>
          </a:xfrm>
          <a:prstGeom prst="rect">
            <a:avLst/>
          </a:prstGeom>
          <a:ln w="12700">
            <a:solidFill>
              <a:schemeClr val="bg2"/>
            </a:solidFill>
          </a:ln>
        </p:spPr>
      </p:pic>
      <p:pic>
        <p:nvPicPr>
          <p:cNvPr id="11" name="Picture 10">
            <a:extLst>
              <a:ext uri="{FF2B5EF4-FFF2-40B4-BE49-F238E27FC236}">
                <a16:creationId xmlns:a16="http://schemas.microsoft.com/office/drawing/2014/main" id="{6E5D05B5-426E-131B-1E9A-18CF7399A3FD}"/>
              </a:ext>
            </a:extLst>
          </p:cNvPr>
          <p:cNvPicPr>
            <a:picLocks noChangeAspect="1"/>
          </p:cNvPicPr>
          <p:nvPr/>
        </p:nvPicPr>
        <p:blipFill>
          <a:blip r:embed="rId3"/>
          <a:stretch>
            <a:fillRect/>
          </a:stretch>
        </p:blipFill>
        <p:spPr>
          <a:xfrm>
            <a:off x="4742984" y="3236258"/>
            <a:ext cx="6033561" cy="2751058"/>
          </a:xfrm>
          <a:prstGeom prst="rect">
            <a:avLst/>
          </a:prstGeom>
          <a:ln>
            <a:solidFill>
              <a:schemeClr val="bg2"/>
            </a:solidFill>
          </a:ln>
        </p:spPr>
      </p:pic>
    </p:spTree>
    <p:extLst>
      <p:ext uri="{BB962C8B-B14F-4D97-AF65-F5344CB8AC3E}">
        <p14:creationId xmlns:p14="http://schemas.microsoft.com/office/powerpoint/2010/main" val="1045144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B0AA222-5A23-308D-DB54-3FF9DAF5C71E}"/>
              </a:ext>
            </a:extLst>
          </p:cNvPr>
          <p:cNvPicPr>
            <a:picLocks noChangeAspect="1"/>
          </p:cNvPicPr>
          <p:nvPr/>
        </p:nvPicPr>
        <p:blipFill>
          <a:blip r:embed="rId2"/>
          <a:stretch>
            <a:fillRect/>
          </a:stretch>
        </p:blipFill>
        <p:spPr>
          <a:xfrm>
            <a:off x="1456207" y="493060"/>
            <a:ext cx="5536264" cy="2661882"/>
          </a:xfrm>
          <a:prstGeom prst="rect">
            <a:avLst/>
          </a:prstGeom>
          <a:ln>
            <a:solidFill>
              <a:schemeClr val="bg1"/>
            </a:solidFill>
          </a:ln>
        </p:spPr>
      </p:pic>
      <p:pic>
        <p:nvPicPr>
          <p:cNvPr id="9" name="Picture 8">
            <a:extLst>
              <a:ext uri="{FF2B5EF4-FFF2-40B4-BE49-F238E27FC236}">
                <a16:creationId xmlns:a16="http://schemas.microsoft.com/office/drawing/2014/main" id="{ED322352-3A6A-0D03-3D86-A4ABC28E7F63}"/>
              </a:ext>
            </a:extLst>
          </p:cNvPr>
          <p:cNvPicPr>
            <a:picLocks noChangeAspect="1"/>
          </p:cNvPicPr>
          <p:nvPr/>
        </p:nvPicPr>
        <p:blipFill rotWithShape="1">
          <a:blip r:embed="rId3"/>
          <a:srcRect t="14286"/>
          <a:stretch/>
        </p:blipFill>
        <p:spPr>
          <a:xfrm>
            <a:off x="5251826" y="2770095"/>
            <a:ext cx="5956987" cy="2841812"/>
          </a:xfrm>
          <a:prstGeom prst="rect">
            <a:avLst/>
          </a:prstGeom>
          <a:ln>
            <a:solidFill>
              <a:schemeClr val="bg1"/>
            </a:solidFill>
          </a:ln>
        </p:spPr>
      </p:pic>
    </p:spTree>
    <p:extLst>
      <p:ext uri="{BB962C8B-B14F-4D97-AF65-F5344CB8AC3E}">
        <p14:creationId xmlns:p14="http://schemas.microsoft.com/office/powerpoint/2010/main" val="1370394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A0136D0-7A4D-2313-35BE-C0B05CE66C1A}"/>
              </a:ext>
            </a:extLst>
          </p:cNvPr>
          <p:cNvGrpSpPr/>
          <p:nvPr/>
        </p:nvGrpSpPr>
        <p:grpSpPr>
          <a:xfrm>
            <a:off x="1102658" y="181924"/>
            <a:ext cx="5504330" cy="3394993"/>
            <a:chOff x="1287678" y="516252"/>
            <a:chExt cx="4668123" cy="5016761"/>
          </a:xfrm>
        </p:grpSpPr>
        <p:pic>
          <p:nvPicPr>
            <p:cNvPr id="5" name="Picture 4">
              <a:extLst>
                <a:ext uri="{FF2B5EF4-FFF2-40B4-BE49-F238E27FC236}">
                  <a16:creationId xmlns:a16="http://schemas.microsoft.com/office/drawing/2014/main" id="{D4CD0179-2D1E-8EB7-C691-A9CDE743A645}"/>
                </a:ext>
              </a:extLst>
            </p:cNvPr>
            <p:cNvPicPr>
              <a:picLocks noChangeAspect="1"/>
            </p:cNvPicPr>
            <p:nvPr/>
          </p:nvPicPr>
          <p:blipFill>
            <a:blip r:embed="rId2"/>
            <a:stretch>
              <a:fillRect/>
            </a:stretch>
          </p:blipFill>
          <p:spPr>
            <a:xfrm>
              <a:off x="1320301" y="516252"/>
              <a:ext cx="4602879" cy="2651990"/>
            </a:xfrm>
            <a:prstGeom prst="rect">
              <a:avLst/>
            </a:prstGeom>
            <a:ln>
              <a:solidFill>
                <a:schemeClr val="bg1"/>
              </a:solidFill>
            </a:ln>
          </p:spPr>
        </p:pic>
        <p:pic>
          <p:nvPicPr>
            <p:cNvPr id="7" name="Picture 6">
              <a:extLst>
                <a:ext uri="{FF2B5EF4-FFF2-40B4-BE49-F238E27FC236}">
                  <a16:creationId xmlns:a16="http://schemas.microsoft.com/office/drawing/2014/main" id="{A9EAE259-A219-77E3-E001-B9EEA2F32001}"/>
                </a:ext>
              </a:extLst>
            </p:cNvPr>
            <p:cNvPicPr>
              <a:picLocks noChangeAspect="1"/>
            </p:cNvPicPr>
            <p:nvPr/>
          </p:nvPicPr>
          <p:blipFill>
            <a:blip r:embed="rId3"/>
            <a:stretch>
              <a:fillRect/>
            </a:stretch>
          </p:blipFill>
          <p:spPr>
            <a:xfrm>
              <a:off x="1287678" y="3168242"/>
              <a:ext cx="4668123" cy="2364771"/>
            </a:xfrm>
            <a:prstGeom prst="rect">
              <a:avLst/>
            </a:prstGeom>
            <a:ln>
              <a:solidFill>
                <a:schemeClr val="bg1"/>
              </a:solidFill>
            </a:ln>
          </p:spPr>
        </p:pic>
      </p:grpSp>
      <p:grpSp>
        <p:nvGrpSpPr>
          <p:cNvPr id="13" name="Group 12">
            <a:extLst>
              <a:ext uri="{FF2B5EF4-FFF2-40B4-BE49-F238E27FC236}">
                <a16:creationId xmlns:a16="http://schemas.microsoft.com/office/drawing/2014/main" id="{DB9CF608-77ED-3C76-3696-4A9585D16083}"/>
              </a:ext>
            </a:extLst>
          </p:cNvPr>
          <p:cNvGrpSpPr/>
          <p:nvPr/>
        </p:nvGrpSpPr>
        <p:grpSpPr>
          <a:xfrm>
            <a:off x="5445346" y="2145198"/>
            <a:ext cx="5428843" cy="4530878"/>
            <a:chOff x="5194333" y="175593"/>
            <a:chExt cx="6142252" cy="5558600"/>
          </a:xfrm>
        </p:grpSpPr>
        <p:pic>
          <p:nvPicPr>
            <p:cNvPr id="10" name="Picture 9">
              <a:extLst>
                <a:ext uri="{FF2B5EF4-FFF2-40B4-BE49-F238E27FC236}">
                  <a16:creationId xmlns:a16="http://schemas.microsoft.com/office/drawing/2014/main" id="{839FA622-8A29-4B80-BD29-6BE819765A49}"/>
                </a:ext>
              </a:extLst>
            </p:cNvPr>
            <p:cNvPicPr>
              <a:picLocks noChangeAspect="1"/>
            </p:cNvPicPr>
            <p:nvPr/>
          </p:nvPicPr>
          <p:blipFill>
            <a:blip r:embed="rId4"/>
            <a:stretch>
              <a:fillRect/>
            </a:stretch>
          </p:blipFill>
          <p:spPr>
            <a:xfrm>
              <a:off x="5194333" y="175593"/>
              <a:ext cx="6142252" cy="2941575"/>
            </a:xfrm>
            <a:prstGeom prst="rect">
              <a:avLst/>
            </a:prstGeom>
            <a:ln>
              <a:solidFill>
                <a:schemeClr val="bg1"/>
              </a:solidFill>
            </a:ln>
          </p:spPr>
        </p:pic>
        <p:pic>
          <p:nvPicPr>
            <p:cNvPr id="12" name="Picture 11">
              <a:extLst>
                <a:ext uri="{FF2B5EF4-FFF2-40B4-BE49-F238E27FC236}">
                  <a16:creationId xmlns:a16="http://schemas.microsoft.com/office/drawing/2014/main" id="{027A5437-1E78-F26E-A52A-DCF5C48FCC47}"/>
                </a:ext>
              </a:extLst>
            </p:cNvPr>
            <p:cNvPicPr>
              <a:picLocks noChangeAspect="1"/>
            </p:cNvPicPr>
            <p:nvPr/>
          </p:nvPicPr>
          <p:blipFill>
            <a:blip r:embed="rId5"/>
            <a:stretch>
              <a:fillRect/>
            </a:stretch>
          </p:blipFill>
          <p:spPr>
            <a:xfrm>
              <a:off x="5194333" y="3112686"/>
              <a:ext cx="6142251" cy="2621507"/>
            </a:xfrm>
            <a:prstGeom prst="rect">
              <a:avLst/>
            </a:prstGeom>
          </p:spPr>
        </p:pic>
      </p:grpSp>
    </p:spTree>
    <p:extLst>
      <p:ext uri="{BB962C8B-B14F-4D97-AF65-F5344CB8AC3E}">
        <p14:creationId xmlns:p14="http://schemas.microsoft.com/office/powerpoint/2010/main" val="2763950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97895BC-2294-EB57-AC0A-D9EEF92097A6}"/>
              </a:ext>
            </a:extLst>
          </p:cNvPr>
          <p:cNvGrpSpPr/>
          <p:nvPr/>
        </p:nvGrpSpPr>
        <p:grpSpPr>
          <a:xfrm>
            <a:off x="1167391" y="0"/>
            <a:ext cx="5869904" cy="4716017"/>
            <a:chOff x="1248073" y="196641"/>
            <a:chExt cx="6020323" cy="6111770"/>
          </a:xfrm>
        </p:grpSpPr>
        <p:pic>
          <p:nvPicPr>
            <p:cNvPr id="5" name="Picture 4">
              <a:extLst>
                <a:ext uri="{FF2B5EF4-FFF2-40B4-BE49-F238E27FC236}">
                  <a16:creationId xmlns:a16="http://schemas.microsoft.com/office/drawing/2014/main" id="{F38E68FB-7AF1-E90A-DB69-717834F28296}"/>
                </a:ext>
              </a:extLst>
            </p:cNvPr>
            <p:cNvPicPr>
              <a:picLocks noChangeAspect="1"/>
            </p:cNvPicPr>
            <p:nvPr/>
          </p:nvPicPr>
          <p:blipFill>
            <a:blip r:embed="rId2"/>
            <a:stretch>
              <a:fillRect/>
            </a:stretch>
          </p:blipFill>
          <p:spPr>
            <a:xfrm>
              <a:off x="1248074" y="196641"/>
              <a:ext cx="6020322" cy="3093988"/>
            </a:xfrm>
            <a:prstGeom prst="rect">
              <a:avLst/>
            </a:prstGeom>
            <a:ln>
              <a:solidFill>
                <a:schemeClr val="bg1"/>
              </a:solidFill>
            </a:ln>
          </p:spPr>
        </p:pic>
        <p:pic>
          <p:nvPicPr>
            <p:cNvPr id="7" name="Picture 6">
              <a:extLst>
                <a:ext uri="{FF2B5EF4-FFF2-40B4-BE49-F238E27FC236}">
                  <a16:creationId xmlns:a16="http://schemas.microsoft.com/office/drawing/2014/main" id="{5ED60F50-FD6F-F24C-3B9B-1638BAC848DA}"/>
                </a:ext>
              </a:extLst>
            </p:cNvPr>
            <p:cNvPicPr>
              <a:picLocks noChangeAspect="1"/>
            </p:cNvPicPr>
            <p:nvPr/>
          </p:nvPicPr>
          <p:blipFill>
            <a:blip r:embed="rId3"/>
            <a:stretch>
              <a:fillRect/>
            </a:stretch>
          </p:blipFill>
          <p:spPr>
            <a:xfrm>
              <a:off x="1248073" y="3290629"/>
              <a:ext cx="6020321" cy="3017782"/>
            </a:xfrm>
            <a:prstGeom prst="rect">
              <a:avLst/>
            </a:prstGeom>
            <a:ln>
              <a:solidFill>
                <a:schemeClr val="bg1"/>
              </a:solidFill>
            </a:ln>
          </p:spPr>
        </p:pic>
      </p:grpSp>
      <p:pic>
        <p:nvPicPr>
          <p:cNvPr id="10" name="Picture 9">
            <a:extLst>
              <a:ext uri="{FF2B5EF4-FFF2-40B4-BE49-F238E27FC236}">
                <a16:creationId xmlns:a16="http://schemas.microsoft.com/office/drawing/2014/main" id="{C7F5669F-E237-8CFE-4BD6-031DCBEB7456}"/>
              </a:ext>
            </a:extLst>
          </p:cNvPr>
          <p:cNvPicPr>
            <a:picLocks noChangeAspect="1"/>
          </p:cNvPicPr>
          <p:nvPr/>
        </p:nvPicPr>
        <p:blipFill rotWithShape="1">
          <a:blip r:embed="rId4"/>
          <a:srcRect l="10508"/>
          <a:stretch/>
        </p:blipFill>
        <p:spPr>
          <a:xfrm>
            <a:off x="5747819" y="3037346"/>
            <a:ext cx="5780793" cy="2897948"/>
          </a:xfrm>
          <a:prstGeom prst="rect">
            <a:avLst/>
          </a:prstGeom>
          <a:ln>
            <a:solidFill>
              <a:schemeClr val="bg1"/>
            </a:solidFill>
          </a:ln>
        </p:spPr>
      </p:pic>
    </p:spTree>
    <p:extLst>
      <p:ext uri="{BB962C8B-B14F-4D97-AF65-F5344CB8AC3E}">
        <p14:creationId xmlns:p14="http://schemas.microsoft.com/office/powerpoint/2010/main" val="3793507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5C11CB-54F0-EE5F-C60E-67D3294E3884}"/>
              </a:ext>
            </a:extLst>
          </p:cNvPr>
          <p:cNvSpPr txBox="1"/>
          <p:nvPr/>
        </p:nvSpPr>
        <p:spPr>
          <a:xfrm>
            <a:off x="2876701" y="3209365"/>
            <a:ext cx="5648733" cy="861774"/>
          </a:xfrm>
          <a:prstGeom prst="rect">
            <a:avLst/>
          </a:prstGeom>
          <a:noFill/>
        </p:spPr>
        <p:txBody>
          <a:bodyPr wrap="square" rtlCol="0">
            <a:spAutoFit/>
          </a:bodyPr>
          <a:lstStyle/>
          <a:p>
            <a:pPr algn="ctr"/>
            <a:r>
              <a:rPr lang="en-IN" sz="5000" dirty="0"/>
              <a:t>THANK YOU</a:t>
            </a:r>
          </a:p>
        </p:txBody>
      </p:sp>
    </p:spTree>
    <p:extLst>
      <p:ext uri="{BB962C8B-B14F-4D97-AF65-F5344CB8AC3E}">
        <p14:creationId xmlns:p14="http://schemas.microsoft.com/office/powerpoint/2010/main" val="33453546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TM04033919[[fn=Circuit]]</Template>
  <TotalTime>71</TotalTime>
  <Words>167</Words>
  <Application>Microsoft Office PowerPoint</Application>
  <PresentationFormat>Widescreen</PresentationFormat>
  <Paragraphs>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Algerian</vt:lpstr>
      <vt:lpstr>Aptos</vt:lpstr>
      <vt:lpstr>Arial</vt:lpstr>
      <vt:lpstr>-system-ui</vt:lpstr>
      <vt:lpstr>Tw Cen MT</vt:lpstr>
      <vt:lpstr>Circuit</vt:lpstr>
      <vt:lpstr>PowerPoint Presentation</vt:lpstr>
      <vt:lpstr>Problem Statement     Danny wants to use the data to answer a few simple questions about his customers, especially about their visiting patterns, how much money they’ve spent, and which menu items are their favorite. Having this deeper connection with his customers will help him deliver a better and more personalized experience for his loyal customers. He plans on using these insights to help him decide whether he should expand the existing customer loyalty program – additionally, he needs help to generate some basic datasets so his team can easily inspect the data without needing to use SQL. Danny has provided you with a sample of his overall customer data due to privacy issues - but he hopes that these examples are enough for you to write fully functioning SQL queries to help him answer his questions! </vt:lpstr>
      <vt:lpstr> Entity Relationship Diagram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Jui Roy</dc:creator>
  <cp:lastModifiedBy>Jui Roy</cp:lastModifiedBy>
  <cp:revision>1</cp:revision>
  <dcterms:created xsi:type="dcterms:W3CDTF">2023-11-13T14:16:39Z</dcterms:created>
  <dcterms:modified xsi:type="dcterms:W3CDTF">2023-11-13T15:27:50Z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