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7" r:id="rId5"/>
    <p:sldId id="258" r:id="rId6"/>
    <p:sldId id="259" r:id="rId7"/>
    <p:sldId id="260" r:id="rId8"/>
    <p:sldId id="261" r:id="rId9"/>
    <p:sldId id="262" r:id="rId10"/>
    <p:sldId id="263" r:id="rId11"/>
    <p:sldId id="265"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11/20/2023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03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30572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99242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62684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2320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76575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74016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4261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940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007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574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90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46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764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6011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0244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92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11/20/2023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17175092"/>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9072EB-5E6F-94E9-336E-158AFBDAA30E}"/>
              </a:ext>
            </a:extLst>
          </p:cNvPr>
          <p:cNvSpPr txBox="1"/>
          <p:nvPr/>
        </p:nvSpPr>
        <p:spPr>
          <a:xfrm>
            <a:off x="6194615" y="3003175"/>
            <a:ext cx="4822154" cy="584775"/>
          </a:xfrm>
          <a:prstGeom prst="rect">
            <a:avLst/>
          </a:prstGeom>
          <a:noFill/>
        </p:spPr>
        <p:txBody>
          <a:bodyPr wrap="none" rtlCol="0">
            <a:spAutoFit/>
          </a:bodyPr>
          <a:lstStyle/>
          <a:p>
            <a:r>
              <a:rPr lang="en-IN" sz="3200" dirty="0">
                <a:latin typeface="Algerian" panose="04020705040A02060702" pitchFamily="82" charset="0"/>
              </a:rPr>
              <a:t>CASE STUDY SOLUTION:2</a:t>
            </a:r>
          </a:p>
        </p:txBody>
      </p:sp>
      <p:sp>
        <p:nvSpPr>
          <p:cNvPr id="12" name="TextBox 11">
            <a:extLst>
              <a:ext uri="{FF2B5EF4-FFF2-40B4-BE49-F238E27FC236}">
                <a16:creationId xmlns:a16="http://schemas.microsoft.com/office/drawing/2014/main" id="{B238EB9A-F079-0D0E-609C-D68E6A1A2C97}"/>
              </a:ext>
            </a:extLst>
          </p:cNvPr>
          <p:cNvSpPr txBox="1"/>
          <p:nvPr/>
        </p:nvSpPr>
        <p:spPr>
          <a:xfrm>
            <a:off x="9009527" y="3585881"/>
            <a:ext cx="1534379" cy="369332"/>
          </a:xfrm>
          <a:prstGeom prst="rect">
            <a:avLst/>
          </a:prstGeom>
          <a:noFill/>
        </p:spPr>
        <p:txBody>
          <a:bodyPr wrap="square" rtlCol="0">
            <a:spAutoFit/>
          </a:bodyPr>
          <a:lstStyle/>
          <a:p>
            <a:r>
              <a:rPr lang="en-IN" dirty="0">
                <a:highlight>
                  <a:srgbClr val="9BA8B7"/>
                </a:highlight>
              </a:rPr>
              <a:t>BY : JUI ROY</a:t>
            </a:r>
          </a:p>
        </p:txBody>
      </p:sp>
      <p:pic>
        <p:nvPicPr>
          <p:cNvPr id="3" name="Picture 2">
            <a:extLst>
              <a:ext uri="{FF2B5EF4-FFF2-40B4-BE49-F238E27FC236}">
                <a16:creationId xmlns:a16="http://schemas.microsoft.com/office/drawing/2014/main" id="{CF41DDDE-2D2A-7FF2-93E0-15E5CD092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694" y="1708809"/>
            <a:ext cx="3485058" cy="3485058"/>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214282" y="2061882"/>
            <a:ext cx="7915836" cy="2008094"/>
          </a:xfrm>
        </p:spPr>
        <p:txBody>
          <a:bodyPr anchor="ctr">
            <a:noAutofit/>
          </a:bodyPr>
          <a:lstStyle/>
          <a:p>
            <a:pPr algn="l" fontAlgn="base"/>
            <a:r>
              <a:rPr lang="en-US" sz="3200" b="1" i="0" dirty="0">
                <a:solidFill>
                  <a:srgbClr val="222222"/>
                </a:solidFill>
                <a:effectLst/>
                <a:latin typeface="-system-ui"/>
              </a:rPr>
              <a:t>Problem Statement</a:t>
            </a:r>
            <a:br>
              <a:rPr lang="en-US" sz="1500" b="1" i="0" dirty="0">
                <a:solidFill>
                  <a:srgbClr val="222222"/>
                </a:solidFill>
                <a:effectLst/>
                <a:latin typeface="-system-ui"/>
              </a:rPr>
            </a:br>
            <a:br>
              <a:rPr lang="en-US" sz="1500" b="1" i="0" dirty="0">
                <a:solidFill>
                  <a:srgbClr val="222222"/>
                </a:solidFill>
                <a:effectLst/>
                <a:latin typeface="-system-ui"/>
              </a:rPr>
            </a:br>
            <a:br>
              <a:rPr lang="en-US" sz="1500" b="1" i="0" dirty="0">
                <a:solidFill>
                  <a:srgbClr val="222222"/>
                </a:solidFill>
                <a:effectLst/>
                <a:latin typeface="-system-ui"/>
              </a:rPr>
            </a:br>
            <a:br>
              <a:rPr lang="en-US" sz="1500" b="1" i="0" dirty="0">
                <a:solidFill>
                  <a:srgbClr val="222222"/>
                </a:solidFill>
                <a:effectLst/>
                <a:latin typeface="-system-ui"/>
              </a:rPr>
            </a:br>
            <a:r>
              <a:rPr lang="en-US" sz="1500" b="0" i="0" dirty="0">
                <a:solidFill>
                  <a:srgbClr val="404040"/>
                </a:solidFill>
                <a:effectLst/>
                <a:latin typeface="-system-ui"/>
              </a:rPr>
              <a:t>Did you know that over </a:t>
            </a:r>
            <a:r>
              <a:rPr lang="en-US" sz="1500" b="1" i="0" dirty="0">
                <a:solidFill>
                  <a:srgbClr val="404040"/>
                </a:solidFill>
                <a:effectLst/>
                <a:latin typeface="inherit"/>
              </a:rPr>
              <a:t>115 million kilograms</a:t>
            </a:r>
            <a:r>
              <a:rPr lang="en-US" sz="1500" b="0" i="0" dirty="0">
                <a:solidFill>
                  <a:srgbClr val="404040"/>
                </a:solidFill>
                <a:effectLst/>
                <a:latin typeface="-system-ui"/>
              </a:rPr>
              <a:t> of pizza is consumed daily worldwide??? (Well according to Wikipedia anyway…)</a:t>
            </a:r>
            <a:br>
              <a:rPr lang="en-US" sz="1500" b="0" i="0" dirty="0">
                <a:solidFill>
                  <a:srgbClr val="404040"/>
                </a:solidFill>
                <a:effectLst/>
                <a:latin typeface="-system-ui"/>
              </a:rPr>
            </a:br>
            <a:r>
              <a:rPr lang="en-US" sz="1500" b="0" i="0" dirty="0">
                <a:solidFill>
                  <a:srgbClr val="404040"/>
                </a:solidFill>
                <a:effectLst/>
                <a:latin typeface="-system-ui"/>
              </a:rPr>
              <a:t>Danny was scrolling through his Instagram feed when something really caught his eye - “80s Retro Styling and Pizza Is The Future!”</a:t>
            </a:r>
            <a:br>
              <a:rPr lang="en-US" sz="1500" b="0" i="0" dirty="0">
                <a:solidFill>
                  <a:srgbClr val="404040"/>
                </a:solidFill>
                <a:effectLst/>
                <a:latin typeface="-system-ui"/>
              </a:rPr>
            </a:br>
            <a:r>
              <a:rPr lang="en-US" sz="1500" b="0" i="0" dirty="0">
                <a:solidFill>
                  <a:srgbClr val="404040"/>
                </a:solidFill>
                <a:effectLst/>
                <a:latin typeface="-system-ui"/>
              </a:rPr>
              <a:t>Danny was sold on the idea, but he knew that pizza alone was not going to help him get seed funding to expand his new Pizza Empire - so he had one more genius idea to combine with it - he was going to </a:t>
            </a:r>
            <a:r>
              <a:rPr lang="en-US" sz="1500" b="0" i="1" dirty="0">
                <a:solidFill>
                  <a:srgbClr val="404040"/>
                </a:solidFill>
                <a:effectLst/>
                <a:latin typeface="inherit"/>
              </a:rPr>
              <a:t>Uberize</a:t>
            </a:r>
            <a:r>
              <a:rPr lang="en-US" sz="1500" b="0" i="0" dirty="0">
                <a:solidFill>
                  <a:srgbClr val="404040"/>
                </a:solidFill>
                <a:effectLst/>
                <a:latin typeface="-system-ui"/>
              </a:rPr>
              <a:t> it - and so Pizza Runner was launched!</a:t>
            </a:r>
            <a:br>
              <a:rPr lang="en-US" sz="1500" b="0" i="0" dirty="0">
                <a:solidFill>
                  <a:srgbClr val="404040"/>
                </a:solidFill>
                <a:effectLst/>
                <a:latin typeface="-system-ui"/>
              </a:rPr>
            </a:br>
            <a:r>
              <a:rPr lang="en-US" sz="1500" b="0" i="0" dirty="0">
                <a:solidFill>
                  <a:srgbClr val="404040"/>
                </a:solidFill>
                <a:effectLst/>
                <a:latin typeface="-system-ui"/>
              </a:rPr>
              <a:t>Danny started by recruiting “runners” to deliver fresh pizza from Pizza Runner Headquarters (otherwise known as Danny’s house) and also maxed out his credit card to pay freelance developers to build a mobile app to accept orders from customers.</a:t>
            </a:r>
            <a:br>
              <a:rPr lang="en-US" sz="1500" b="0" i="0" dirty="0">
                <a:solidFill>
                  <a:srgbClr val="404040"/>
                </a:solidFill>
                <a:effectLst/>
                <a:latin typeface="-system-ui"/>
              </a:rPr>
            </a:br>
            <a:br>
              <a:rPr lang="en-US" sz="1500" b="0" i="0" dirty="0">
                <a:solidFill>
                  <a:srgbClr val="FFFFFF"/>
                </a:solidFill>
                <a:effectLst/>
                <a:latin typeface="Aptos" panose="020B0004020202020204" pitchFamily="34" charset="0"/>
              </a:rPr>
            </a:br>
            <a:endParaRPr lang="en-US" sz="1500" i="1" dirty="0">
              <a:solidFill>
                <a:srgbClr val="FFFFFF"/>
              </a:solidFill>
              <a:latin typeface="Aptos" panose="020B000402020202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0DD0-F14A-F696-B22C-CCABB3026760}"/>
              </a:ext>
            </a:extLst>
          </p:cNvPr>
          <p:cNvSpPr>
            <a:spLocks noGrp="1"/>
          </p:cNvSpPr>
          <p:nvPr>
            <p:ph type="title"/>
          </p:nvPr>
        </p:nvSpPr>
        <p:spPr/>
        <p:txBody>
          <a:bodyPr>
            <a:normAutofit fontScale="90000"/>
          </a:bodyPr>
          <a:lstStyle/>
          <a:p>
            <a:br>
              <a:rPr lang="en-IN" b="1" i="0" dirty="0">
                <a:solidFill>
                  <a:srgbClr val="222222"/>
                </a:solidFill>
                <a:effectLst/>
                <a:latin typeface="-system-ui"/>
              </a:rPr>
            </a:br>
            <a:r>
              <a:rPr lang="en-IN" b="1" i="0" dirty="0">
                <a:solidFill>
                  <a:srgbClr val="222222"/>
                </a:solidFill>
                <a:effectLst/>
                <a:latin typeface="-system-ui"/>
              </a:rPr>
              <a:t>Entity Relationship Diagram</a:t>
            </a:r>
            <a:br>
              <a:rPr lang="en-IN" b="1" i="0" dirty="0">
                <a:solidFill>
                  <a:srgbClr val="222222"/>
                </a:solidFill>
                <a:effectLst/>
                <a:latin typeface="-system-ui"/>
              </a:rPr>
            </a:br>
            <a:endParaRPr lang="en-IN" dirty="0"/>
          </a:p>
        </p:txBody>
      </p:sp>
      <p:pic>
        <p:nvPicPr>
          <p:cNvPr id="6" name="Content Placeholder 5">
            <a:extLst>
              <a:ext uri="{FF2B5EF4-FFF2-40B4-BE49-F238E27FC236}">
                <a16:creationId xmlns:a16="http://schemas.microsoft.com/office/drawing/2014/main" id="{65CBD05C-6D48-20A0-253C-2D44B1F06E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341" y="2249488"/>
            <a:ext cx="7294143" cy="3541712"/>
          </a:xfrm>
        </p:spPr>
      </p:pic>
      <p:pic>
        <p:nvPicPr>
          <p:cNvPr id="13" name="Picture 12">
            <a:extLst>
              <a:ext uri="{FF2B5EF4-FFF2-40B4-BE49-F238E27FC236}">
                <a16:creationId xmlns:a16="http://schemas.microsoft.com/office/drawing/2014/main" id="{380B9833-CE51-8387-3180-BCD10C51CCA6}"/>
              </a:ext>
            </a:extLst>
          </p:cNvPr>
          <p:cNvPicPr>
            <a:picLocks noChangeAspect="1"/>
          </p:cNvPicPr>
          <p:nvPr/>
        </p:nvPicPr>
        <p:blipFill>
          <a:blip r:embed="rId3"/>
          <a:stretch>
            <a:fillRect/>
          </a:stretch>
        </p:blipFill>
        <p:spPr>
          <a:xfrm>
            <a:off x="2018139" y="2097088"/>
            <a:ext cx="7392692" cy="3170930"/>
          </a:xfrm>
          <a:prstGeom prst="rect">
            <a:avLst/>
          </a:prstGeom>
        </p:spPr>
      </p:pic>
    </p:spTree>
    <p:extLst>
      <p:ext uri="{BB962C8B-B14F-4D97-AF65-F5344CB8AC3E}">
        <p14:creationId xmlns:p14="http://schemas.microsoft.com/office/powerpoint/2010/main" val="345274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A147B7-E705-FD91-B643-076D6C395055}"/>
              </a:ext>
            </a:extLst>
          </p:cNvPr>
          <p:cNvPicPr>
            <a:picLocks noChangeAspect="1"/>
          </p:cNvPicPr>
          <p:nvPr/>
        </p:nvPicPr>
        <p:blipFill>
          <a:blip r:embed="rId2"/>
          <a:stretch>
            <a:fillRect/>
          </a:stretch>
        </p:blipFill>
        <p:spPr>
          <a:xfrm>
            <a:off x="1068807" y="870683"/>
            <a:ext cx="5675956" cy="2446257"/>
          </a:xfrm>
          <a:prstGeom prst="rect">
            <a:avLst/>
          </a:prstGeom>
          <a:ln>
            <a:solidFill>
              <a:schemeClr val="bg1"/>
            </a:solidFill>
          </a:ln>
        </p:spPr>
      </p:pic>
      <p:pic>
        <p:nvPicPr>
          <p:cNvPr id="5" name="Picture 4">
            <a:extLst>
              <a:ext uri="{FF2B5EF4-FFF2-40B4-BE49-F238E27FC236}">
                <a16:creationId xmlns:a16="http://schemas.microsoft.com/office/drawing/2014/main" id="{89949DEF-6149-94DC-67D8-183C8F0575AD}"/>
              </a:ext>
            </a:extLst>
          </p:cNvPr>
          <p:cNvPicPr>
            <a:picLocks noChangeAspect="1"/>
          </p:cNvPicPr>
          <p:nvPr/>
        </p:nvPicPr>
        <p:blipFill>
          <a:blip r:embed="rId3"/>
          <a:stretch>
            <a:fillRect/>
          </a:stretch>
        </p:blipFill>
        <p:spPr>
          <a:xfrm>
            <a:off x="5021329" y="3109975"/>
            <a:ext cx="6229378" cy="2752943"/>
          </a:xfrm>
          <a:prstGeom prst="rect">
            <a:avLst/>
          </a:prstGeom>
          <a:ln>
            <a:noFill/>
          </a:ln>
        </p:spPr>
      </p:pic>
    </p:spTree>
    <p:extLst>
      <p:ext uri="{BB962C8B-B14F-4D97-AF65-F5344CB8AC3E}">
        <p14:creationId xmlns:p14="http://schemas.microsoft.com/office/powerpoint/2010/main" val="104514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E0FD49-FB18-462B-BECF-426A2F6057D5}"/>
              </a:ext>
            </a:extLst>
          </p:cNvPr>
          <p:cNvPicPr>
            <a:picLocks noChangeAspect="1"/>
          </p:cNvPicPr>
          <p:nvPr/>
        </p:nvPicPr>
        <p:blipFill>
          <a:blip r:embed="rId2"/>
          <a:stretch>
            <a:fillRect/>
          </a:stretch>
        </p:blipFill>
        <p:spPr>
          <a:xfrm>
            <a:off x="1125035" y="655015"/>
            <a:ext cx="5813647" cy="3110489"/>
          </a:xfrm>
          <a:prstGeom prst="rect">
            <a:avLst/>
          </a:prstGeom>
        </p:spPr>
      </p:pic>
      <p:pic>
        <p:nvPicPr>
          <p:cNvPr id="5" name="Picture 4">
            <a:extLst>
              <a:ext uri="{FF2B5EF4-FFF2-40B4-BE49-F238E27FC236}">
                <a16:creationId xmlns:a16="http://schemas.microsoft.com/office/drawing/2014/main" id="{5FBB58DC-860A-69C5-D03D-C44250954CB2}"/>
              </a:ext>
            </a:extLst>
          </p:cNvPr>
          <p:cNvPicPr>
            <a:picLocks noChangeAspect="1"/>
          </p:cNvPicPr>
          <p:nvPr/>
        </p:nvPicPr>
        <p:blipFill>
          <a:blip r:embed="rId3"/>
          <a:stretch>
            <a:fillRect/>
          </a:stretch>
        </p:blipFill>
        <p:spPr>
          <a:xfrm>
            <a:off x="4930589" y="2973416"/>
            <a:ext cx="6069106" cy="3346702"/>
          </a:xfrm>
          <a:prstGeom prst="rect">
            <a:avLst/>
          </a:prstGeom>
        </p:spPr>
      </p:pic>
    </p:spTree>
    <p:extLst>
      <p:ext uri="{BB962C8B-B14F-4D97-AF65-F5344CB8AC3E}">
        <p14:creationId xmlns:p14="http://schemas.microsoft.com/office/powerpoint/2010/main" val="137039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9C1929-C8D0-3E29-557B-837BB8BE45F6}"/>
              </a:ext>
            </a:extLst>
          </p:cNvPr>
          <p:cNvPicPr>
            <a:picLocks noChangeAspect="1"/>
          </p:cNvPicPr>
          <p:nvPr/>
        </p:nvPicPr>
        <p:blipFill>
          <a:blip r:embed="rId2"/>
          <a:stretch>
            <a:fillRect/>
          </a:stretch>
        </p:blipFill>
        <p:spPr>
          <a:xfrm>
            <a:off x="1246222" y="328815"/>
            <a:ext cx="5593850" cy="3283961"/>
          </a:xfrm>
          <a:prstGeom prst="rect">
            <a:avLst/>
          </a:prstGeom>
        </p:spPr>
      </p:pic>
      <p:pic>
        <p:nvPicPr>
          <p:cNvPr id="6" name="Picture 5">
            <a:extLst>
              <a:ext uri="{FF2B5EF4-FFF2-40B4-BE49-F238E27FC236}">
                <a16:creationId xmlns:a16="http://schemas.microsoft.com/office/drawing/2014/main" id="{F1E7F787-CE01-D113-32E5-5572CF53B71B}"/>
              </a:ext>
            </a:extLst>
          </p:cNvPr>
          <p:cNvPicPr>
            <a:picLocks noChangeAspect="1"/>
          </p:cNvPicPr>
          <p:nvPr/>
        </p:nvPicPr>
        <p:blipFill rotWithShape="1">
          <a:blip r:embed="rId3"/>
          <a:srcRect t="6012" r="19764"/>
          <a:stretch/>
        </p:blipFill>
        <p:spPr>
          <a:xfrm>
            <a:off x="5547243" y="2644588"/>
            <a:ext cx="6241344" cy="3478305"/>
          </a:xfrm>
          <a:prstGeom prst="rect">
            <a:avLst/>
          </a:prstGeom>
        </p:spPr>
      </p:pic>
    </p:spTree>
    <p:extLst>
      <p:ext uri="{BB962C8B-B14F-4D97-AF65-F5344CB8AC3E}">
        <p14:creationId xmlns:p14="http://schemas.microsoft.com/office/powerpoint/2010/main" val="276395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604133-4E49-EBFE-9343-20FB11CF84CB}"/>
              </a:ext>
            </a:extLst>
          </p:cNvPr>
          <p:cNvPicPr>
            <a:picLocks noChangeAspect="1"/>
          </p:cNvPicPr>
          <p:nvPr/>
        </p:nvPicPr>
        <p:blipFill>
          <a:blip r:embed="rId2"/>
          <a:stretch>
            <a:fillRect/>
          </a:stretch>
        </p:blipFill>
        <p:spPr>
          <a:xfrm>
            <a:off x="1185653" y="412376"/>
            <a:ext cx="6685359" cy="3660688"/>
          </a:xfrm>
          <a:prstGeom prst="rect">
            <a:avLst/>
          </a:prstGeom>
        </p:spPr>
      </p:pic>
      <p:pic>
        <p:nvPicPr>
          <p:cNvPr id="6" name="Picture 5">
            <a:extLst>
              <a:ext uri="{FF2B5EF4-FFF2-40B4-BE49-F238E27FC236}">
                <a16:creationId xmlns:a16="http://schemas.microsoft.com/office/drawing/2014/main" id="{52D08142-B41F-01D6-B981-DF53238443AD}"/>
              </a:ext>
            </a:extLst>
          </p:cNvPr>
          <p:cNvPicPr>
            <a:picLocks noChangeAspect="1"/>
          </p:cNvPicPr>
          <p:nvPr/>
        </p:nvPicPr>
        <p:blipFill>
          <a:blip r:embed="rId3"/>
          <a:stretch>
            <a:fillRect/>
          </a:stretch>
        </p:blipFill>
        <p:spPr>
          <a:xfrm>
            <a:off x="5594783" y="3148728"/>
            <a:ext cx="5709712" cy="2875554"/>
          </a:xfrm>
          <a:prstGeom prst="rect">
            <a:avLst/>
          </a:prstGeom>
        </p:spPr>
      </p:pic>
    </p:spTree>
    <p:extLst>
      <p:ext uri="{BB962C8B-B14F-4D97-AF65-F5344CB8AC3E}">
        <p14:creationId xmlns:p14="http://schemas.microsoft.com/office/powerpoint/2010/main" val="379350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82E48F-F99E-2008-8C18-C8AFA1ABCCC5}"/>
              </a:ext>
            </a:extLst>
          </p:cNvPr>
          <p:cNvPicPr>
            <a:picLocks noChangeAspect="1"/>
          </p:cNvPicPr>
          <p:nvPr/>
        </p:nvPicPr>
        <p:blipFill rotWithShape="1">
          <a:blip r:embed="rId2"/>
          <a:srcRect t="6283" r="16923"/>
          <a:stretch/>
        </p:blipFill>
        <p:spPr>
          <a:xfrm>
            <a:off x="1257873" y="394447"/>
            <a:ext cx="5958715" cy="3560196"/>
          </a:xfrm>
          <a:prstGeom prst="rect">
            <a:avLst/>
          </a:prstGeom>
        </p:spPr>
      </p:pic>
      <p:pic>
        <p:nvPicPr>
          <p:cNvPr id="7" name="Picture 6">
            <a:extLst>
              <a:ext uri="{FF2B5EF4-FFF2-40B4-BE49-F238E27FC236}">
                <a16:creationId xmlns:a16="http://schemas.microsoft.com/office/drawing/2014/main" id="{0C3DCEA8-CA28-9EA1-8FA9-44CB22E4770D}"/>
              </a:ext>
            </a:extLst>
          </p:cNvPr>
          <p:cNvPicPr>
            <a:picLocks noChangeAspect="1"/>
          </p:cNvPicPr>
          <p:nvPr/>
        </p:nvPicPr>
        <p:blipFill rotWithShape="1">
          <a:blip r:embed="rId3"/>
          <a:srcRect l="9047" r="16216"/>
          <a:stretch/>
        </p:blipFill>
        <p:spPr>
          <a:xfrm>
            <a:off x="5815280" y="3102550"/>
            <a:ext cx="5513294" cy="3109229"/>
          </a:xfrm>
          <a:prstGeom prst="rect">
            <a:avLst/>
          </a:prstGeom>
        </p:spPr>
      </p:pic>
    </p:spTree>
    <p:extLst>
      <p:ext uri="{BB962C8B-B14F-4D97-AF65-F5344CB8AC3E}">
        <p14:creationId xmlns:p14="http://schemas.microsoft.com/office/powerpoint/2010/main" val="196297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5C11CB-54F0-EE5F-C60E-67D3294E3884}"/>
              </a:ext>
            </a:extLst>
          </p:cNvPr>
          <p:cNvSpPr txBox="1"/>
          <p:nvPr/>
        </p:nvSpPr>
        <p:spPr>
          <a:xfrm>
            <a:off x="2876701" y="3209365"/>
            <a:ext cx="5648733" cy="861774"/>
          </a:xfrm>
          <a:prstGeom prst="rect">
            <a:avLst/>
          </a:prstGeom>
          <a:noFill/>
        </p:spPr>
        <p:txBody>
          <a:bodyPr wrap="square" rtlCol="0">
            <a:spAutoFit/>
          </a:bodyPr>
          <a:lstStyle/>
          <a:p>
            <a:pPr algn="ctr"/>
            <a:r>
              <a:rPr lang="en-IN" sz="5000" dirty="0"/>
              <a:t>THANK YOU</a:t>
            </a:r>
          </a:p>
        </p:txBody>
      </p:sp>
    </p:spTree>
    <p:extLst>
      <p:ext uri="{BB962C8B-B14F-4D97-AF65-F5344CB8AC3E}">
        <p14:creationId xmlns:p14="http://schemas.microsoft.com/office/powerpoint/2010/main" val="3345354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100</TotalTime>
  <Words>172</Words>
  <Application>Microsoft Office PowerPoint</Application>
  <PresentationFormat>Widescreen</PresentationFormat>
  <Paragraphs>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Aptos</vt:lpstr>
      <vt:lpstr>Arial</vt:lpstr>
      <vt:lpstr>inherit</vt:lpstr>
      <vt:lpstr>-system-ui</vt:lpstr>
      <vt:lpstr>Tw Cen MT</vt:lpstr>
      <vt:lpstr>Circuit</vt:lpstr>
      <vt:lpstr>PowerPoint Presentation</vt:lpstr>
      <vt:lpstr>Problem Statement    Did you know that over 115 million kilograms of pizza is consumed daily worldwide??? (Well according to Wikipedia anyway…) Danny was scrolling through his Instagram feed when something really caught his eye - “80s Retro Styling and Pizza Is The Future!” Danny was sold on the idea, but he knew that pizza alone was not going to help him get seed funding to expand his new Pizza Empire - so he had one more genius idea to combine with it - he was going to Uberize it - and so Pizza Runner was launched! Danny started by recruiting “runners” to deliver fresh pizza from Pizza Runner Headquarters (otherwise known as Danny’s house) and also maxed out his credit card to pay freelance developers to build a mobile app to accept orders from customers.  </vt:lpstr>
      <vt:lpstr> Entity Relationship Diagram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Jui Roy</dc:creator>
  <cp:lastModifiedBy>Jui Roy</cp:lastModifiedBy>
  <cp:revision>2</cp:revision>
  <dcterms:created xsi:type="dcterms:W3CDTF">2023-11-13T14:16:39Z</dcterms:created>
  <dcterms:modified xsi:type="dcterms:W3CDTF">2023-11-20T17:23:03Z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