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14" autoAdjust="0"/>
  </p:normalViewPr>
  <p:slideViewPr>
    <p:cSldViewPr>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5E437-F65C-44CC-8B23-58371EDA6A8D}"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BEEB6-F6F8-42A1-8E91-22125B50A5E6}" type="slidenum">
              <a:rPr lang="zh-CN" altLang="en-US" smtClean="0"/>
              <a:t>‹#›</a:t>
            </a:fld>
            <a:endParaRPr lang="zh-CN" altLang="en-US"/>
          </a:p>
        </p:txBody>
      </p:sp>
    </p:spTree>
    <p:extLst>
      <p:ext uri="{BB962C8B-B14F-4D97-AF65-F5344CB8AC3E}">
        <p14:creationId xmlns:p14="http://schemas.microsoft.com/office/powerpoint/2010/main" val="109938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1</a:t>
            </a:fld>
            <a:endParaRPr lang="zh-CN" altLang="en-US"/>
          </a:p>
        </p:txBody>
      </p:sp>
    </p:spTree>
    <p:extLst>
      <p:ext uri="{BB962C8B-B14F-4D97-AF65-F5344CB8AC3E}">
        <p14:creationId xmlns:p14="http://schemas.microsoft.com/office/powerpoint/2010/main" val="1507141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AD7BF6-DCF8-4757-93F1-A394A3B5D29F}" type="slidenum">
              <a:rPr lang="zh-CN" altLang="en-US" smtClean="0"/>
              <a:t>10</a:t>
            </a:fld>
            <a:endParaRPr lang="zh-CN" altLang="en-US"/>
          </a:p>
        </p:txBody>
      </p:sp>
    </p:spTree>
    <p:extLst>
      <p:ext uri="{BB962C8B-B14F-4D97-AF65-F5344CB8AC3E}">
        <p14:creationId xmlns:p14="http://schemas.microsoft.com/office/powerpoint/2010/main" val="345998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2</a:t>
            </a:fld>
            <a:endParaRPr lang="zh-CN" altLang="en-US"/>
          </a:p>
        </p:txBody>
      </p:sp>
    </p:spTree>
    <p:extLst>
      <p:ext uri="{BB962C8B-B14F-4D97-AF65-F5344CB8AC3E}">
        <p14:creationId xmlns:p14="http://schemas.microsoft.com/office/powerpoint/2010/main" val="81035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3</a:t>
            </a:fld>
            <a:endParaRPr lang="zh-CN" altLang="en-US"/>
          </a:p>
        </p:txBody>
      </p:sp>
    </p:spTree>
    <p:extLst>
      <p:ext uri="{BB962C8B-B14F-4D97-AF65-F5344CB8AC3E}">
        <p14:creationId xmlns:p14="http://schemas.microsoft.com/office/powerpoint/2010/main" val="30724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4</a:t>
            </a:fld>
            <a:endParaRPr lang="zh-CN" altLang="en-US"/>
          </a:p>
        </p:txBody>
      </p:sp>
    </p:spTree>
    <p:extLst>
      <p:ext uri="{BB962C8B-B14F-4D97-AF65-F5344CB8AC3E}">
        <p14:creationId xmlns:p14="http://schemas.microsoft.com/office/powerpoint/2010/main" val="189090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5</a:t>
            </a:fld>
            <a:endParaRPr lang="zh-CN" altLang="en-US"/>
          </a:p>
        </p:txBody>
      </p:sp>
    </p:spTree>
    <p:extLst>
      <p:ext uri="{BB962C8B-B14F-4D97-AF65-F5344CB8AC3E}">
        <p14:creationId xmlns:p14="http://schemas.microsoft.com/office/powerpoint/2010/main" val="155783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6</a:t>
            </a:fld>
            <a:endParaRPr lang="zh-CN" altLang="en-US"/>
          </a:p>
        </p:txBody>
      </p:sp>
    </p:spTree>
    <p:extLst>
      <p:ext uri="{BB962C8B-B14F-4D97-AF65-F5344CB8AC3E}">
        <p14:creationId xmlns:p14="http://schemas.microsoft.com/office/powerpoint/2010/main" val="211723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7</a:t>
            </a:fld>
            <a:endParaRPr lang="zh-CN" altLang="en-US"/>
          </a:p>
        </p:txBody>
      </p:sp>
    </p:spTree>
    <p:extLst>
      <p:ext uri="{BB962C8B-B14F-4D97-AF65-F5344CB8AC3E}">
        <p14:creationId xmlns:p14="http://schemas.microsoft.com/office/powerpoint/2010/main" val="369131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8</a:t>
            </a:fld>
            <a:endParaRPr lang="zh-CN" altLang="en-US"/>
          </a:p>
        </p:txBody>
      </p:sp>
    </p:spTree>
    <p:extLst>
      <p:ext uri="{BB962C8B-B14F-4D97-AF65-F5344CB8AC3E}">
        <p14:creationId xmlns:p14="http://schemas.microsoft.com/office/powerpoint/2010/main" val="197615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BEEB6-F6F8-42A1-8E91-22125B50A5E6}" type="slidenum">
              <a:rPr lang="zh-CN" altLang="en-US" smtClean="0"/>
              <a:t>9</a:t>
            </a:fld>
            <a:endParaRPr lang="zh-CN" altLang="en-US"/>
          </a:p>
        </p:txBody>
      </p:sp>
    </p:spTree>
    <p:extLst>
      <p:ext uri="{BB962C8B-B14F-4D97-AF65-F5344CB8AC3E}">
        <p14:creationId xmlns:p14="http://schemas.microsoft.com/office/powerpoint/2010/main" val="318637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zh-CN/docs/Web/API/Navigator/getUserMedi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ensorflow.google.cn/api_docs/python/tf/image" TargetMode="External"/><Relationship Id="rId4" Type="http://schemas.openxmlformats.org/officeDocument/2006/relationships/hyperlink" Target="https://www.tensorflow.org/versions/r1.11/api_docs/python/tf/import_graph_def?hl=c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项目综合实践</a:t>
            </a:r>
            <a:endParaRPr lang="zh-CN" altLang="en-US" dirty="0"/>
          </a:p>
        </p:txBody>
      </p:sp>
      <p:sp>
        <p:nvSpPr>
          <p:cNvPr id="3" name="副标题 2"/>
          <p:cNvSpPr>
            <a:spLocks noGrp="1"/>
          </p:cNvSpPr>
          <p:nvPr>
            <p:ph type="subTitle" idx="1"/>
          </p:nvPr>
        </p:nvSpPr>
        <p:spPr/>
        <p:txBody>
          <a:bodyPr/>
          <a:lstStyle/>
          <a:p>
            <a:r>
              <a:rPr lang="zh-CN" altLang="en-US" dirty="0" smtClean="0"/>
              <a:t>识花君篇</a:t>
            </a:r>
            <a:endParaRPr lang="zh-CN" altLang="en-US" dirty="0"/>
          </a:p>
        </p:txBody>
      </p:sp>
    </p:spTree>
    <p:extLst>
      <p:ext uri="{BB962C8B-B14F-4D97-AF65-F5344CB8AC3E}">
        <p14:creationId xmlns:p14="http://schemas.microsoft.com/office/powerpoint/2010/main" val="116650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网页内使用摄像头和麦克风</a:t>
            </a:r>
            <a:endParaRPr lang="en-US" altLang="zh-CN" dirty="0" smtClean="0"/>
          </a:p>
          <a:p>
            <a:pPr lvl="1"/>
            <a:r>
              <a:rPr lang="en-US" altLang="zh-CN" dirty="0">
                <a:hlinkClick r:id="rId3"/>
              </a:rPr>
              <a:t>https://</a:t>
            </a:r>
            <a:r>
              <a:rPr lang="en-US" altLang="zh-CN" dirty="0" smtClean="0">
                <a:hlinkClick r:id="rId3"/>
              </a:rPr>
              <a:t>developer.mozilla.org/zh-CN/docs/Web/API/Navigator/getUserMedia</a:t>
            </a:r>
            <a:endParaRPr lang="en-US" altLang="zh-CN" dirty="0"/>
          </a:p>
          <a:p>
            <a:r>
              <a:rPr lang="zh-CN" altLang="en-US" sz="3600" dirty="0"/>
              <a:t>加载二进制模型</a:t>
            </a:r>
            <a:endParaRPr lang="en-US" altLang="zh-CN" sz="3600" dirty="0"/>
          </a:p>
          <a:p>
            <a:pPr lvl="1"/>
            <a:r>
              <a:rPr lang="en-US" altLang="zh-CN" dirty="0">
                <a:hlinkClick r:id="rId4"/>
              </a:rPr>
              <a:t>https://</a:t>
            </a:r>
            <a:r>
              <a:rPr lang="en-US" altLang="zh-CN" dirty="0" smtClean="0">
                <a:hlinkClick r:id="rId4"/>
              </a:rPr>
              <a:t>www.tensorflow.org/versions/r1.11/api_docs/python/tf/import_graph_def?hl=cn</a:t>
            </a:r>
            <a:endParaRPr lang="en-US" altLang="zh-CN" dirty="0" smtClean="0"/>
          </a:p>
          <a:p>
            <a:r>
              <a:rPr lang="en-US" altLang="zh-CN" dirty="0" err="1" smtClean="0"/>
              <a:t>TensorFlow</a:t>
            </a:r>
            <a:r>
              <a:rPr lang="zh-CN" altLang="en-US" dirty="0" smtClean="0"/>
              <a:t>图像处理函数</a:t>
            </a:r>
            <a:endParaRPr lang="en-US" altLang="zh-CN" dirty="0" smtClean="0"/>
          </a:p>
          <a:p>
            <a:pPr lvl="1"/>
            <a:r>
              <a:rPr lang="en-US" altLang="zh-CN" dirty="0">
                <a:hlinkClick r:id="rId5"/>
              </a:rPr>
              <a:t>https://</a:t>
            </a:r>
            <a:r>
              <a:rPr lang="en-US" altLang="zh-CN" dirty="0" smtClean="0">
                <a:hlinkClick r:id="rId5"/>
              </a:rPr>
              <a:t>tensorflow.google.cn/api_docs/python/tf/image</a:t>
            </a:r>
            <a:endParaRPr lang="en-US" altLang="zh-CN" dirty="0" smtClean="0"/>
          </a:p>
          <a:p>
            <a:pPr lvl="2"/>
            <a:r>
              <a:rPr lang="zh-CN" altLang="en-US" dirty="0"/>
              <a:t>左右反转函数</a:t>
            </a:r>
            <a:r>
              <a:rPr lang="en-US" altLang="zh-CN" dirty="0" err="1" smtClean="0"/>
              <a:t>flip_left_right</a:t>
            </a:r>
            <a:endParaRPr lang="en-US" altLang="zh-CN" dirty="0" smtClean="0"/>
          </a:p>
          <a:p>
            <a:pPr lvl="2"/>
            <a:r>
              <a:rPr lang="zh-CN" altLang="en-US" dirty="0" smtClean="0"/>
              <a:t>上下反转函数</a:t>
            </a:r>
            <a:r>
              <a:rPr lang="en-US" altLang="zh-CN" dirty="0" err="1" smtClean="0"/>
              <a:t>flip_up_down</a:t>
            </a:r>
            <a:endParaRPr lang="en-US" altLang="zh-CN" dirty="0"/>
          </a:p>
          <a:p>
            <a:pPr lvl="2"/>
            <a:r>
              <a:rPr lang="zh-CN" altLang="en-US" dirty="0" smtClean="0"/>
              <a:t>对角线反转函数</a:t>
            </a:r>
            <a:r>
              <a:rPr lang="en-US" altLang="zh-CN" dirty="0" err="1" smtClean="0"/>
              <a:t>transpose_image</a:t>
            </a:r>
            <a:endParaRPr lang="en-US" altLang="zh-CN" dirty="0" smtClean="0"/>
          </a:p>
          <a:p>
            <a:pPr lvl="2"/>
            <a:r>
              <a:rPr lang="zh-CN" altLang="en-US" dirty="0" smtClean="0"/>
              <a:t>调整图像亮度、饱和度、色相函数</a:t>
            </a:r>
            <a:r>
              <a:rPr lang="en-US" altLang="zh-CN" dirty="0" err="1" smtClean="0"/>
              <a:t>adjust_brightness</a:t>
            </a:r>
            <a:r>
              <a:rPr lang="zh-CN" altLang="en-US" dirty="0" smtClean="0"/>
              <a:t>、</a:t>
            </a:r>
            <a:r>
              <a:rPr lang="en-US" altLang="zh-CN" dirty="0"/>
              <a:t> </a:t>
            </a:r>
            <a:r>
              <a:rPr lang="en-US" altLang="zh-CN" dirty="0" err="1" smtClean="0"/>
              <a:t>adjust_saturation</a:t>
            </a:r>
            <a:r>
              <a:rPr lang="zh-CN" altLang="en-US" dirty="0" smtClean="0"/>
              <a:t>、</a:t>
            </a:r>
            <a:r>
              <a:rPr lang="en-US" altLang="zh-CN" dirty="0"/>
              <a:t> </a:t>
            </a:r>
            <a:r>
              <a:rPr lang="en-US" altLang="zh-CN" dirty="0" err="1"/>
              <a:t>adjust_hue</a:t>
            </a:r>
            <a:endParaRPr lang="en-US" altLang="zh-CN" dirty="0"/>
          </a:p>
          <a:p>
            <a:pPr marL="914400" lvl="2" indent="0">
              <a:buNone/>
            </a:pPr>
            <a:endParaRPr lang="en-US" altLang="zh-CN" dirty="0"/>
          </a:p>
          <a:p>
            <a:pPr lvl="2"/>
            <a:endParaRPr lang="en-US" altLang="zh-CN" dirty="0"/>
          </a:p>
          <a:p>
            <a:pPr lvl="2"/>
            <a:endParaRPr lang="en-US" altLang="zh-CN" dirty="0"/>
          </a:p>
          <a:p>
            <a:pPr lvl="2"/>
            <a:endParaRPr lang="en-US" altLang="zh-CN" dirty="0" smtClean="0"/>
          </a:p>
          <a:p>
            <a:pPr lvl="2"/>
            <a:endParaRPr lang="zh-CN" altLang="en-US" dirty="0"/>
          </a:p>
        </p:txBody>
      </p:sp>
    </p:spTree>
    <p:extLst>
      <p:ext uri="{BB962C8B-B14F-4D97-AF65-F5344CB8AC3E}">
        <p14:creationId xmlns:p14="http://schemas.microsoft.com/office/powerpoint/2010/main" val="356177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花朵识别问题</a:t>
            </a:r>
            <a:endParaRPr lang="zh-CN" altLang="en-US" dirty="0"/>
          </a:p>
        </p:txBody>
      </p:sp>
      <p:sp>
        <p:nvSpPr>
          <p:cNvPr id="3" name="内容占位符 2"/>
          <p:cNvSpPr>
            <a:spLocks noGrp="1"/>
          </p:cNvSpPr>
          <p:nvPr>
            <p:ph idx="1"/>
          </p:nvPr>
        </p:nvSpPr>
        <p:spPr/>
        <p:txBody>
          <a:bodyPr/>
          <a:lstStyle/>
          <a:p>
            <a:r>
              <a:rPr lang="zh-CN" altLang="en-US" dirty="0" smtClean="0"/>
              <a:t>花朵识别</a:t>
            </a:r>
            <a:endParaRPr lang="en-US" altLang="zh-CN" dirty="0" smtClean="0"/>
          </a:p>
          <a:p>
            <a:pPr lvl="1"/>
            <a:r>
              <a:rPr lang="zh-CN" altLang="en-US" dirty="0" smtClean="0"/>
              <a:t>我们</a:t>
            </a:r>
            <a:r>
              <a:rPr lang="zh-CN" altLang="en-US" dirty="0"/>
              <a:t>使用预训练</a:t>
            </a:r>
            <a:r>
              <a:rPr lang="zh-CN" altLang="en-US" dirty="0" smtClean="0"/>
              <a:t>模型</a:t>
            </a:r>
            <a:r>
              <a:rPr lang="en-US" altLang="zh-CN" dirty="0" smtClean="0"/>
              <a:t>Inception-V3</a:t>
            </a:r>
            <a:r>
              <a:rPr lang="zh-CN" altLang="en-US" dirty="0" smtClean="0"/>
              <a:t>对花朵图像</a:t>
            </a:r>
            <a:r>
              <a:rPr lang="zh-CN" altLang="en-US" dirty="0"/>
              <a:t>进行</a:t>
            </a:r>
            <a:r>
              <a:rPr lang="zh-CN" altLang="en-US" dirty="0" smtClean="0"/>
              <a:t>分类，</a:t>
            </a:r>
            <a:r>
              <a:rPr lang="en-US" altLang="zh-CN" dirty="0"/>
              <a:t> </a:t>
            </a:r>
            <a:r>
              <a:rPr lang="en-US" altLang="zh-CN" dirty="0" smtClean="0"/>
              <a:t>Inception-V3</a:t>
            </a:r>
            <a:r>
              <a:rPr lang="zh-CN" altLang="en-US" dirty="0"/>
              <a:t>模型是谷歌在大型图像数据库</a:t>
            </a:r>
            <a:r>
              <a:rPr lang="en-US" altLang="zh-CN" dirty="0" smtClean="0"/>
              <a:t>ImageNet</a:t>
            </a:r>
            <a:r>
              <a:rPr lang="zh-CN" altLang="en-US" dirty="0"/>
              <a:t> </a:t>
            </a:r>
            <a:r>
              <a:rPr lang="zh-CN" altLang="en-US" dirty="0" smtClean="0"/>
              <a:t>上</a:t>
            </a:r>
            <a:r>
              <a:rPr lang="zh-CN" altLang="en-US" dirty="0"/>
              <a:t>训练好了一</a:t>
            </a:r>
            <a:r>
              <a:rPr lang="zh-CN" altLang="en-US" dirty="0" smtClean="0"/>
              <a:t>个图像分类模型</a:t>
            </a:r>
            <a:r>
              <a:rPr lang="zh-CN" altLang="en-US" dirty="0"/>
              <a:t>，这个模型</a:t>
            </a:r>
            <a:r>
              <a:rPr lang="zh-CN" altLang="en-US" dirty="0" smtClean="0"/>
              <a:t>可以对</a:t>
            </a:r>
            <a:r>
              <a:rPr lang="en-US" altLang="zh-CN" dirty="0" smtClean="0"/>
              <a:t>1000</a:t>
            </a:r>
            <a:r>
              <a:rPr lang="zh-CN" altLang="en-US" dirty="0" smtClean="0"/>
              <a:t>种类别的图片进行</a:t>
            </a:r>
            <a:r>
              <a:rPr lang="zh-CN" altLang="en-US" dirty="0"/>
              <a:t>图像</a:t>
            </a:r>
            <a:r>
              <a:rPr lang="zh-CN" altLang="en-US" dirty="0" smtClean="0"/>
              <a:t>分类。但现成的</a:t>
            </a:r>
            <a:r>
              <a:rPr lang="en-US" altLang="zh-CN" dirty="0" smtClean="0"/>
              <a:t>Inception-V3</a:t>
            </a:r>
            <a:r>
              <a:rPr lang="zh-CN" altLang="en-US" dirty="0" smtClean="0"/>
              <a:t>无法对“花” 类别图片做进一步细分，因此</a:t>
            </a:r>
            <a:r>
              <a:rPr lang="zh-CN" altLang="en-US" dirty="0"/>
              <a:t>本实验的花朵识别</a:t>
            </a:r>
            <a:r>
              <a:rPr lang="zh-CN" altLang="en-US" dirty="0" smtClean="0"/>
              <a:t>实验是在</a:t>
            </a:r>
            <a:r>
              <a:rPr lang="en-US" altLang="zh-CN" dirty="0"/>
              <a:t>Inception-V3</a:t>
            </a:r>
            <a:r>
              <a:rPr lang="zh-CN" altLang="en-US" dirty="0" smtClean="0"/>
              <a:t>模型基础上采用迁移学习方式完成对“花” </a:t>
            </a:r>
            <a:r>
              <a:rPr lang="zh-CN" altLang="en-US" dirty="0"/>
              <a:t>类别</a:t>
            </a:r>
            <a:r>
              <a:rPr lang="zh-CN" altLang="en-US" dirty="0" smtClean="0"/>
              <a:t>图片进一步细分的实验。</a:t>
            </a:r>
            <a:endParaRPr lang="zh-CN" altLang="en-US" dirty="0"/>
          </a:p>
        </p:txBody>
      </p:sp>
    </p:spTree>
    <p:extLst>
      <p:ext uri="{BB962C8B-B14F-4D97-AF65-F5344CB8AC3E}">
        <p14:creationId xmlns:p14="http://schemas.microsoft.com/office/powerpoint/2010/main" val="97787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迁移学习</a:t>
            </a:r>
            <a:endParaRPr lang="zh-CN" altLang="en-US" dirty="0"/>
          </a:p>
        </p:txBody>
      </p:sp>
      <p:sp>
        <p:nvSpPr>
          <p:cNvPr id="3" name="内容占位符 2"/>
          <p:cNvSpPr>
            <a:spLocks noGrp="1"/>
          </p:cNvSpPr>
          <p:nvPr>
            <p:ph idx="1"/>
          </p:nvPr>
        </p:nvSpPr>
        <p:spPr/>
        <p:txBody>
          <a:bodyPr/>
          <a:lstStyle/>
          <a:p>
            <a:r>
              <a:rPr lang="zh-CN" altLang="en-US" dirty="0" smtClean="0"/>
              <a:t>所谓迁移学习，就是将一个分类上训练好的模型通过简单的调整使其适用于一个新的图像分类问题，在训练好的</a:t>
            </a:r>
            <a:r>
              <a:rPr lang="en-US" altLang="zh-CN" dirty="0" smtClean="0"/>
              <a:t>Inception-v3</a:t>
            </a:r>
            <a:r>
              <a:rPr lang="zh-CN" altLang="en-US" dirty="0" smtClean="0"/>
              <a:t>模型中，通过卷积输出的节点向量再通过一个单层的全连接层神经网络就可以区分</a:t>
            </a:r>
            <a:r>
              <a:rPr lang="en-US" altLang="zh-CN" dirty="0" smtClean="0"/>
              <a:t>1000</a:t>
            </a:r>
            <a:r>
              <a:rPr lang="zh-CN" altLang="en-US" dirty="0" smtClean="0"/>
              <a:t>种类别的图像，所以在我们的实验中只需要把卷积层输出的节点向量作为输入来训练一个新的单层全连接神经网络处理“花”的分类问题。</a:t>
            </a:r>
            <a:endParaRPr lang="zh-CN" altLang="en-US" dirty="0"/>
          </a:p>
        </p:txBody>
      </p:sp>
    </p:spTree>
    <p:extLst>
      <p:ext uri="{BB962C8B-B14F-4D97-AF65-F5344CB8AC3E}">
        <p14:creationId xmlns:p14="http://schemas.microsoft.com/office/powerpoint/2010/main" val="417522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我们采用预</a:t>
            </a:r>
            <a:r>
              <a:rPr lang="zh-CN" altLang="en-US" dirty="0"/>
              <a:t>训练模型</a:t>
            </a:r>
            <a:r>
              <a:rPr lang="en-US" altLang="zh-CN" dirty="0" smtClean="0"/>
              <a:t>Inception-V3</a:t>
            </a:r>
            <a:r>
              <a:rPr lang="zh-CN" altLang="en-US" dirty="0" smtClean="0"/>
              <a:t>进行学习迁移后对五种品种的花朵识别，具体过程</a:t>
            </a:r>
            <a:endParaRPr lang="en-US" altLang="zh-CN" dirty="0" smtClean="0"/>
          </a:p>
          <a:p>
            <a:pPr lvl="1"/>
            <a:r>
              <a:rPr lang="zh-CN" altLang="en-US" dirty="0" smtClean="0"/>
              <a:t>用户在手机</a:t>
            </a:r>
            <a:r>
              <a:rPr lang="en-US" altLang="zh-CN" dirty="0" smtClean="0"/>
              <a:t>Web</a:t>
            </a:r>
            <a:r>
              <a:rPr lang="zh-CN" altLang="en-US" dirty="0" smtClean="0"/>
              <a:t>端启用拍照功能，拍一张花的图像，</a:t>
            </a:r>
            <a:r>
              <a:rPr lang="zh-CN" altLang="en-US" dirty="0" smtClean="0"/>
              <a:t>经</a:t>
            </a:r>
            <a:r>
              <a:rPr lang="en-US" altLang="zh-CN" dirty="0" smtClean="0"/>
              <a:t>Ajax</a:t>
            </a:r>
            <a:r>
              <a:rPr lang="zh-CN" altLang="en-US" dirty="0" smtClean="0"/>
              <a:t>上传到</a:t>
            </a:r>
            <a:r>
              <a:rPr lang="zh-CN" altLang="en-US" dirty="0" smtClean="0"/>
              <a:t>服务器端，后端采用</a:t>
            </a:r>
            <a:r>
              <a:rPr lang="en-US" altLang="zh-CN" dirty="0" smtClean="0"/>
              <a:t>Inception-V3</a:t>
            </a:r>
            <a:r>
              <a:rPr lang="zh-CN" altLang="en-US" dirty="0" smtClean="0"/>
              <a:t>的学习迁移模型对花朵图像进行识别，把识别结果返回给手机</a:t>
            </a:r>
            <a:r>
              <a:rPr lang="en-US" altLang="zh-CN" dirty="0" smtClean="0"/>
              <a:t>Web</a:t>
            </a:r>
            <a:r>
              <a:rPr lang="zh-CN" altLang="en-US" dirty="0" smtClean="0"/>
              <a:t>端</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385887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项目实施步骤</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收集五种品种的花</a:t>
            </a:r>
            <a:endParaRPr lang="en-US" altLang="zh-CN" dirty="0" smtClean="0"/>
          </a:p>
          <a:p>
            <a:pPr lvl="1"/>
            <a:r>
              <a:rPr lang="zh-CN" altLang="en-US" dirty="0" smtClean="0"/>
              <a:t>采用手机拍照功能，对五个品种的花进行图像收集</a:t>
            </a:r>
            <a:endParaRPr lang="en-US" altLang="zh-CN" dirty="0" smtClean="0"/>
          </a:p>
          <a:p>
            <a:pPr lvl="2"/>
            <a:r>
              <a:rPr lang="zh-CN" altLang="en-US" dirty="0" smtClean="0">
                <a:solidFill>
                  <a:srgbClr val="FF0000"/>
                </a:solidFill>
              </a:rPr>
              <a:t>要求：每种花至少</a:t>
            </a:r>
            <a:r>
              <a:rPr lang="en-US" altLang="zh-CN" dirty="0" smtClean="0">
                <a:solidFill>
                  <a:srgbClr val="FF0000"/>
                </a:solidFill>
              </a:rPr>
              <a:t>100</a:t>
            </a:r>
            <a:r>
              <a:rPr lang="zh-CN" altLang="en-US" dirty="0" smtClean="0">
                <a:solidFill>
                  <a:srgbClr val="FF0000"/>
                </a:solidFill>
              </a:rPr>
              <a:t>张图片，可以对同一朵花从不同角度，不同时间段进行多次拍照，也可以对同一品种不同的花朵进行多次拍照。</a:t>
            </a:r>
            <a:endParaRPr lang="en-US" altLang="zh-CN" dirty="0" smtClean="0">
              <a:solidFill>
                <a:srgbClr val="FF0000"/>
              </a:solidFill>
            </a:endParaRPr>
          </a:p>
          <a:p>
            <a:pPr lvl="1"/>
            <a:r>
              <a:rPr lang="zh-CN" altLang="en-US" dirty="0" smtClean="0"/>
              <a:t>实现手机</a:t>
            </a:r>
            <a:r>
              <a:rPr lang="en-US" altLang="zh-CN" dirty="0" smtClean="0"/>
              <a:t>Web</a:t>
            </a:r>
            <a:r>
              <a:rPr lang="zh-CN" altLang="en-US" dirty="0" smtClean="0"/>
              <a:t>端拍照功能</a:t>
            </a:r>
            <a:endParaRPr lang="en-US" altLang="zh-CN" dirty="0" smtClean="0"/>
          </a:p>
          <a:p>
            <a:pPr lvl="2"/>
            <a:r>
              <a:rPr lang="zh-CN" altLang="en-US" dirty="0">
                <a:solidFill>
                  <a:srgbClr val="FF0000"/>
                </a:solidFill>
              </a:rPr>
              <a:t>要求：</a:t>
            </a:r>
            <a:r>
              <a:rPr lang="zh-CN" altLang="en-US" dirty="0" smtClean="0">
                <a:solidFill>
                  <a:srgbClr val="FF0000"/>
                </a:solidFill>
              </a:rPr>
              <a:t>在通过</a:t>
            </a:r>
            <a:r>
              <a:rPr lang="zh-CN" altLang="en-US" dirty="0">
                <a:solidFill>
                  <a:srgbClr val="FF0000"/>
                </a:solidFill>
              </a:rPr>
              <a:t>设置</a:t>
            </a:r>
            <a:r>
              <a:rPr lang="en-US" altLang="zh-CN" dirty="0">
                <a:solidFill>
                  <a:srgbClr val="FF0000"/>
                </a:solidFill>
              </a:rPr>
              <a:t>input</a:t>
            </a:r>
            <a:r>
              <a:rPr lang="zh-CN" altLang="en-US" dirty="0">
                <a:solidFill>
                  <a:srgbClr val="FF0000"/>
                </a:solidFill>
              </a:rPr>
              <a:t>标签的</a:t>
            </a:r>
            <a:r>
              <a:rPr lang="en-US" altLang="zh-CN" dirty="0">
                <a:solidFill>
                  <a:srgbClr val="FF0000"/>
                </a:solidFill>
              </a:rPr>
              <a:t>accept=</a:t>
            </a:r>
            <a:r>
              <a:rPr lang="zh-CN" altLang="en-US" dirty="0">
                <a:solidFill>
                  <a:srgbClr val="FF0000"/>
                </a:solidFill>
              </a:rPr>
              <a:t>“</a:t>
            </a:r>
            <a:r>
              <a:rPr lang="en-US" altLang="zh-CN" dirty="0" err="1">
                <a:solidFill>
                  <a:srgbClr val="FF0000"/>
                </a:solidFill>
              </a:rPr>
              <a:t>img</a:t>
            </a:r>
            <a:r>
              <a:rPr lang="en-US" altLang="zh-CN" dirty="0">
                <a:solidFill>
                  <a:srgbClr val="FF0000"/>
                </a:solidFill>
              </a:rPr>
              <a:t>/*</a:t>
            </a:r>
            <a:r>
              <a:rPr lang="zh-CN" altLang="en-US" dirty="0">
                <a:solidFill>
                  <a:srgbClr val="FF0000"/>
                </a:solidFill>
              </a:rPr>
              <a:t>”，调用手机本地拍照</a:t>
            </a:r>
            <a:r>
              <a:rPr lang="zh-CN" altLang="en-US" dirty="0" smtClean="0">
                <a:solidFill>
                  <a:srgbClr val="FF0000"/>
                </a:solidFill>
              </a:rPr>
              <a:t>功能；或者通过</a:t>
            </a:r>
            <a:r>
              <a:rPr lang="en-US" altLang="zh-CN" dirty="0" smtClean="0">
                <a:solidFill>
                  <a:srgbClr val="FF0000"/>
                </a:solidFill>
              </a:rPr>
              <a:t>Video</a:t>
            </a:r>
            <a:r>
              <a:rPr lang="zh-CN" altLang="en-US" dirty="0" smtClean="0">
                <a:solidFill>
                  <a:srgbClr val="FF0000"/>
                </a:solidFill>
              </a:rPr>
              <a:t>标签和</a:t>
            </a:r>
            <a:r>
              <a:rPr lang="en-US" altLang="zh-CN" dirty="0" smtClean="0">
                <a:solidFill>
                  <a:srgbClr val="FF0000"/>
                </a:solidFill>
              </a:rPr>
              <a:t>navigator</a:t>
            </a:r>
            <a:r>
              <a:rPr lang="zh-CN" altLang="en-US" dirty="0" smtClean="0">
                <a:solidFill>
                  <a:srgbClr val="FF0000"/>
                </a:solidFill>
              </a:rPr>
              <a:t>的</a:t>
            </a:r>
            <a:r>
              <a:rPr lang="en-US" altLang="zh-CN" dirty="0" err="1" smtClean="0">
                <a:solidFill>
                  <a:srgbClr val="FF0000"/>
                </a:solidFill>
              </a:rPr>
              <a:t>getUserMedia</a:t>
            </a:r>
            <a:r>
              <a:rPr lang="zh-CN" altLang="en-US" dirty="0" smtClean="0">
                <a:solidFill>
                  <a:srgbClr val="FF0000"/>
                </a:solidFill>
              </a:rPr>
              <a:t>函数实现网页内拍照</a:t>
            </a:r>
            <a:endParaRPr lang="en-US" altLang="zh-CN" dirty="0" smtClean="0"/>
          </a:p>
          <a:p>
            <a:pPr lvl="1"/>
            <a:r>
              <a:rPr lang="zh-CN" altLang="en-US" dirty="0" smtClean="0"/>
              <a:t>对采集的花朵进行中心区域裁剪，并把图片缩放成</a:t>
            </a:r>
            <a:r>
              <a:rPr lang="en-US" altLang="zh-CN" dirty="0" smtClean="0"/>
              <a:t>299</a:t>
            </a:r>
            <a:r>
              <a:rPr lang="zh-CN" altLang="en-US" dirty="0" smtClean="0"/>
              <a:t>*</a:t>
            </a:r>
            <a:r>
              <a:rPr lang="en-US" altLang="zh-CN" dirty="0" smtClean="0"/>
              <a:t>299</a:t>
            </a:r>
            <a:r>
              <a:rPr lang="zh-CN" altLang="en-US" dirty="0" smtClean="0"/>
              <a:t>大小的图片</a:t>
            </a:r>
            <a:endParaRPr lang="en-US" altLang="zh-CN" dirty="0" smtClean="0"/>
          </a:p>
          <a:p>
            <a:pPr lvl="2"/>
            <a:r>
              <a:rPr lang="zh-CN" altLang="en-US" dirty="0" smtClean="0">
                <a:solidFill>
                  <a:srgbClr val="FF0000"/>
                </a:solidFill>
              </a:rPr>
              <a:t>要求：采用</a:t>
            </a:r>
            <a:r>
              <a:rPr lang="en-US" altLang="zh-CN" dirty="0" smtClean="0">
                <a:solidFill>
                  <a:srgbClr val="FF0000"/>
                </a:solidFill>
              </a:rPr>
              <a:t>canvas</a:t>
            </a:r>
            <a:r>
              <a:rPr lang="zh-CN" altLang="en-US" dirty="0" smtClean="0">
                <a:solidFill>
                  <a:srgbClr val="FF0000"/>
                </a:solidFill>
              </a:rPr>
              <a:t>对图像进行中心区域裁剪和缩放，在数据训练阶段，可以在项目实施步骤</a:t>
            </a:r>
            <a:r>
              <a:rPr lang="en-US" altLang="zh-CN" dirty="0" smtClean="0">
                <a:solidFill>
                  <a:srgbClr val="FF0000"/>
                </a:solidFill>
              </a:rPr>
              <a:t>-2</a:t>
            </a:r>
            <a:r>
              <a:rPr lang="zh-CN" altLang="en-US" dirty="0" smtClean="0">
                <a:solidFill>
                  <a:srgbClr val="FF0000"/>
                </a:solidFill>
              </a:rPr>
              <a:t>的数据增强部分统一处理。</a:t>
            </a:r>
            <a:endParaRPr lang="zh-CN" altLang="en-US" dirty="0">
              <a:solidFill>
                <a:srgbClr val="FF0000"/>
              </a:solidFill>
            </a:endParaRPr>
          </a:p>
        </p:txBody>
      </p:sp>
    </p:spTree>
    <p:extLst>
      <p:ext uri="{BB962C8B-B14F-4D97-AF65-F5344CB8AC3E}">
        <p14:creationId xmlns:p14="http://schemas.microsoft.com/office/powerpoint/2010/main" val="268191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项目实施步骤</a:t>
            </a:r>
            <a:r>
              <a:rPr lang="en-US" altLang="zh-CN" dirty="0"/>
              <a:t>-2</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花朵图像数量增强</a:t>
            </a:r>
            <a:r>
              <a:rPr lang="zh-CN" altLang="en-US" dirty="0"/>
              <a:t>：</a:t>
            </a:r>
            <a:r>
              <a:rPr lang="zh-CN" altLang="en-US" dirty="0" smtClean="0"/>
              <a:t>对于</a:t>
            </a:r>
            <a:r>
              <a:rPr lang="en-US" altLang="zh-CN" dirty="0" smtClean="0"/>
              <a:t>Inception-V3</a:t>
            </a:r>
            <a:r>
              <a:rPr lang="zh-CN" altLang="en-US" dirty="0" smtClean="0"/>
              <a:t>模型进行学习迁移，每种种类的花朵图片</a:t>
            </a:r>
            <a:r>
              <a:rPr lang="en-US" altLang="zh-CN" dirty="0" smtClean="0"/>
              <a:t>100</a:t>
            </a:r>
            <a:r>
              <a:rPr lang="zh-CN" altLang="en-US" dirty="0" smtClean="0"/>
              <a:t>张还是不够，我们需要通过程序手段在已有的图像中再制造出更多花朵图像给我们的模型进行学习</a:t>
            </a:r>
            <a:endParaRPr lang="en-US" altLang="zh-CN" dirty="0" smtClean="0"/>
          </a:p>
          <a:p>
            <a:pPr lvl="1"/>
            <a:r>
              <a:rPr lang="zh-CN" altLang="en-US" dirty="0">
                <a:solidFill>
                  <a:srgbClr val="FF0000"/>
                </a:solidFill>
              </a:rPr>
              <a:t>对采集的花朵进行中心区域裁剪，并</a:t>
            </a:r>
            <a:r>
              <a:rPr lang="zh-CN" altLang="en-US" dirty="0" smtClean="0">
                <a:solidFill>
                  <a:srgbClr val="FF0000"/>
                </a:solidFill>
              </a:rPr>
              <a:t>把图像缩放</a:t>
            </a:r>
            <a:r>
              <a:rPr lang="zh-CN" altLang="en-US" dirty="0">
                <a:solidFill>
                  <a:srgbClr val="FF0000"/>
                </a:solidFill>
              </a:rPr>
              <a:t>成</a:t>
            </a:r>
            <a:r>
              <a:rPr lang="en-US" altLang="zh-CN" dirty="0">
                <a:solidFill>
                  <a:srgbClr val="FF0000"/>
                </a:solidFill>
              </a:rPr>
              <a:t>299</a:t>
            </a:r>
            <a:r>
              <a:rPr lang="zh-CN" altLang="en-US" dirty="0">
                <a:solidFill>
                  <a:srgbClr val="FF0000"/>
                </a:solidFill>
              </a:rPr>
              <a:t>*</a:t>
            </a:r>
            <a:r>
              <a:rPr lang="en-US" altLang="zh-CN" dirty="0">
                <a:solidFill>
                  <a:srgbClr val="FF0000"/>
                </a:solidFill>
              </a:rPr>
              <a:t>299</a:t>
            </a:r>
            <a:r>
              <a:rPr lang="zh-CN" altLang="en-US" dirty="0">
                <a:solidFill>
                  <a:srgbClr val="FF0000"/>
                </a:solidFill>
              </a:rPr>
              <a:t>大小的</a:t>
            </a:r>
            <a:r>
              <a:rPr lang="zh-CN" altLang="en-US" dirty="0" smtClean="0">
                <a:solidFill>
                  <a:srgbClr val="FF0000"/>
                </a:solidFill>
              </a:rPr>
              <a:t>图片</a:t>
            </a:r>
            <a:r>
              <a:rPr lang="zh-CN" altLang="en-US" smtClean="0">
                <a:solidFill>
                  <a:srgbClr val="FF0000"/>
                </a:solidFill>
              </a:rPr>
              <a:t>，并按每个</a:t>
            </a:r>
            <a:r>
              <a:rPr lang="zh-CN" altLang="en-US" dirty="0" smtClean="0">
                <a:solidFill>
                  <a:srgbClr val="FF0000"/>
                </a:solidFill>
              </a:rPr>
              <a:t>种类一个文件夹，把缩放的图片存入到对应分类文件夹中</a:t>
            </a:r>
            <a:endParaRPr lang="en-US" altLang="zh-CN" dirty="0">
              <a:solidFill>
                <a:srgbClr val="FF0000"/>
              </a:solidFill>
            </a:endParaRPr>
          </a:p>
          <a:p>
            <a:pPr lvl="1"/>
            <a:r>
              <a:rPr lang="zh-CN" altLang="en-US" dirty="0" smtClean="0">
                <a:solidFill>
                  <a:srgbClr val="FF0000"/>
                </a:solidFill>
              </a:rPr>
              <a:t>对文件夹中的每张图像进行上下反转、左右反转、沿对角线反转、亮度饱度</a:t>
            </a:r>
            <a:r>
              <a:rPr lang="zh-CN" altLang="en-US" dirty="0">
                <a:solidFill>
                  <a:srgbClr val="FF0000"/>
                </a:solidFill>
              </a:rPr>
              <a:t>和</a:t>
            </a:r>
            <a:r>
              <a:rPr lang="zh-CN" altLang="en-US" dirty="0" smtClean="0">
                <a:solidFill>
                  <a:srgbClr val="FF0000"/>
                </a:solidFill>
              </a:rPr>
              <a:t>色相随机调整，每个文件夹中最终存放花朵（包括原始图像）</a:t>
            </a:r>
            <a:r>
              <a:rPr lang="en-US" altLang="zh-CN" dirty="0" smtClean="0">
                <a:solidFill>
                  <a:srgbClr val="FF0000"/>
                </a:solidFill>
              </a:rPr>
              <a:t>500</a:t>
            </a:r>
            <a:r>
              <a:rPr lang="zh-CN" altLang="en-US" dirty="0" smtClean="0">
                <a:solidFill>
                  <a:srgbClr val="FF0000"/>
                </a:solidFill>
              </a:rPr>
              <a:t>张图像</a:t>
            </a:r>
            <a:endParaRPr lang="en-US" altLang="zh-CN" dirty="0" smtClean="0">
              <a:solidFill>
                <a:srgbClr val="FF0000"/>
              </a:solidFill>
            </a:endParaRPr>
          </a:p>
          <a:p>
            <a:pPr lvl="2"/>
            <a:endParaRPr lang="zh-CN" altLang="en-US" dirty="0"/>
          </a:p>
        </p:txBody>
      </p:sp>
    </p:spTree>
    <p:extLst>
      <p:ext uri="{BB962C8B-B14F-4D97-AF65-F5344CB8AC3E}">
        <p14:creationId xmlns:p14="http://schemas.microsoft.com/office/powerpoint/2010/main" val="97970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项目实施步骤</a:t>
            </a:r>
            <a:r>
              <a:rPr lang="en-US" altLang="zh-CN" dirty="0" smtClean="0"/>
              <a:t>-3</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迁移学习</a:t>
            </a:r>
            <a:r>
              <a:rPr lang="en-US" altLang="zh-CN" dirty="0" smtClean="0"/>
              <a:t>Inception-V3</a:t>
            </a:r>
            <a:r>
              <a:rPr lang="zh-CN" altLang="en-US" dirty="0" smtClean="0"/>
              <a:t>模型</a:t>
            </a:r>
            <a:endParaRPr lang="en-US" altLang="zh-CN" dirty="0" smtClean="0"/>
          </a:p>
          <a:p>
            <a:pPr lvl="1"/>
            <a:r>
              <a:rPr lang="en-US" altLang="zh-CN" dirty="0" smtClean="0"/>
              <a:t>Inception-V3</a:t>
            </a:r>
            <a:r>
              <a:rPr lang="zh-CN" altLang="en-US" dirty="0"/>
              <a:t>模型是谷歌在大型图像数据库</a:t>
            </a:r>
            <a:r>
              <a:rPr lang="en-US" altLang="zh-CN" dirty="0"/>
              <a:t>ImageNet</a:t>
            </a:r>
            <a:r>
              <a:rPr lang="zh-CN" altLang="en-US" dirty="0"/>
              <a:t> 上训练好了一个图像分类</a:t>
            </a:r>
            <a:r>
              <a:rPr lang="zh-CN" altLang="en-US" dirty="0" smtClean="0"/>
              <a:t>模型</a:t>
            </a:r>
            <a:endParaRPr lang="en-US" altLang="zh-CN" dirty="0" smtClean="0"/>
          </a:p>
          <a:p>
            <a:pPr lvl="2"/>
            <a:r>
              <a:rPr lang="zh-CN" altLang="en-US" dirty="0" smtClean="0"/>
              <a:t>下载</a:t>
            </a:r>
            <a:r>
              <a:rPr lang="en-US" altLang="zh-CN" dirty="0" smtClean="0"/>
              <a:t>data_process.py</a:t>
            </a:r>
            <a:r>
              <a:rPr lang="zh-CN" altLang="en-US" dirty="0" smtClean="0"/>
              <a:t>到程序文件夹和</a:t>
            </a:r>
            <a:r>
              <a:rPr lang="en-US" altLang="zh-CN" dirty="0" err="1" smtClean="0"/>
              <a:t>tensorflow_inception_graph.pb</a:t>
            </a:r>
            <a:r>
              <a:rPr lang="zh-CN" altLang="en-US" dirty="0" smtClean="0"/>
              <a:t>到</a:t>
            </a:r>
            <a:r>
              <a:rPr lang="zh-CN" altLang="en-US" dirty="0"/>
              <a:t>程序文件夹下“</a:t>
            </a:r>
            <a:r>
              <a:rPr lang="en-US" altLang="zh-CN" dirty="0"/>
              <a:t>inceptionV3</a:t>
            </a:r>
            <a:r>
              <a:rPr lang="zh-CN" altLang="en-US" dirty="0"/>
              <a:t>”</a:t>
            </a:r>
            <a:r>
              <a:rPr lang="en-US" altLang="zh-CN" dirty="0"/>
              <a:t> </a:t>
            </a:r>
            <a:r>
              <a:rPr lang="zh-CN" altLang="en-US" dirty="0"/>
              <a:t>文件夹</a:t>
            </a:r>
            <a:r>
              <a:rPr lang="zh-CN" altLang="en-US" dirty="0" smtClean="0"/>
              <a:t>中，把花朵种类对应的文件夹拷贝到程序文件夹下的“</a:t>
            </a:r>
            <a:r>
              <a:rPr lang="en-US" altLang="zh-CN" dirty="0" err="1"/>
              <a:t>flower_photos</a:t>
            </a:r>
            <a:r>
              <a:rPr lang="zh-CN" altLang="en-US" dirty="0" smtClean="0"/>
              <a:t>”文件夹中</a:t>
            </a:r>
            <a:endParaRPr lang="en-US" altLang="zh-CN" dirty="0" smtClean="0"/>
          </a:p>
          <a:p>
            <a:pPr lvl="3"/>
            <a:r>
              <a:rPr lang="zh-CN" altLang="en-US" dirty="0" smtClean="0"/>
              <a:t>命令行</a:t>
            </a:r>
            <a:r>
              <a:rPr lang="zh-CN" altLang="en-US" dirty="0"/>
              <a:t>运行</a:t>
            </a:r>
            <a:r>
              <a:rPr lang="en-US" altLang="zh-CN" dirty="0"/>
              <a:t>python </a:t>
            </a:r>
            <a:r>
              <a:rPr lang="en-US" altLang="zh-CN" dirty="0" smtClean="0"/>
              <a:t>data_process.py</a:t>
            </a:r>
            <a:r>
              <a:rPr lang="zh-CN" altLang="en-US" dirty="0" smtClean="0"/>
              <a:t>，该程序通过</a:t>
            </a:r>
            <a:r>
              <a:rPr lang="en-US" altLang="zh-CN" dirty="0" smtClean="0"/>
              <a:t>Inception-V3</a:t>
            </a:r>
            <a:r>
              <a:rPr lang="zh-CN" altLang="en-US" dirty="0" smtClean="0"/>
              <a:t>模型对图像进行处理，把卷积层的节点向量输出和对应花朵类型，分成训练、测试、验证三组数据写入到</a:t>
            </a:r>
            <a:r>
              <a:rPr lang="en-US" altLang="zh-CN" dirty="0" err="1" smtClean="0"/>
              <a:t>flower_processed_data.npy</a:t>
            </a:r>
            <a:r>
              <a:rPr lang="zh-CN" altLang="en-US" dirty="0" smtClean="0"/>
              <a:t>文件中去</a:t>
            </a:r>
            <a:endParaRPr lang="en-US" altLang="zh-CN" dirty="0" smtClean="0"/>
          </a:p>
          <a:p>
            <a:pPr lvl="2"/>
            <a:r>
              <a:rPr lang="zh-CN" altLang="en-US" dirty="0" smtClean="0"/>
              <a:t>下载</a:t>
            </a:r>
            <a:r>
              <a:rPr lang="en-US" altLang="zh-CN" dirty="0" smtClean="0"/>
              <a:t>train.py</a:t>
            </a:r>
            <a:r>
              <a:rPr lang="zh-CN" altLang="en-US" dirty="0"/>
              <a:t>到程序</a:t>
            </a:r>
            <a:r>
              <a:rPr lang="zh-CN" altLang="en-US" dirty="0" smtClean="0"/>
              <a:t>文件夹</a:t>
            </a:r>
            <a:endParaRPr lang="en-US" altLang="zh-CN" dirty="0" smtClean="0"/>
          </a:p>
          <a:p>
            <a:pPr lvl="3"/>
            <a:r>
              <a:rPr lang="zh-CN" altLang="en-US" dirty="0"/>
              <a:t>命令行运行</a:t>
            </a:r>
            <a:r>
              <a:rPr lang="en-US" altLang="zh-CN" dirty="0"/>
              <a:t>python </a:t>
            </a:r>
            <a:r>
              <a:rPr lang="en-US" altLang="zh-CN" dirty="0" smtClean="0"/>
              <a:t>train.py</a:t>
            </a:r>
            <a:r>
              <a:rPr lang="zh-CN" altLang="en-US" dirty="0" smtClean="0"/>
              <a:t>，该程序构建了一</a:t>
            </a:r>
            <a:r>
              <a:rPr lang="zh-CN" altLang="en-US" dirty="0"/>
              <a:t>个新的单层全连接神经网络处理“花”的</a:t>
            </a:r>
            <a:r>
              <a:rPr lang="zh-CN" altLang="en-US" dirty="0" smtClean="0"/>
              <a:t>分类问题，程序通过读取</a:t>
            </a:r>
            <a:r>
              <a:rPr lang="en-US" altLang="zh-CN" dirty="0" err="1" smtClean="0"/>
              <a:t>flower_processed_data.npy</a:t>
            </a:r>
            <a:r>
              <a:rPr lang="zh-CN" altLang="en-US" dirty="0" smtClean="0"/>
              <a:t>的数据对新的网络进行训练和测试</a:t>
            </a:r>
            <a:endParaRPr lang="zh-CN" altLang="en-US" dirty="0"/>
          </a:p>
        </p:txBody>
      </p:sp>
    </p:spTree>
    <p:extLst>
      <p:ext uri="{BB962C8B-B14F-4D97-AF65-F5344CB8AC3E}">
        <p14:creationId xmlns:p14="http://schemas.microsoft.com/office/powerpoint/2010/main" val="387874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项目实施步骤</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构建后端花朵图片识别服务</a:t>
            </a:r>
            <a:endParaRPr lang="en-US" altLang="zh-CN" dirty="0" smtClean="0"/>
          </a:p>
          <a:p>
            <a:pPr lvl="1"/>
            <a:r>
              <a:rPr lang="zh-CN" altLang="en-US" dirty="0"/>
              <a:t>服务端</a:t>
            </a:r>
            <a:r>
              <a:rPr lang="zh-CN" altLang="en-US" dirty="0" smtClean="0"/>
              <a:t>采用</a:t>
            </a:r>
            <a:r>
              <a:rPr lang="en-US" altLang="zh-CN" dirty="0" smtClean="0"/>
              <a:t>Http</a:t>
            </a:r>
            <a:r>
              <a:rPr lang="zh-CN" altLang="en-US" dirty="0" smtClean="0"/>
              <a:t>接收</a:t>
            </a:r>
            <a:r>
              <a:rPr lang="en-US" altLang="zh-CN" dirty="0"/>
              <a:t>Web</a:t>
            </a:r>
            <a:r>
              <a:rPr lang="zh-CN" altLang="en-US" dirty="0"/>
              <a:t>端图片数据，并</a:t>
            </a:r>
            <a:r>
              <a:rPr lang="zh-CN" altLang="en-US" dirty="0" smtClean="0"/>
              <a:t>调用花朵图片</a:t>
            </a:r>
            <a:r>
              <a:rPr lang="zh-CN" altLang="en-US" dirty="0"/>
              <a:t>识别函数进行</a:t>
            </a:r>
            <a:r>
              <a:rPr lang="zh-CN" altLang="en-US" dirty="0" smtClean="0"/>
              <a:t>识别</a:t>
            </a:r>
            <a:endParaRPr lang="en-US" altLang="zh-CN" dirty="0" smtClean="0"/>
          </a:p>
          <a:p>
            <a:pPr lvl="2"/>
            <a:r>
              <a:rPr lang="zh-CN" altLang="en-US" dirty="0" smtClean="0">
                <a:solidFill>
                  <a:srgbClr val="FF0000"/>
                </a:solidFill>
              </a:rPr>
              <a:t>要求：后端接受</a:t>
            </a:r>
            <a:r>
              <a:rPr lang="en-US" altLang="zh-CN" dirty="0" smtClean="0">
                <a:solidFill>
                  <a:srgbClr val="FF0000"/>
                </a:solidFill>
              </a:rPr>
              <a:t>Web</a:t>
            </a:r>
            <a:r>
              <a:rPr lang="zh-CN" altLang="en-US" dirty="0" smtClean="0">
                <a:solidFill>
                  <a:srgbClr val="FF0000"/>
                </a:solidFill>
              </a:rPr>
              <a:t>端上传的</a:t>
            </a:r>
            <a:r>
              <a:rPr lang="en-US" altLang="zh-CN" dirty="0" smtClean="0">
                <a:solidFill>
                  <a:srgbClr val="FF0000"/>
                </a:solidFill>
              </a:rPr>
              <a:t>PNG</a:t>
            </a:r>
            <a:r>
              <a:rPr lang="zh-CN" altLang="en-US" dirty="0" smtClean="0">
                <a:solidFill>
                  <a:srgbClr val="FF0000"/>
                </a:solidFill>
              </a:rPr>
              <a:t>或</a:t>
            </a:r>
            <a:r>
              <a:rPr lang="en-US" altLang="zh-CN" dirty="0" smtClean="0">
                <a:solidFill>
                  <a:srgbClr val="FF0000"/>
                </a:solidFill>
              </a:rPr>
              <a:t>JPG</a:t>
            </a:r>
            <a:r>
              <a:rPr lang="zh-CN" altLang="en-US" dirty="0" smtClean="0">
                <a:solidFill>
                  <a:srgbClr val="FF0000"/>
                </a:solidFill>
              </a:rPr>
              <a:t>图片，并把上传的图片存放到临时目录中</a:t>
            </a:r>
            <a:endParaRPr lang="en-US" altLang="zh-CN" dirty="0" smtClean="0">
              <a:solidFill>
                <a:srgbClr val="FF0000"/>
              </a:solidFill>
            </a:endParaRPr>
          </a:p>
          <a:p>
            <a:pPr lvl="1"/>
            <a:r>
              <a:rPr lang="zh-CN" altLang="en-US" dirty="0"/>
              <a:t>构建</a:t>
            </a:r>
            <a:r>
              <a:rPr lang="zh-CN" altLang="en-US" dirty="0" smtClean="0"/>
              <a:t>基于</a:t>
            </a:r>
            <a:r>
              <a:rPr lang="en-US" altLang="zh-CN" dirty="0" smtClean="0"/>
              <a:t>Inception-V3</a:t>
            </a:r>
            <a:r>
              <a:rPr lang="zh-CN" altLang="en-US" dirty="0" smtClean="0"/>
              <a:t>迁移学习模型的花朵图片</a:t>
            </a:r>
            <a:r>
              <a:rPr lang="zh-CN" altLang="en-US" dirty="0"/>
              <a:t>识别</a:t>
            </a:r>
            <a:r>
              <a:rPr lang="zh-CN" altLang="en-US" dirty="0" smtClean="0"/>
              <a:t>函数</a:t>
            </a:r>
            <a:endParaRPr lang="en-US" altLang="zh-CN" dirty="0" smtClean="0"/>
          </a:p>
          <a:p>
            <a:pPr lvl="2"/>
            <a:r>
              <a:rPr lang="zh-CN" altLang="en-US" dirty="0" smtClean="0">
                <a:solidFill>
                  <a:srgbClr val="FF0000"/>
                </a:solidFill>
              </a:rPr>
              <a:t>要求：识别函数传入一个</a:t>
            </a:r>
            <a:r>
              <a:rPr lang="en-US" altLang="zh-CN" dirty="0" smtClean="0">
                <a:solidFill>
                  <a:srgbClr val="FF0000"/>
                </a:solidFill>
              </a:rPr>
              <a:t>299</a:t>
            </a:r>
            <a:r>
              <a:rPr lang="zh-CN" altLang="en-US" dirty="0" smtClean="0">
                <a:solidFill>
                  <a:srgbClr val="FF0000"/>
                </a:solidFill>
              </a:rPr>
              <a:t>*</a:t>
            </a:r>
            <a:r>
              <a:rPr lang="en-US" altLang="zh-CN" dirty="0" smtClean="0">
                <a:solidFill>
                  <a:srgbClr val="FF0000"/>
                </a:solidFill>
              </a:rPr>
              <a:t>299</a:t>
            </a:r>
            <a:r>
              <a:rPr lang="zh-CN" altLang="en-US" dirty="0" smtClean="0">
                <a:solidFill>
                  <a:srgbClr val="FF0000"/>
                </a:solidFill>
              </a:rPr>
              <a:t>的彩色图片的文件路径，返回花朵的名称</a:t>
            </a:r>
            <a:endParaRPr lang="en-US" altLang="zh-CN" dirty="0">
              <a:solidFill>
                <a:srgbClr val="FF0000"/>
              </a:solidFill>
            </a:endParaRPr>
          </a:p>
          <a:p>
            <a:pPr lvl="1"/>
            <a:endParaRPr lang="en-US" altLang="zh-CN" dirty="0"/>
          </a:p>
          <a:p>
            <a:pPr lvl="1"/>
            <a:endParaRPr lang="zh-CN" altLang="en-US" dirty="0"/>
          </a:p>
        </p:txBody>
      </p:sp>
    </p:spTree>
    <p:extLst>
      <p:ext uri="{BB962C8B-B14F-4D97-AF65-F5344CB8AC3E}">
        <p14:creationId xmlns:p14="http://schemas.microsoft.com/office/powerpoint/2010/main" val="398540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实验进度安排</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第一周</a:t>
            </a:r>
            <a:endParaRPr lang="en-US" altLang="zh-CN" dirty="0" smtClean="0"/>
          </a:p>
          <a:p>
            <a:pPr lvl="1"/>
            <a:r>
              <a:rPr lang="zh-CN" altLang="en-US" dirty="0" smtClean="0"/>
              <a:t>采用手机相机采集</a:t>
            </a:r>
            <a:r>
              <a:rPr lang="en-US" altLang="zh-CN" dirty="0" smtClean="0"/>
              <a:t>5</a:t>
            </a:r>
            <a:r>
              <a:rPr lang="zh-CN" altLang="en-US" dirty="0" smtClean="0"/>
              <a:t>种品种的花朵，花朵品种自己选择，每种花朵</a:t>
            </a:r>
            <a:r>
              <a:rPr lang="en-US" altLang="zh-CN" dirty="0" smtClean="0"/>
              <a:t>100</a:t>
            </a:r>
            <a:r>
              <a:rPr lang="zh-CN" altLang="en-US" dirty="0" smtClean="0"/>
              <a:t>张照片</a:t>
            </a:r>
            <a:endParaRPr lang="en-US" altLang="zh-CN" dirty="0" smtClean="0"/>
          </a:p>
          <a:p>
            <a:r>
              <a:rPr lang="zh-CN" altLang="en-US" dirty="0" smtClean="0"/>
              <a:t>第二周</a:t>
            </a:r>
            <a:r>
              <a:rPr lang="zh-CN" altLang="en-US" dirty="0">
                <a:solidFill>
                  <a:srgbClr val="FF0000"/>
                </a:solidFill>
              </a:rPr>
              <a:t>：对以下进度进行检查</a:t>
            </a:r>
            <a:endParaRPr lang="en-US" altLang="zh-CN" dirty="0" smtClean="0"/>
          </a:p>
          <a:p>
            <a:pPr lvl="1"/>
            <a:r>
              <a:rPr lang="zh-CN" altLang="en-US" dirty="0" smtClean="0"/>
              <a:t>编写</a:t>
            </a:r>
            <a:r>
              <a:rPr lang="en-US" altLang="zh-CN" dirty="0" smtClean="0"/>
              <a:t>python</a:t>
            </a:r>
            <a:r>
              <a:rPr lang="zh-CN" altLang="en-US" dirty="0" smtClean="0"/>
              <a:t>程序对采集的花朵进行裁剪和图片数量增强</a:t>
            </a:r>
            <a:endParaRPr lang="en-US" altLang="zh-CN" dirty="0" smtClean="0"/>
          </a:p>
          <a:p>
            <a:r>
              <a:rPr lang="zh-CN" altLang="en-US" dirty="0" smtClean="0"/>
              <a:t>第三周</a:t>
            </a:r>
            <a:r>
              <a:rPr lang="zh-CN" altLang="en-US" dirty="0">
                <a:solidFill>
                  <a:srgbClr val="FF0000"/>
                </a:solidFill>
              </a:rPr>
              <a:t>：对以下进度进行</a:t>
            </a:r>
            <a:r>
              <a:rPr lang="zh-CN" altLang="en-US" dirty="0" smtClean="0">
                <a:solidFill>
                  <a:srgbClr val="FF0000"/>
                </a:solidFill>
              </a:rPr>
              <a:t>检查</a:t>
            </a:r>
            <a:endParaRPr lang="en-US" altLang="zh-CN" dirty="0"/>
          </a:p>
          <a:p>
            <a:pPr lvl="1"/>
            <a:r>
              <a:rPr lang="zh-CN" altLang="en-US" dirty="0" smtClean="0"/>
              <a:t>运行</a:t>
            </a:r>
            <a:r>
              <a:rPr lang="en-US" altLang="zh-CN" dirty="0" smtClean="0"/>
              <a:t>data_Process.py</a:t>
            </a:r>
            <a:r>
              <a:rPr lang="zh-CN" altLang="en-US" dirty="0" smtClean="0"/>
              <a:t>程序</a:t>
            </a:r>
            <a:r>
              <a:rPr lang="zh-CN" altLang="en-US" dirty="0"/>
              <a:t>对</a:t>
            </a:r>
            <a:r>
              <a:rPr lang="zh-CN" altLang="en-US" dirty="0" smtClean="0"/>
              <a:t>图片进行预处理并保存到</a:t>
            </a:r>
            <a:r>
              <a:rPr lang="en-US" altLang="zh-CN" dirty="0" err="1"/>
              <a:t>flower_processed_data.npy</a:t>
            </a:r>
            <a:r>
              <a:rPr lang="zh-CN" altLang="en-US" dirty="0" smtClean="0"/>
              <a:t>文件中，运行</a:t>
            </a:r>
            <a:r>
              <a:rPr lang="en-US" altLang="zh-CN" dirty="0" smtClean="0"/>
              <a:t>train.py</a:t>
            </a:r>
            <a:r>
              <a:rPr lang="zh-CN" altLang="en-US" dirty="0" smtClean="0"/>
              <a:t>程序进行迁移学习</a:t>
            </a:r>
            <a:endParaRPr lang="en-US" altLang="zh-CN" dirty="0" smtClean="0"/>
          </a:p>
          <a:p>
            <a:r>
              <a:rPr lang="zh-CN" altLang="en-US" dirty="0" smtClean="0"/>
              <a:t>第四周</a:t>
            </a:r>
            <a:r>
              <a:rPr lang="zh-CN" altLang="en-US" dirty="0">
                <a:solidFill>
                  <a:srgbClr val="FF0000"/>
                </a:solidFill>
              </a:rPr>
              <a:t>：对以下进度进行</a:t>
            </a:r>
            <a:r>
              <a:rPr lang="zh-CN" altLang="en-US" dirty="0" smtClean="0">
                <a:solidFill>
                  <a:srgbClr val="FF0000"/>
                </a:solidFill>
              </a:rPr>
              <a:t>检查</a:t>
            </a:r>
            <a:endParaRPr lang="en-US" altLang="zh-CN" dirty="0" smtClean="0"/>
          </a:p>
          <a:p>
            <a:pPr lvl="1"/>
            <a:r>
              <a:rPr lang="zh-CN" altLang="en-US" dirty="0" smtClean="0"/>
              <a:t>编写手机</a:t>
            </a:r>
            <a:r>
              <a:rPr lang="en-US" altLang="zh-CN" dirty="0" smtClean="0"/>
              <a:t>Web</a:t>
            </a:r>
            <a:r>
              <a:rPr lang="zh-CN" altLang="en-US" dirty="0" smtClean="0"/>
              <a:t>端花朵拍照和图片裁剪功能，</a:t>
            </a:r>
            <a:r>
              <a:rPr lang="zh-CN" altLang="en-US" dirty="0" smtClean="0"/>
              <a:t>并通过</a:t>
            </a:r>
            <a:r>
              <a:rPr lang="en-US" altLang="zh-CN" dirty="0" smtClean="0"/>
              <a:t>Ajax</a:t>
            </a:r>
            <a:r>
              <a:rPr lang="zh-CN" altLang="en-US" dirty="0"/>
              <a:t>上</a:t>
            </a:r>
            <a:r>
              <a:rPr lang="zh-CN" altLang="en-US" dirty="0" smtClean="0"/>
              <a:t>传</a:t>
            </a:r>
            <a:r>
              <a:rPr lang="en-US" altLang="zh-CN" dirty="0" smtClean="0"/>
              <a:t>canvas</a:t>
            </a:r>
            <a:r>
              <a:rPr lang="zh-CN" altLang="en-US" smtClean="0"/>
              <a:t>中的内容，</a:t>
            </a:r>
            <a:r>
              <a:rPr lang="zh-CN" altLang="en-US" dirty="0" smtClean="0"/>
              <a:t>后端</a:t>
            </a:r>
            <a:r>
              <a:rPr lang="zh-CN" altLang="en-US" dirty="0" smtClean="0"/>
              <a:t>用</a:t>
            </a:r>
            <a:r>
              <a:rPr lang="en-US" altLang="zh-CN" dirty="0" err="1"/>
              <a:t>matplotlib</a:t>
            </a:r>
            <a:r>
              <a:rPr lang="zh-CN" altLang="en-US" dirty="0"/>
              <a:t>库把图片显示出来</a:t>
            </a:r>
            <a:endParaRPr lang="en-US" altLang="zh-CN" dirty="0"/>
          </a:p>
          <a:p>
            <a:r>
              <a:rPr lang="zh-CN" altLang="en-US" dirty="0" smtClean="0"/>
              <a:t>第五周</a:t>
            </a:r>
            <a:r>
              <a:rPr lang="zh-CN" altLang="en-US" dirty="0">
                <a:solidFill>
                  <a:srgbClr val="FF0000"/>
                </a:solidFill>
              </a:rPr>
              <a:t>：对以下进度进行</a:t>
            </a:r>
            <a:r>
              <a:rPr lang="zh-CN" altLang="en-US" dirty="0" smtClean="0">
                <a:solidFill>
                  <a:srgbClr val="FF0000"/>
                </a:solidFill>
              </a:rPr>
              <a:t>检查</a:t>
            </a:r>
            <a:endParaRPr lang="en-US" altLang="zh-CN" dirty="0" smtClean="0"/>
          </a:p>
          <a:p>
            <a:pPr lvl="1"/>
            <a:r>
              <a:rPr lang="zh-CN" altLang="en-US" dirty="0"/>
              <a:t>完成</a:t>
            </a:r>
            <a:r>
              <a:rPr lang="zh-CN" altLang="en-US" dirty="0" smtClean="0"/>
              <a:t>基于</a:t>
            </a:r>
            <a:r>
              <a:rPr lang="en-US" altLang="zh-CN" dirty="0" smtClean="0"/>
              <a:t>Inception-V3</a:t>
            </a:r>
            <a:r>
              <a:rPr lang="zh-CN" altLang="en-US" dirty="0" smtClean="0"/>
              <a:t>的花朵图片</a:t>
            </a:r>
            <a:r>
              <a:rPr lang="zh-CN" altLang="en-US" dirty="0"/>
              <a:t>识别功能</a:t>
            </a:r>
          </a:p>
          <a:p>
            <a:pPr marL="457200" lvl="1" indent="0">
              <a:buNone/>
            </a:pPr>
            <a:endParaRPr lang="en-US" altLang="zh-CN" dirty="0" smtClean="0"/>
          </a:p>
          <a:p>
            <a:pPr lvl="1"/>
            <a:endParaRPr lang="zh-CN" altLang="en-US" dirty="0"/>
          </a:p>
        </p:txBody>
      </p:sp>
    </p:spTree>
    <p:extLst>
      <p:ext uri="{BB962C8B-B14F-4D97-AF65-F5344CB8AC3E}">
        <p14:creationId xmlns:p14="http://schemas.microsoft.com/office/powerpoint/2010/main" val="14303612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5664</TotalTime>
  <Words>954</Words>
  <Application>Microsoft Office PowerPoint</Application>
  <PresentationFormat>全屏显示(4:3)</PresentationFormat>
  <Paragraphs>69</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项目综合实践</vt:lpstr>
      <vt:lpstr>花朵识别问题</vt:lpstr>
      <vt:lpstr>迁移学习</vt:lpstr>
      <vt:lpstr>PowerPoint 演示文稿</vt:lpstr>
      <vt:lpstr>项目实施步骤-1</vt:lpstr>
      <vt:lpstr>项目实施步骤-2</vt:lpstr>
      <vt:lpstr>项目实施步骤-3</vt:lpstr>
      <vt:lpstr>项目实施步骤-4</vt:lpstr>
      <vt:lpstr>实验进度安排</vt:lpstr>
      <vt:lpstr>学习资源-1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项目综合实践</dc:title>
  <dc:creator>John_ste</dc:creator>
  <cp:lastModifiedBy>John_ste</cp:lastModifiedBy>
  <cp:revision>79</cp:revision>
  <dcterms:created xsi:type="dcterms:W3CDTF">2019-05-11T04:22:39Z</dcterms:created>
  <dcterms:modified xsi:type="dcterms:W3CDTF">2019-05-16T03:11:48Z</dcterms:modified>
</cp:coreProperties>
</file>