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Merriweather"/>
      <p:regular r:id="rId35"/>
      <p:bold r:id="rId36"/>
      <p:italic r:id="rId37"/>
      <p:boldItalic r:id="rId38"/>
    </p:embeddedFont>
    <p:embeddedFont>
      <p:font typeface="Cutive"/>
      <p:regular r:id="rId39"/>
    </p:embeddedFon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jBkPtBDNhp+Yr3gfDrVWssJzGP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6.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CenturyGothic-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Merriweather-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erriweather-italic.fntdata"/><Relationship Id="rId14" Type="http://schemas.openxmlformats.org/officeDocument/2006/relationships/slide" Target="slides/slide10.xml"/><Relationship Id="rId36" Type="http://schemas.openxmlformats.org/officeDocument/2006/relationships/font" Target="fonts/Merriweather-bold.fntdata"/><Relationship Id="rId17" Type="http://schemas.openxmlformats.org/officeDocument/2006/relationships/slide" Target="slides/slide13.xml"/><Relationship Id="rId39" Type="http://schemas.openxmlformats.org/officeDocument/2006/relationships/font" Target="fonts/Cutive-regular.fntdata"/><Relationship Id="rId16" Type="http://schemas.openxmlformats.org/officeDocument/2006/relationships/slide" Target="slides/slide12.xml"/><Relationship Id="rId38" Type="http://schemas.openxmlformats.org/officeDocument/2006/relationships/font" Target="fonts/Merriweather-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f7c6163c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5f7c6163c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147" name="Google Shape;147;g5f7c6163c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153" name="Google Shape;15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f7c6163c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5f7c6163c6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5f7c6163c6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210" name="Google Shape;21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ebf7e0747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5ebf7e0747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5ebf7e0747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ebf7e0747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5ebf7e0747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5ebf7e0747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f7d0084f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5f7d0084fe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275" name="Google Shape;275;g5f7d0084fe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281" name="Google Shape;28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ebf7e074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5ebf7e074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Roboto"/>
              <a:buNone/>
            </a:pPr>
            <a:r>
              <a:t/>
            </a:r>
            <a:endParaRPr/>
          </a:p>
        </p:txBody>
      </p:sp>
      <p:sp>
        <p:nvSpPr>
          <p:cNvPr id="99" name="Google Shape;99;g5ebf7e074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ebf7e0747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5ebf7e0747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5ebf7e0747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ebf7e0747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5ebf7e0747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5ebf7e0747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f7c6163c6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5f7c6163c6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5f7c6163c6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f7c6163c6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5f7c6163c6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5f7c6163c6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ebf7e074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5ebf7e0747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5ebf7e0747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ebf7e0747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5ebf7e0747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5ebf7e0747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6264166" cy="110583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524000" y="2372327"/>
            <a:ext cx="4382814" cy="44444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exercism.io/"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945447"/>
            <a:ext cx="6318325" cy="124431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000"/>
              </a:buClr>
              <a:buSzPts val="7560"/>
              <a:buFont typeface="Avenir"/>
              <a:buNone/>
            </a:pPr>
            <a:r>
              <a:rPr b="1" lang="en-US" sz="7560">
                <a:solidFill>
                  <a:srgbClr val="FFC000"/>
                </a:solidFill>
                <a:latin typeface="Avenir"/>
                <a:ea typeface="Avenir"/>
                <a:cs typeface="Avenir"/>
                <a:sym typeface="Avenir"/>
              </a:rPr>
              <a:t>Backend </a:t>
            </a:r>
            <a:r>
              <a:rPr b="1" lang="en-US" sz="5400">
                <a:solidFill>
                  <a:srgbClr val="FFC000"/>
                </a:solidFill>
                <a:latin typeface="Avenir"/>
                <a:ea typeface="Avenir"/>
                <a:cs typeface="Avenir"/>
                <a:sym typeface="Avenir"/>
              </a:rPr>
              <a:t>Programming</a:t>
            </a:r>
            <a:endParaRPr/>
          </a:p>
        </p:txBody>
      </p:sp>
      <p:sp>
        <p:nvSpPr>
          <p:cNvPr id="89" name="Google Shape;89;p1"/>
          <p:cNvSpPr txBox="1"/>
          <p:nvPr>
            <p:ph idx="1" type="subTitle"/>
          </p:nvPr>
        </p:nvSpPr>
        <p:spPr>
          <a:xfrm>
            <a:off x="1524000" y="3189766"/>
            <a:ext cx="4238847" cy="83267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500"/>
              <a:buNone/>
            </a:pPr>
            <a:r>
              <a:rPr lang="en-US" sz="3500">
                <a:solidFill>
                  <a:schemeClr val="lt1"/>
                </a:solidFill>
              </a:rPr>
              <a:t>M. Yauri M. Attamimi</a:t>
            </a:r>
            <a:endParaRPr sz="3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g5f7c6163c6_0_0"/>
          <p:cNvSpPr txBox="1"/>
          <p:nvPr>
            <p:ph type="title"/>
          </p:nvPr>
        </p:nvSpPr>
        <p:spPr>
          <a:xfrm>
            <a:off x="831850" y="2566844"/>
            <a:ext cx="10515600" cy="1386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29C34"/>
              </a:buClr>
              <a:buSzPts val="7000"/>
              <a:buFont typeface="Century Gothic"/>
              <a:buNone/>
            </a:pPr>
            <a:r>
              <a:rPr b="1" lang="en-US" sz="7000">
                <a:solidFill>
                  <a:srgbClr val="F29C34"/>
                </a:solidFill>
                <a:latin typeface="Century Gothic"/>
                <a:ea typeface="Century Gothic"/>
                <a:cs typeface="Century Gothic"/>
                <a:sym typeface="Century Gothic"/>
              </a:rPr>
              <a:t>Go’s Best Practices</a:t>
            </a:r>
            <a:endParaRPr b="1" sz="7000">
              <a:solidFill>
                <a:srgbClr val="F29C3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4"/>
          <p:cNvSpPr txBox="1"/>
          <p:nvPr>
            <p:ph type="title"/>
          </p:nvPr>
        </p:nvSpPr>
        <p:spPr>
          <a:xfrm>
            <a:off x="874380" y="2709198"/>
            <a:ext cx="10515600" cy="28527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utive"/>
              <a:buNone/>
            </a:pPr>
            <a:r>
              <a:rPr b="1" lang="en-US" sz="4000">
                <a:latin typeface="Cutive"/>
                <a:ea typeface="Cutive"/>
                <a:cs typeface="Cutive"/>
                <a:sym typeface="Cutive"/>
              </a:rPr>
              <a:t>“A best practice is a method or</a:t>
            </a:r>
            <a:br>
              <a:rPr b="1" lang="en-US" sz="4000">
                <a:latin typeface="Cutive"/>
                <a:ea typeface="Cutive"/>
                <a:cs typeface="Cutive"/>
                <a:sym typeface="Cutive"/>
              </a:rPr>
            </a:br>
            <a:r>
              <a:rPr b="1" lang="en-US" sz="4000">
                <a:latin typeface="Cutive"/>
                <a:ea typeface="Cutive"/>
                <a:cs typeface="Cutive"/>
                <a:sym typeface="Cutive"/>
              </a:rPr>
              <a:t>technique that has consistently</a:t>
            </a:r>
            <a:br>
              <a:rPr b="1" lang="en-US" sz="4000">
                <a:latin typeface="Cutive"/>
                <a:ea typeface="Cutive"/>
                <a:cs typeface="Cutive"/>
                <a:sym typeface="Cutive"/>
              </a:rPr>
            </a:br>
            <a:r>
              <a:rPr b="1" lang="en-US" sz="4000">
                <a:latin typeface="Cutive"/>
                <a:ea typeface="Cutive"/>
                <a:cs typeface="Cutive"/>
                <a:sym typeface="Cutive"/>
              </a:rPr>
              <a:t>shown results superior to those</a:t>
            </a:r>
            <a:br>
              <a:rPr b="1" lang="en-US" sz="4000">
                <a:latin typeface="Cutive"/>
                <a:ea typeface="Cutive"/>
                <a:cs typeface="Cutive"/>
                <a:sym typeface="Cutive"/>
              </a:rPr>
            </a:br>
            <a:r>
              <a:rPr b="1" lang="en-US" sz="4000">
                <a:latin typeface="Cutive"/>
                <a:ea typeface="Cutive"/>
                <a:cs typeface="Cutive"/>
                <a:sym typeface="Cutive"/>
              </a:rPr>
              <a:t>achieved with other means.”</a:t>
            </a:r>
            <a:br>
              <a:rPr b="1" lang="en-US" sz="4000">
                <a:latin typeface="Cutive"/>
                <a:ea typeface="Cutive"/>
                <a:cs typeface="Cutive"/>
                <a:sym typeface="Cutive"/>
              </a:rPr>
            </a:br>
            <a:br>
              <a:rPr b="1" lang="en-US" sz="4000">
                <a:latin typeface="Cutive"/>
                <a:ea typeface="Cutive"/>
                <a:cs typeface="Cutive"/>
                <a:sym typeface="Cutive"/>
              </a:rPr>
            </a:br>
            <a:r>
              <a:rPr b="1" lang="en-US" sz="4000">
                <a:latin typeface="Cutive"/>
                <a:ea typeface="Cutive"/>
                <a:cs typeface="Cutive"/>
                <a:sym typeface="Cutive"/>
              </a:rPr>
              <a:t>- Wikipedia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g5f7c6163c6_0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chemeClr val="lt1"/>
                </a:solidFill>
                <a:highlight>
                  <a:srgbClr val="000000"/>
                </a:highlight>
                <a:latin typeface="Avenir"/>
                <a:ea typeface="Avenir"/>
                <a:cs typeface="Avenir"/>
                <a:sym typeface="Avenir"/>
              </a:rPr>
              <a:t>Goals</a:t>
            </a:r>
            <a:endParaRPr sz="4800">
              <a:highlight>
                <a:srgbClr val="000000"/>
              </a:highlight>
            </a:endParaRPr>
          </a:p>
        </p:txBody>
      </p:sp>
      <p:sp>
        <p:nvSpPr>
          <p:cNvPr id="162" name="Google Shape;162;g5f7c6163c6_0_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500"/>
              <a:buNone/>
            </a:pPr>
            <a:r>
              <a:rPr lang="en-US" sz="3500"/>
              <a:t>Techniques to write Go code that is:</a:t>
            </a:r>
            <a:endParaRPr/>
          </a:p>
          <a:p>
            <a:pPr indent="-6350" lvl="0" marL="228600" rtl="0" algn="l">
              <a:lnSpc>
                <a:spcPct val="90000"/>
              </a:lnSpc>
              <a:spcBef>
                <a:spcPts val="1000"/>
              </a:spcBef>
              <a:spcAft>
                <a:spcPts val="0"/>
              </a:spcAft>
              <a:buClr>
                <a:schemeClr val="dk1"/>
              </a:buClr>
              <a:buSzPts val="3500"/>
              <a:buNone/>
            </a:pPr>
            <a:r>
              <a:t/>
            </a:r>
            <a:endParaRPr sz="3500"/>
          </a:p>
          <a:p>
            <a:pPr indent="-228600" lvl="0" marL="228600" rtl="0" algn="l">
              <a:lnSpc>
                <a:spcPct val="90000"/>
              </a:lnSpc>
              <a:spcBef>
                <a:spcPts val="1000"/>
              </a:spcBef>
              <a:spcAft>
                <a:spcPts val="0"/>
              </a:spcAft>
              <a:buClr>
                <a:schemeClr val="dk1"/>
              </a:buClr>
              <a:buSzPts val="3500"/>
              <a:buChar char="•"/>
            </a:pPr>
            <a:r>
              <a:rPr lang="en-US" sz="3500"/>
              <a:t>Simple</a:t>
            </a:r>
            <a:endParaRPr/>
          </a:p>
          <a:p>
            <a:pPr indent="-228600" lvl="0" marL="228600" rtl="0" algn="l">
              <a:lnSpc>
                <a:spcPct val="90000"/>
              </a:lnSpc>
              <a:spcBef>
                <a:spcPts val="1000"/>
              </a:spcBef>
              <a:spcAft>
                <a:spcPts val="0"/>
              </a:spcAft>
              <a:buClr>
                <a:schemeClr val="dk1"/>
              </a:buClr>
              <a:buSzPts val="3500"/>
              <a:buChar char="•"/>
            </a:pPr>
            <a:r>
              <a:rPr lang="en-US" sz="3500"/>
              <a:t>Readable</a:t>
            </a:r>
            <a:endParaRPr/>
          </a:p>
          <a:p>
            <a:pPr indent="-228600" lvl="0" marL="228600" rtl="0" algn="l">
              <a:lnSpc>
                <a:spcPct val="90000"/>
              </a:lnSpc>
              <a:spcBef>
                <a:spcPts val="1000"/>
              </a:spcBef>
              <a:spcAft>
                <a:spcPts val="0"/>
              </a:spcAft>
              <a:buClr>
                <a:schemeClr val="dk1"/>
              </a:buClr>
              <a:buSzPts val="3500"/>
              <a:buChar char="•"/>
            </a:pPr>
            <a:r>
              <a:rPr lang="en-US" sz="3500"/>
              <a:t>Maintainable</a:t>
            </a:r>
            <a:endParaRPr/>
          </a:p>
          <a:p>
            <a:pPr indent="-228600" lvl="0" marL="228600" rtl="0" algn="l">
              <a:lnSpc>
                <a:spcPct val="90000"/>
              </a:lnSpc>
              <a:spcBef>
                <a:spcPts val="1000"/>
              </a:spcBef>
              <a:spcAft>
                <a:spcPts val="0"/>
              </a:spcAft>
              <a:buClr>
                <a:schemeClr val="dk1"/>
              </a:buClr>
              <a:buSzPts val="3500"/>
              <a:buChar char="•"/>
            </a:pPr>
            <a:r>
              <a:rPr lang="en-US" sz="3500"/>
              <a:t>Easy to reason about</a:t>
            </a:r>
            <a:endParaRPr/>
          </a:p>
          <a:p>
            <a:pPr indent="-50800" lvl="0" marL="228600" rtl="0" algn="l">
              <a:lnSpc>
                <a:spcPct val="15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6"/>
          <p:cNvSpPr txBox="1"/>
          <p:nvPr>
            <p:ph type="title"/>
          </p:nvPr>
        </p:nvSpPr>
        <p:spPr>
          <a:xfrm>
            <a:off x="689344" y="307079"/>
            <a:ext cx="10793817"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chemeClr val="lt1"/>
                </a:solidFill>
                <a:highlight>
                  <a:srgbClr val="000000"/>
                </a:highlight>
                <a:latin typeface="Avenir"/>
                <a:ea typeface="Avenir"/>
                <a:cs typeface="Avenir"/>
                <a:sym typeface="Avenir"/>
              </a:rPr>
              <a:t>Some Examples</a:t>
            </a:r>
            <a:endParaRPr sz="4800">
              <a:highlight>
                <a:srgbClr val="000000"/>
              </a:highlight>
            </a:endParaRPr>
          </a:p>
        </p:txBody>
      </p:sp>
      <p:pic>
        <p:nvPicPr>
          <p:cNvPr id="169" name="Google Shape;169;p6"/>
          <p:cNvPicPr preferRelativeResize="0"/>
          <p:nvPr/>
        </p:nvPicPr>
        <p:blipFill rotWithShape="1">
          <a:blip r:embed="rId3">
            <a:alphaModFix/>
          </a:blip>
          <a:srcRect b="0" l="0" r="0" t="0"/>
          <a:stretch/>
        </p:blipFill>
        <p:spPr>
          <a:xfrm>
            <a:off x="2840154" y="1632642"/>
            <a:ext cx="6492195" cy="49930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venir"/>
              <a:buNone/>
            </a:pPr>
            <a:r>
              <a:rPr lang="en-US">
                <a:solidFill>
                  <a:schemeClr val="lt1"/>
                </a:solidFill>
                <a:highlight>
                  <a:srgbClr val="000000"/>
                </a:highlight>
                <a:latin typeface="Avenir"/>
                <a:ea typeface="Avenir"/>
                <a:cs typeface="Avenir"/>
                <a:sym typeface="Avenir"/>
              </a:rPr>
              <a:t>Avoid nesting by handling error first</a:t>
            </a:r>
            <a:endParaRPr>
              <a:highlight>
                <a:srgbClr val="000000"/>
              </a:highlight>
            </a:endParaRPr>
          </a:p>
        </p:txBody>
      </p:sp>
      <p:sp>
        <p:nvSpPr>
          <p:cNvPr id="176" name="Google Shape;17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Less nesting means less cognitive load on the reader</a:t>
            </a:r>
            <a:endParaRPr/>
          </a:p>
        </p:txBody>
      </p:sp>
      <p:pic>
        <p:nvPicPr>
          <p:cNvPr id="177" name="Google Shape;177;p7"/>
          <p:cNvPicPr preferRelativeResize="0"/>
          <p:nvPr/>
        </p:nvPicPr>
        <p:blipFill rotWithShape="1">
          <a:blip r:embed="rId3">
            <a:alphaModFix/>
          </a:blip>
          <a:srcRect b="0" l="0" r="0" t="0"/>
          <a:stretch/>
        </p:blipFill>
        <p:spPr>
          <a:xfrm>
            <a:off x="838200" y="2425944"/>
            <a:ext cx="6562060" cy="42034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venir"/>
              <a:buNone/>
            </a:pPr>
            <a:r>
              <a:rPr lang="en-US">
                <a:solidFill>
                  <a:schemeClr val="lt1"/>
                </a:solidFill>
                <a:highlight>
                  <a:srgbClr val="000000"/>
                </a:highlight>
                <a:latin typeface="Avenir"/>
                <a:ea typeface="Avenir"/>
                <a:cs typeface="Avenir"/>
                <a:sym typeface="Avenir"/>
              </a:rPr>
              <a:t>Avoid repetition when possible</a:t>
            </a:r>
            <a:endParaRPr>
              <a:highlight>
                <a:srgbClr val="000000"/>
              </a:highlight>
            </a:endParaRPr>
          </a:p>
        </p:txBody>
      </p:sp>
      <p:sp>
        <p:nvSpPr>
          <p:cNvPr id="184" name="Google Shape;18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Deploy one-off utility types for simpler code if needed</a:t>
            </a:r>
            <a:endParaRPr/>
          </a:p>
        </p:txBody>
      </p:sp>
      <p:pic>
        <p:nvPicPr>
          <p:cNvPr id="185" name="Google Shape;185;p8"/>
          <p:cNvPicPr preferRelativeResize="0"/>
          <p:nvPr/>
        </p:nvPicPr>
        <p:blipFill rotWithShape="1">
          <a:blip r:embed="rId3">
            <a:alphaModFix/>
          </a:blip>
          <a:srcRect b="0" l="0" r="0" t="0"/>
          <a:stretch/>
        </p:blipFill>
        <p:spPr>
          <a:xfrm>
            <a:off x="838200" y="2412544"/>
            <a:ext cx="5222358" cy="405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9"/>
          <p:cNvSpPr txBox="1"/>
          <p:nvPr>
            <p:ph type="title"/>
          </p:nvPr>
        </p:nvSpPr>
        <p:spPr>
          <a:xfrm>
            <a:off x="689344" y="307079"/>
            <a:ext cx="10793817"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chemeClr val="lt1"/>
                </a:solidFill>
                <a:highlight>
                  <a:srgbClr val="000000"/>
                </a:highlight>
                <a:latin typeface="Avenir"/>
                <a:ea typeface="Avenir"/>
                <a:cs typeface="Avenir"/>
                <a:sym typeface="Avenir"/>
              </a:rPr>
              <a:t>Type switch to handle special cases</a:t>
            </a:r>
            <a:endParaRPr sz="4800">
              <a:highlight>
                <a:srgbClr val="000000"/>
              </a:highlight>
            </a:endParaRPr>
          </a:p>
        </p:txBody>
      </p:sp>
      <p:pic>
        <p:nvPicPr>
          <p:cNvPr id="192" name="Google Shape;192;p9"/>
          <p:cNvPicPr preferRelativeResize="0"/>
          <p:nvPr/>
        </p:nvPicPr>
        <p:blipFill rotWithShape="1">
          <a:blip r:embed="rId3">
            <a:alphaModFix/>
          </a:blip>
          <a:srcRect b="0" l="0" r="0" t="0"/>
          <a:stretch/>
        </p:blipFill>
        <p:spPr>
          <a:xfrm>
            <a:off x="2953980" y="1632642"/>
            <a:ext cx="6264543" cy="50446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689344" y="307079"/>
            <a:ext cx="10793817"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venir"/>
              <a:buNone/>
            </a:pPr>
            <a:r>
              <a:rPr lang="en-US" sz="4000">
                <a:solidFill>
                  <a:schemeClr val="lt1"/>
                </a:solidFill>
                <a:highlight>
                  <a:srgbClr val="000000"/>
                </a:highlight>
                <a:latin typeface="Avenir"/>
                <a:ea typeface="Avenir"/>
                <a:cs typeface="Avenir"/>
                <a:sym typeface="Avenir"/>
              </a:rPr>
              <a:t>Type switch with short variable declaration</a:t>
            </a:r>
            <a:endParaRPr sz="4000">
              <a:highlight>
                <a:srgbClr val="000000"/>
              </a:highlight>
            </a:endParaRPr>
          </a:p>
        </p:txBody>
      </p:sp>
      <p:pic>
        <p:nvPicPr>
          <p:cNvPr id="199" name="Google Shape;199;p10"/>
          <p:cNvPicPr preferRelativeResize="0"/>
          <p:nvPr/>
        </p:nvPicPr>
        <p:blipFill rotWithShape="1">
          <a:blip r:embed="rId3">
            <a:alphaModFix/>
          </a:blip>
          <a:srcRect b="0" l="0" r="0" t="0"/>
          <a:stretch/>
        </p:blipFill>
        <p:spPr>
          <a:xfrm>
            <a:off x="1476152" y="1632642"/>
            <a:ext cx="9220200" cy="4920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1"/>
          <p:cNvSpPr txBox="1"/>
          <p:nvPr>
            <p:ph type="title"/>
          </p:nvPr>
        </p:nvSpPr>
        <p:spPr>
          <a:xfrm>
            <a:off x="901997" y="2795097"/>
            <a:ext cx="3584944"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venir"/>
              <a:buNone/>
            </a:pPr>
            <a:r>
              <a:rPr lang="en-US" sz="4000">
                <a:solidFill>
                  <a:srgbClr val="000000"/>
                </a:solidFill>
                <a:latin typeface="Avenir"/>
                <a:ea typeface="Avenir"/>
                <a:cs typeface="Avenir"/>
                <a:sym typeface="Avenir"/>
              </a:rPr>
              <a:t>Writing Everything or Nothing</a:t>
            </a:r>
            <a:endParaRPr sz="4000">
              <a:solidFill>
                <a:srgbClr val="000000"/>
              </a:solidFill>
            </a:endParaRPr>
          </a:p>
        </p:txBody>
      </p:sp>
      <p:pic>
        <p:nvPicPr>
          <p:cNvPr id="206" name="Google Shape;206;p11"/>
          <p:cNvPicPr preferRelativeResize="0"/>
          <p:nvPr/>
        </p:nvPicPr>
        <p:blipFill rotWithShape="1">
          <a:blip r:embed="rId3">
            <a:alphaModFix/>
          </a:blip>
          <a:srcRect b="0" l="0" r="0" t="0"/>
          <a:stretch/>
        </p:blipFill>
        <p:spPr>
          <a:xfrm>
            <a:off x="4896547" y="214947"/>
            <a:ext cx="5725305" cy="64858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831850" y="2626470"/>
            <a:ext cx="10515600" cy="1554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29C34"/>
              </a:buClr>
              <a:buSzPts val="7000"/>
              <a:buFont typeface="Century Gothic"/>
              <a:buNone/>
            </a:pPr>
            <a:r>
              <a:rPr b="1" lang="en-US" sz="7000">
                <a:solidFill>
                  <a:srgbClr val="F29C34"/>
                </a:solidFill>
                <a:latin typeface="Century Gothic"/>
                <a:ea typeface="Century Gothic"/>
                <a:cs typeface="Century Gothic"/>
                <a:sym typeface="Century Gothic"/>
              </a:rPr>
              <a:t>Organizing Your Code</a:t>
            </a:r>
            <a:endParaRPr b="1" sz="7000">
              <a:solidFill>
                <a:srgbClr val="F29C3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00000"/>
              </a:buClr>
              <a:buSzPts val="5500"/>
              <a:buFont typeface="Century Gothic"/>
              <a:buNone/>
            </a:pPr>
            <a:r>
              <a:rPr b="1" lang="en-US" sz="5500">
                <a:solidFill>
                  <a:srgbClr val="000000"/>
                </a:solidFill>
                <a:latin typeface="Century Gothic"/>
                <a:ea typeface="Century Gothic"/>
                <a:cs typeface="Century Gothic"/>
                <a:sym typeface="Century Gothic"/>
              </a:rPr>
              <a:t>Foundation Class</a:t>
            </a:r>
            <a:br>
              <a:rPr b="1" lang="en-US" sz="5500">
                <a:solidFill>
                  <a:srgbClr val="000000"/>
                </a:solidFill>
                <a:latin typeface="Century Gothic"/>
                <a:ea typeface="Century Gothic"/>
                <a:cs typeface="Century Gothic"/>
                <a:sym typeface="Century Gothic"/>
              </a:rPr>
            </a:br>
            <a:br>
              <a:rPr b="1" lang="en-US" sz="5500">
                <a:solidFill>
                  <a:srgbClr val="000000"/>
                </a:solidFill>
                <a:latin typeface="Century Gothic"/>
                <a:ea typeface="Century Gothic"/>
                <a:cs typeface="Century Gothic"/>
                <a:sym typeface="Century Gothic"/>
              </a:rPr>
            </a:br>
            <a:r>
              <a:rPr b="1" lang="en-US" sz="5500">
                <a:solidFill>
                  <a:srgbClr val="000000"/>
                </a:solidFill>
                <a:latin typeface="Century Gothic"/>
                <a:ea typeface="Century Gothic"/>
                <a:cs typeface="Century Gothic"/>
                <a:sym typeface="Century Gothic"/>
              </a:rPr>
              <a:t>- WEEK 3 (Session 2) -</a:t>
            </a:r>
            <a:endParaRPr b="1" sz="5000">
              <a:solidFill>
                <a:srgbClr val="F29C3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chemeClr val="lt1"/>
                </a:solidFill>
                <a:highlight>
                  <a:srgbClr val="000000"/>
                </a:highlight>
                <a:latin typeface="Avenir"/>
                <a:ea typeface="Avenir"/>
                <a:cs typeface="Avenir"/>
                <a:sym typeface="Avenir"/>
              </a:rPr>
              <a:t>Important Code Goes First</a:t>
            </a:r>
            <a:endParaRPr sz="4800">
              <a:highlight>
                <a:srgbClr val="000000"/>
              </a:highlight>
            </a:endParaRPr>
          </a:p>
        </p:txBody>
      </p:sp>
      <p:sp>
        <p:nvSpPr>
          <p:cNvPr id="219" name="Google Shape;2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License information, build tags, package documentation. Import statements, related groups separated by blank lines.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The rest of the code starting with the most significant types, and ending with helper function and types.</a:t>
            </a:r>
            <a:endParaRPr/>
          </a:p>
        </p:txBody>
      </p:sp>
      <p:pic>
        <p:nvPicPr>
          <p:cNvPr id="220" name="Google Shape;220;p13"/>
          <p:cNvPicPr preferRelativeResize="0"/>
          <p:nvPr/>
        </p:nvPicPr>
        <p:blipFill rotWithShape="1">
          <a:blip r:embed="rId3">
            <a:alphaModFix/>
          </a:blip>
          <a:srcRect b="0" l="0" r="0" t="0"/>
          <a:stretch/>
        </p:blipFill>
        <p:spPr>
          <a:xfrm>
            <a:off x="1263502" y="2902744"/>
            <a:ext cx="7035800" cy="2197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chemeClr val="lt1"/>
                </a:solidFill>
                <a:highlight>
                  <a:srgbClr val="000000"/>
                </a:highlight>
                <a:latin typeface="Avenir"/>
                <a:ea typeface="Avenir"/>
                <a:cs typeface="Avenir"/>
                <a:sym typeface="Avenir"/>
              </a:rPr>
              <a:t>Document your Code</a:t>
            </a:r>
            <a:endParaRPr sz="4800">
              <a:highlight>
                <a:srgbClr val="000000"/>
              </a:highlight>
            </a:endParaRPr>
          </a:p>
        </p:txBody>
      </p:sp>
      <p:sp>
        <p:nvSpPr>
          <p:cNvPr id="227" name="Google Shape;22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Package name, with the associated documentation before.</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Exported identifiers appear in godoc, they should be documented correctly.</a:t>
            </a:r>
            <a:endParaRPr/>
          </a:p>
        </p:txBody>
      </p:sp>
      <p:pic>
        <p:nvPicPr>
          <p:cNvPr id="228" name="Google Shape;228;p14"/>
          <p:cNvPicPr preferRelativeResize="0"/>
          <p:nvPr/>
        </p:nvPicPr>
        <p:blipFill rotWithShape="1">
          <a:blip r:embed="rId3">
            <a:alphaModFix/>
          </a:blip>
          <a:srcRect b="0" l="0" r="0" t="0"/>
          <a:stretch/>
        </p:blipFill>
        <p:spPr>
          <a:xfrm>
            <a:off x="1170172" y="2323367"/>
            <a:ext cx="8043610" cy="1056825"/>
          </a:xfrm>
          <a:prstGeom prst="rect">
            <a:avLst/>
          </a:prstGeom>
          <a:noFill/>
          <a:ln>
            <a:noFill/>
          </a:ln>
        </p:spPr>
      </p:pic>
      <p:pic>
        <p:nvPicPr>
          <p:cNvPr id="229" name="Google Shape;229;p14"/>
          <p:cNvPicPr preferRelativeResize="0"/>
          <p:nvPr/>
        </p:nvPicPr>
        <p:blipFill rotWithShape="1">
          <a:blip r:embed="rId4">
            <a:alphaModFix/>
          </a:blip>
          <a:srcRect b="0" l="0" r="0" t="0"/>
          <a:stretch/>
        </p:blipFill>
        <p:spPr>
          <a:xfrm>
            <a:off x="1170171" y="4221163"/>
            <a:ext cx="8043611" cy="236848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chemeClr val="lt1"/>
                </a:solidFill>
                <a:highlight>
                  <a:srgbClr val="000000"/>
                </a:highlight>
                <a:latin typeface="Avenir"/>
                <a:ea typeface="Avenir"/>
                <a:cs typeface="Avenir"/>
                <a:sym typeface="Avenir"/>
              </a:rPr>
              <a:t>Shorter is Better</a:t>
            </a:r>
            <a:endParaRPr sz="4800">
              <a:highlight>
                <a:srgbClr val="000000"/>
              </a:highlight>
            </a:endParaRPr>
          </a:p>
        </p:txBody>
      </p:sp>
      <p:sp>
        <p:nvSpPr>
          <p:cNvPr id="236" name="Google Shape;23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Try to find the </a:t>
            </a:r>
            <a:r>
              <a:rPr b="1" lang="en-US"/>
              <a:t>shortest name that is self explanatory</a:t>
            </a:r>
            <a:r>
              <a:rPr lang="en-US"/>
              <a:t>.</a:t>
            </a:r>
            <a:endParaRPr/>
          </a:p>
          <a:p>
            <a:pPr indent="0" lvl="0" marL="0" rtl="0" algn="l">
              <a:lnSpc>
                <a:spcPct val="90000"/>
              </a:lnSpc>
              <a:spcBef>
                <a:spcPts val="1000"/>
              </a:spcBef>
              <a:spcAft>
                <a:spcPts val="0"/>
              </a:spcAft>
              <a:buClr>
                <a:schemeClr val="dk1"/>
              </a:buClr>
              <a:buSzPts val="2800"/>
              <a:buNone/>
            </a:pPr>
            <a:r>
              <a:rPr b="1" lang="en-US"/>
              <a:t>e.g.</a:t>
            </a:r>
            <a:r>
              <a:rPr lang="en-US"/>
              <a:t> : prefer to </a:t>
            </a:r>
            <a:r>
              <a:rPr lang="en-US" sz="2400">
                <a:latin typeface="Courier New"/>
                <a:ea typeface="Courier New"/>
                <a:cs typeface="Courier New"/>
                <a:sym typeface="Courier New"/>
              </a:rPr>
              <a:t>MarshalIndent</a:t>
            </a:r>
            <a:r>
              <a:rPr lang="en-US"/>
              <a:t> rather than </a:t>
            </a:r>
            <a:r>
              <a:rPr lang="en-US" sz="2400">
                <a:latin typeface="Courier New"/>
                <a:ea typeface="Courier New"/>
                <a:cs typeface="Courier New"/>
                <a:sym typeface="Courier New"/>
              </a:rPr>
              <a:t>MarshalWithIndentation</a:t>
            </a:r>
            <a:endParaRPr sz="2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Don’t forget that the package name will appear before the identifier you chose.</a:t>
            </a:r>
            <a:endParaRPr/>
          </a:p>
          <a:p>
            <a:pPr indent="-228600" lvl="0" marL="228600" rtl="0" algn="l">
              <a:lnSpc>
                <a:spcPct val="90000"/>
              </a:lnSpc>
              <a:spcBef>
                <a:spcPts val="1000"/>
              </a:spcBef>
              <a:spcAft>
                <a:spcPts val="0"/>
              </a:spcAft>
              <a:buClr>
                <a:schemeClr val="dk1"/>
              </a:buClr>
              <a:buSzPts val="2800"/>
              <a:buChar char="•"/>
            </a:pPr>
            <a:r>
              <a:rPr lang="en-US"/>
              <a:t>in package </a:t>
            </a:r>
            <a:r>
              <a:rPr lang="en-US" sz="2400">
                <a:latin typeface="Courier New"/>
                <a:ea typeface="Courier New"/>
                <a:cs typeface="Courier New"/>
                <a:sym typeface="Courier New"/>
              </a:rPr>
              <a:t>encoding/json</a:t>
            </a:r>
            <a:r>
              <a:rPr lang="en-US"/>
              <a:t> we find the type </a:t>
            </a:r>
            <a:r>
              <a:rPr lang="en-US" sz="2400">
                <a:latin typeface="Courier New"/>
                <a:ea typeface="Courier New"/>
                <a:cs typeface="Courier New"/>
                <a:sym typeface="Courier New"/>
              </a:rPr>
              <a:t>Encoder</a:t>
            </a:r>
            <a:r>
              <a:rPr lang="en-US"/>
              <a:t>, not </a:t>
            </a:r>
            <a:r>
              <a:rPr lang="en-US" sz="2400">
                <a:latin typeface="Courier New"/>
                <a:ea typeface="Courier New"/>
                <a:cs typeface="Courier New"/>
                <a:sym typeface="Courier New"/>
              </a:rPr>
              <a:t>JSONEncoder</a:t>
            </a:r>
            <a:r>
              <a:rPr lang="en-US"/>
              <a:t>.</a:t>
            </a:r>
            <a:endParaRPr/>
          </a:p>
          <a:p>
            <a:pPr indent="-228600" lvl="0" marL="228600" rtl="0" algn="l">
              <a:lnSpc>
                <a:spcPct val="90000"/>
              </a:lnSpc>
              <a:spcBef>
                <a:spcPts val="1000"/>
              </a:spcBef>
              <a:spcAft>
                <a:spcPts val="0"/>
              </a:spcAft>
              <a:buClr>
                <a:schemeClr val="dk1"/>
              </a:buClr>
              <a:buSzPts val="2800"/>
              <a:buChar char="•"/>
            </a:pPr>
            <a:r>
              <a:rPr lang="en-US"/>
              <a:t>it is referred as </a:t>
            </a:r>
            <a:r>
              <a:rPr lang="en-US" sz="2400">
                <a:latin typeface="Courier New"/>
                <a:ea typeface="Courier New"/>
                <a:cs typeface="Courier New"/>
                <a:sym typeface="Courier New"/>
              </a:rPr>
              <a:t>json.Encoder</a:t>
            </a:r>
            <a:endParaRPr sz="240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chemeClr val="lt1"/>
                </a:solidFill>
                <a:highlight>
                  <a:srgbClr val="000000"/>
                </a:highlight>
                <a:latin typeface="Avenir"/>
                <a:ea typeface="Avenir"/>
                <a:cs typeface="Avenir"/>
                <a:sym typeface="Avenir"/>
              </a:rPr>
              <a:t>Packages with Multiple Files</a:t>
            </a:r>
            <a:endParaRPr sz="4800">
              <a:highlight>
                <a:srgbClr val="000000"/>
              </a:highlight>
            </a:endParaRPr>
          </a:p>
        </p:txBody>
      </p:sp>
      <p:sp>
        <p:nvSpPr>
          <p:cNvPr id="243" name="Google Shape;24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Should you split a package into multiple files ?</a:t>
            </a:r>
            <a:endParaRPr/>
          </a:p>
          <a:p>
            <a:pPr indent="-228600" lvl="0" marL="228600" rtl="0" algn="l">
              <a:lnSpc>
                <a:spcPct val="90000"/>
              </a:lnSpc>
              <a:spcBef>
                <a:spcPts val="1000"/>
              </a:spcBef>
              <a:spcAft>
                <a:spcPts val="0"/>
              </a:spcAft>
              <a:buClr>
                <a:schemeClr val="dk1"/>
              </a:buClr>
              <a:buSzPts val="2800"/>
              <a:buChar char="•"/>
            </a:pPr>
            <a:r>
              <a:rPr lang="en-US"/>
              <a:t>Avoid very long files</a:t>
            </a:r>
            <a:br>
              <a:rPr lang="en-US"/>
            </a:br>
            <a:r>
              <a:rPr lang="en-US"/>
              <a:t>The </a:t>
            </a:r>
            <a:r>
              <a:rPr lang="en-US" sz="2400">
                <a:latin typeface="Courier New"/>
                <a:ea typeface="Courier New"/>
                <a:cs typeface="Courier New"/>
                <a:sym typeface="Courier New"/>
              </a:rPr>
              <a:t>net/http</a:t>
            </a:r>
            <a:r>
              <a:rPr lang="en-US"/>
              <a:t> package from the standard library contains 15734 lines in 47 files</a:t>
            </a:r>
            <a:endParaRPr/>
          </a:p>
          <a:p>
            <a:pPr indent="-228600" lvl="0" marL="228600" rtl="0" algn="l">
              <a:lnSpc>
                <a:spcPct val="90000"/>
              </a:lnSpc>
              <a:spcBef>
                <a:spcPts val="1000"/>
              </a:spcBef>
              <a:spcAft>
                <a:spcPts val="0"/>
              </a:spcAft>
              <a:buClr>
                <a:schemeClr val="dk1"/>
              </a:buClr>
              <a:buSzPts val="2800"/>
              <a:buChar char="•"/>
            </a:pPr>
            <a:r>
              <a:rPr lang="en-US"/>
              <a:t>Separate code and tests</a:t>
            </a:r>
            <a:br>
              <a:rPr lang="en-US"/>
            </a:br>
            <a:r>
              <a:rPr lang="en-US" sz="2400">
                <a:latin typeface="Courier New"/>
                <a:ea typeface="Courier New"/>
                <a:cs typeface="Courier New"/>
                <a:sym typeface="Courier New"/>
              </a:rPr>
              <a:t>net/http/cookie.go</a:t>
            </a:r>
            <a:r>
              <a:rPr lang="en-US"/>
              <a:t> and </a:t>
            </a:r>
            <a:r>
              <a:rPr lang="en-US" sz="2400">
                <a:latin typeface="Courier New"/>
                <a:ea typeface="Courier New"/>
                <a:cs typeface="Courier New"/>
                <a:sym typeface="Courier New"/>
              </a:rPr>
              <a:t>net/http/cookie_test.go</a:t>
            </a:r>
            <a:r>
              <a:rPr lang="en-US"/>
              <a:t> are both part of the </a:t>
            </a:r>
            <a:r>
              <a:rPr lang="en-US" sz="2400">
                <a:latin typeface="Courier New"/>
                <a:ea typeface="Courier New"/>
                <a:cs typeface="Courier New"/>
                <a:sym typeface="Courier New"/>
              </a:rPr>
              <a:t>http</a:t>
            </a:r>
            <a:r>
              <a:rPr lang="en-US"/>
              <a:t> package.</a:t>
            </a:r>
            <a:br>
              <a:rPr lang="en-US"/>
            </a:br>
            <a:r>
              <a:rPr lang="en-US"/>
              <a:t>Test code is compiled only at test time.</a:t>
            </a:r>
            <a:endParaRPr/>
          </a:p>
          <a:p>
            <a:pPr indent="-228600" lvl="0" marL="228600" rtl="0" algn="l">
              <a:lnSpc>
                <a:spcPct val="90000"/>
              </a:lnSpc>
              <a:spcBef>
                <a:spcPts val="1000"/>
              </a:spcBef>
              <a:spcAft>
                <a:spcPts val="0"/>
              </a:spcAft>
              <a:buClr>
                <a:schemeClr val="dk1"/>
              </a:buClr>
              <a:buSzPts val="2800"/>
              <a:buChar char="•"/>
            </a:pPr>
            <a:r>
              <a:rPr lang="en-US"/>
              <a:t>Separated package documentation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chemeClr val="lt1"/>
                </a:solidFill>
                <a:highlight>
                  <a:srgbClr val="000000"/>
                </a:highlight>
                <a:latin typeface="Avenir"/>
                <a:ea typeface="Avenir"/>
                <a:cs typeface="Avenir"/>
                <a:sym typeface="Avenir"/>
              </a:rPr>
              <a:t>Make your Package “go get”-able</a:t>
            </a:r>
            <a:endParaRPr sz="4800">
              <a:highlight>
                <a:srgbClr val="000000"/>
              </a:highlight>
            </a:endParaRPr>
          </a:p>
        </p:txBody>
      </p:sp>
      <p:sp>
        <p:nvSpPr>
          <p:cNvPr id="250" name="Google Shape;25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None/>
            </a:pPr>
            <a:r>
              <a:rPr lang="en-US" sz="3500"/>
              <a:t>Some packages are reusable while others are not.</a:t>
            </a:r>
            <a:endParaRPr/>
          </a:p>
          <a:p>
            <a:pPr indent="-6350" lvl="0" marL="228600" rtl="0" algn="l">
              <a:lnSpc>
                <a:spcPct val="90000"/>
              </a:lnSpc>
              <a:spcBef>
                <a:spcPts val="1000"/>
              </a:spcBef>
              <a:spcAft>
                <a:spcPts val="0"/>
              </a:spcAft>
              <a:buClr>
                <a:schemeClr val="dk1"/>
              </a:buClr>
              <a:buSzPts val="3500"/>
              <a:buNone/>
            </a:pPr>
            <a:r>
              <a:t/>
            </a:r>
            <a:endParaRPr sz="3500"/>
          </a:p>
          <a:p>
            <a:pPr indent="0" lvl="0" marL="0" rtl="0" algn="l">
              <a:lnSpc>
                <a:spcPct val="90000"/>
              </a:lnSpc>
              <a:spcBef>
                <a:spcPts val="1000"/>
              </a:spcBef>
              <a:spcAft>
                <a:spcPts val="0"/>
              </a:spcAft>
              <a:buClr>
                <a:schemeClr val="dk1"/>
              </a:buClr>
              <a:buSzPts val="3500"/>
              <a:buNone/>
            </a:pPr>
            <a:r>
              <a:rPr lang="en-US" sz="3500"/>
              <a:t>For packages which are reusable, make sure that it can be easily get through </a:t>
            </a:r>
            <a:r>
              <a:rPr lang="en-US" sz="3100">
                <a:latin typeface="Courier New"/>
                <a:ea typeface="Courier New"/>
                <a:cs typeface="Courier New"/>
                <a:sym typeface="Courier New"/>
              </a:rPr>
              <a:t>go get</a:t>
            </a:r>
            <a:r>
              <a:rPr lang="en-US" sz="3500"/>
              <a:t> command.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chemeClr val="lt1"/>
                </a:solidFill>
                <a:highlight>
                  <a:srgbClr val="000000"/>
                </a:highlight>
                <a:latin typeface="Avenir"/>
                <a:ea typeface="Avenir"/>
                <a:cs typeface="Avenir"/>
                <a:sym typeface="Avenir"/>
              </a:rPr>
              <a:t>Twelve Best Practices:</a:t>
            </a:r>
            <a:endParaRPr sz="4800">
              <a:highlight>
                <a:srgbClr val="000000"/>
              </a:highlight>
            </a:endParaRPr>
          </a:p>
        </p:txBody>
      </p:sp>
      <p:sp>
        <p:nvSpPr>
          <p:cNvPr id="257" name="Google Shape;257;p18"/>
          <p:cNvSpPr txBox="1"/>
          <p:nvPr>
            <p:ph idx="1" type="body"/>
          </p:nvPr>
        </p:nvSpPr>
        <p:spPr>
          <a:xfrm>
            <a:off x="838200" y="1690688"/>
            <a:ext cx="10515600" cy="4858967"/>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710"/>
              <a:buNone/>
            </a:pPr>
            <a:r>
              <a:rPr b="1" lang="en-US" sz="1710"/>
              <a:t>1. Avoid nesting by handling errors first.</a:t>
            </a:r>
            <a:br>
              <a:rPr b="1" lang="en-US" sz="1710"/>
            </a:br>
            <a:r>
              <a:rPr b="1" lang="en-US" sz="1710"/>
              <a:t>2. Avoid repetition when possible.</a:t>
            </a:r>
            <a:br>
              <a:rPr b="1" lang="en-US" sz="1710"/>
            </a:br>
            <a:r>
              <a:rPr b="1" lang="en-US" sz="1710"/>
              <a:t>3. Important code goes first.</a:t>
            </a:r>
            <a:br>
              <a:rPr b="1" lang="en-US" sz="1710"/>
            </a:br>
            <a:r>
              <a:rPr b="1" lang="en-US" sz="1710"/>
              <a:t>4. Document your code.</a:t>
            </a:r>
            <a:br>
              <a:rPr b="1" lang="en-US" sz="1710"/>
            </a:br>
            <a:r>
              <a:rPr b="1" lang="en-US" sz="1710"/>
              <a:t>5. Shorter is better.</a:t>
            </a:r>
            <a:br>
              <a:rPr b="1" lang="en-US" sz="1710"/>
            </a:br>
            <a:r>
              <a:rPr b="1" lang="en-US" sz="1710"/>
              <a:t>6. Package with multiple files.</a:t>
            </a:r>
            <a:br>
              <a:rPr b="1" lang="en-US" sz="1710"/>
            </a:br>
            <a:r>
              <a:rPr b="1" lang="en-US" sz="1710"/>
              <a:t>7. Make your packages “go get”-able.</a:t>
            </a:r>
            <a:br>
              <a:rPr b="1" lang="en-US" sz="1710"/>
            </a:br>
            <a:r>
              <a:rPr b="1" lang="en-US" sz="1710"/>
              <a:t>8. Ask for what you need.</a:t>
            </a:r>
            <a:br>
              <a:rPr b="1" lang="en-US" sz="1710"/>
            </a:br>
            <a:r>
              <a:rPr b="1" lang="en-US" sz="1710"/>
              <a:t>9. Keep independent packages independent.</a:t>
            </a:r>
            <a:br>
              <a:rPr b="1" lang="en-US" sz="1710"/>
            </a:br>
            <a:r>
              <a:rPr b="1" lang="en-US" sz="1710"/>
              <a:t>10. Avoid concurrency in your API.</a:t>
            </a:r>
            <a:br>
              <a:rPr b="1" lang="en-US" sz="1710"/>
            </a:br>
            <a:r>
              <a:rPr b="1" lang="en-US" sz="1710"/>
              <a:t>11. Use goroutine to manage state.</a:t>
            </a:r>
            <a:br>
              <a:rPr b="1" lang="en-US" sz="1710"/>
            </a:br>
            <a:r>
              <a:rPr b="1" lang="en-US" sz="1710"/>
              <a:t>12. Avoid goroutine leaks.</a:t>
            </a:r>
            <a:endParaRPr b="1" sz="1662"/>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g5ebf7e0747_0_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chemeClr val="lt1"/>
                </a:solidFill>
                <a:highlight>
                  <a:srgbClr val="000000"/>
                </a:highlight>
                <a:latin typeface="Avenir"/>
                <a:ea typeface="Avenir"/>
                <a:cs typeface="Avenir"/>
                <a:sym typeface="Avenir"/>
              </a:rPr>
              <a:t>Decorator / Middleware</a:t>
            </a:r>
            <a:endParaRPr sz="4800">
              <a:highlight>
                <a:srgbClr val="000000"/>
              </a:highlight>
            </a:endParaRPr>
          </a:p>
        </p:txBody>
      </p:sp>
      <p:sp>
        <p:nvSpPr>
          <p:cNvPr id="264" name="Google Shape;264;g5ebf7e0747_0_32"/>
          <p:cNvSpPr txBox="1"/>
          <p:nvPr>
            <p:ph idx="1" type="body"/>
          </p:nvPr>
        </p:nvSpPr>
        <p:spPr>
          <a:xfrm>
            <a:off x="838200" y="1995527"/>
            <a:ext cx="10515600" cy="4285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None/>
            </a:pPr>
            <a:r>
              <a:rPr lang="en-US" sz="2100">
                <a:solidFill>
                  <a:srgbClr val="555555"/>
                </a:solidFill>
                <a:highlight>
                  <a:srgbClr val="FFFFFF"/>
                </a:highlight>
                <a:latin typeface="Times New Roman"/>
                <a:ea typeface="Times New Roman"/>
                <a:cs typeface="Times New Roman"/>
                <a:sym typeface="Times New Roman"/>
              </a:rPr>
              <a:t>The decorator pattern is a design pattern that allows behaviour to be added to an individual object, without affecting the behavior of other objects from the same class. In go this means that we extend the functionality of a function or method(s) of a struct without changing the original functions or method(s). </a:t>
            </a:r>
            <a:r>
              <a:rPr b="1" lang="en-US" sz="2100">
                <a:solidFill>
                  <a:srgbClr val="555555"/>
                </a:solidFill>
                <a:highlight>
                  <a:srgbClr val="FFFFFF"/>
                </a:highlight>
                <a:latin typeface="Times New Roman"/>
                <a:ea typeface="Times New Roman"/>
                <a:cs typeface="Times New Roman"/>
                <a:sym typeface="Times New Roman"/>
              </a:rPr>
              <a:t>~ Wikipedia</a:t>
            </a:r>
            <a:endParaRPr b="1" sz="2100">
              <a:solidFill>
                <a:srgbClr val="3B454E"/>
              </a:solidFill>
              <a:highlight>
                <a:srgbClr val="CFE2F3"/>
              </a:highlight>
              <a:latin typeface="Arial"/>
              <a:ea typeface="Arial"/>
              <a:cs typeface="Arial"/>
              <a:sym typeface="Arial"/>
            </a:endParaRPr>
          </a:p>
          <a:p>
            <a:pPr indent="0" lvl="0" marL="0" marR="228600" rtl="0" algn="l">
              <a:lnSpc>
                <a:spcPct val="115000"/>
              </a:lnSpc>
              <a:spcBef>
                <a:spcPts val="1800"/>
              </a:spcBef>
              <a:spcAft>
                <a:spcPts val="0"/>
              </a:spcAft>
              <a:buClr>
                <a:schemeClr val="dk1"/>
              </a:buClr>
              <a:buSzPts val="1100"/>
              <a:buNone/>
            </a:pPr>
            <a:r>
              <a:rPr lang="en-US" sz="2500">
                <a:solidFill>
                  <a:srgbClr val="3B454E"/>
                </a:solidFill>
                <a:highlight>
                  <a:srgbClr val="CFE2F3"/>
                </a:highlight>
                <a:latin typeface="Arial"/>
                <a:ea typeface="Arial"/>
                <a:cs typeface="Arial"/>
                <a:sym typeface="Arial"/>
              </a:rPr>
              <a:t>-- Decorators essentially allow you to wrap existing functionality and append or prepend your own custom functionality on top. --</a:t>
            </a:r>
            <a:endParaRPr sz="2500">
              <a:solidFill>
                <a:srgbClr val="3B454E"/>
              </a:solidFill>
              <a:highlight>
                <a:srgbClr val="CFE2F3"/>
              </a:highlight>
              <a:latin typeface="Arial"/>
              <a:ea typeface="Arial"/>
              <a:cs typeface="Arial"/>
              <a:sym typeface="Arial"/>
            </a:endParaRPr>
          </a:p>
          <a:p>
            <a:pPr indent="0" lvl="0" marL="0" marR="228600" rtl="0" algn="l">
              <a:lnSpc>
                <a:spcPct val="115000"/>
              </a:lnSpc>
              <a:spcBef>
                <a:spcPts val="1800"/>
              </a:spcBef>
              <a:spcAft>
                <a:spcPts val="0"/>
              </a:spcAft>
              <a:buClr>
                <a:schemeClr val="dk1"/>
              </a:buClr>
              <a:buSzPts val="1100"/>
              <a:buNone/>
            </a:pPr>
            <a:r>
              <a:rPr lang="en-US" sz="2500">
                <a:solidFill>
                  <a:srgbClr val="3B454E"/>
                </a:solidFill>
                <a:highlight>
                  <a:srgbClr val="CFE2F3"/>
                </a:highlight>
                <a:latin typeface="Arial"/>
                <a:ea typeface="Arial"/>
                <a:cs typeface="Arial"/>
                <a:sym typeface="Arial"/>
              </a:rPr>
              <a:t>-- </a:t>
            </a:r>
            <a:r>
              <a:rPr lang="en-US" sz="2500">
                <a:solidFill>
                  <a:srgbClr val="3B454E"/>
                </a:solidFill>
                <a:highlight>
                  <a:srgbClr val="CFE2F3"/>
                </a:highlight>
                <a:latin typeface="Arial"/>
                <a:ea typeface="Arial"/>
                <a:cs typeface="Arial"/>
                <a:sym typeface="Arial"/>
              </a:rPr>
              <a:t>By applying decorators, the “open-closed principle” is maintained, code becomes easier to extend and easier to adjust. --</a:t>
            </a:r>
            <a:endParaRPr sz="2500">
              <a:solidFill>
                <a:srgbClr val="3B454E"/>
              </a:solidFill>
              <a:highlight>
                <a:srgbClr val="CFE2F3"/>
              </a:highlight>
              <a:latin typeface="Arial"/>
              <a:ea typeface="Arial"/>
              <a:cs typeface="Arial"/>
              <a:sym typeface="Arial"/>
            </a:endParaRPr>
          </a:p>
          <a:p>
            <a:pPr indent="0" lvl="0" marL="0" marR="228600" rtl="0" algn="l">
              <a:lnSpc>
                <a:spcPct val="115000"/>
              </a:lnSpc>
              <a:spcBef>
                <a:spcPts val="1800"/>
              </a:spcBef>
              <a:spcAft>
                <a:spcPts val="0"/>
              </a:spcAft>
              <a:buClr>
                <a:schemeClr val="dk1"/>
              </a:buClr>
              <a:buSzPts val="1100"/>
              <a:buNone/>
            </a:pPr>
            <a:r>
              <a:t/>
            </a:r>
            <a:endParaRPr sz="2500">
              <a:solidFill>
                <a:srgbClr val="3B454E"/>
              </a:solidFill>
              <a:highlight>
                <a:srgbClr val="CFE2F3"/>
              </a:highlight>
              <a:latin typeface="Arial"/>
              <a:ea typeface="Arial"/>
              <a:cs typeface="Arial"/>
              <a:sym typeface="Arial"/>
            </a:endParaRPr>
          </a:p>
          <a:p>
            <a:pPr indent="0" lvl="0" marL="0" marR="228600" rtl="0" algn="l">
              <a:lnSpc>
                <a:spcPct val="115000"/>
              </a:lnSpc>
              <a:spcBef>
                <a:spcPts val="1800"/>
              </a:spcBef>
              <a:spcAft>
                <a:spcPts val="0"/>
              </a:spcAft>
              <a:buClr>
                <a:schemeClr val="dk1"/>
              </a:buClr>
              <a:buSzPts val="1100"/>
              <a:buNone/>
            </a:pPr>
            <a:r>
              <a:t/>
            </a:r>
            <a:endParaRPr sz="2500">
              <a:solidFill>
                <a:srgbClr val="3B454E"/>
              </a:solidFill>
              <a:highlight>
                <a:srgbClr val="CFE2F3"/>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g5ebf7e0747_0_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chemeClr val="lt1"/>
                </a:solidFill>
                <a:highlight>
                  <a:srgbClr val="000000"/>
                </a:highlight>
                <a:latin typeface="Avenir"/>
                <a:ea typeface="Avenir"/>
                <a:cs typeface="Avenir"/>
                <a:sym typeface="Avenir"/>
              </a:rPr>
              <a:t>Example (I)</a:t>
            </a:r>
            <a:endParaRPr sz="4800">
              <a:highlight>
                <a:srgbClr val="000000"/>
              </a:highlight>
            </a:endParaRPr>
          </a:p>
        </p:txBody>
      </p:sp>
      <p:pic>
        <p:nvPicPr>
          <p:cNvPr id="271" name="Google Shape;271;g5ebf7e0747_0_40"/>
          <p:cNvPicPr preferRelativeResize="0"/>
          <p:nvPr/>
        </p:nvPicPr>
        <p:blipFill>
          <a:blip r:embed="rId3">
            <a:alphaModFix/>
          </a:blip>
          <a:stretch>
            <a:fillRect/>
          </a:stretch>
        </p:blipFill>
        <p:spPr>
          <a:xfrm>
            <a:off x="1252375" y="1551375"/>
            <a:ext cx="8245580" cy="4862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g5f7d0084fe_1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29C34"/>
              </a:buClr>
              <a:buSzPts val="7000"/>
              <a:buFont typeface="Century Gothic"/>
              <a:buNone/>
            </a:pPr>
            <a:r>
              <a:rPr b="1" lang="en-US" sz="7000">
                <a:solidFill>
                  <a:srgbClr val="F29C34"/>
                </a:solidFill>
                <a:latin typeface="Century Gothic"/>
                <a:ea typeface="Century Gothic"/>
                <a:cs typeface="Century Gothic"/>
                <a:sym typeface="Century Gothic"/>
              </a:rPr>
              <a:t>Check the exercises at</a:t>
            </a:r>
            <a:br>
              <a:rPr b="1" lang="en-US" sz="7000">
                <a:solidFill>
                  <a:srgbClr val="F29C34"/>
                </a:solidFill>
                <a:latin typeface="Century Gothic"/>
                <a:ea typeface="Century Gothic"/>
                <a:cs typeface="Century Gothic"/>
                <a:sym typeface="Century Gothic"/>
              </a:rPr>
            </a:br>
            <a:r>
              <a:rPr b="1" lang="en-US" sz="5500" u="sng">
                <a:solidFill>
                  <a:srgbClr val="F29C34"/>
                </a:solidFill>
                <a:latin typeface="Century Gothic"/>
                <a:ea typeface="Century Gothic"/>
                <a:cs typeface="Century Gothic"/>
                <a:sym typeface="Century Gothic"/>
                <a:hlinkClick r:id="rId3"/>
              </a:rPr>
              <a:t>https://exercism.io</a:t>
            </a:r>
            <a:endParaRPr b="1" sz="5500">
              <a:solidFill>
                <a:srgbClr val="F29C3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0"/>
          <p:cNvSpPr txBox="1"/>
          <p:nvPr>
            <p:ph type="title"/>
          </p:nvPr>
        </p:nvSpPr>
        <p:spPr>
          <a:xfrm>
            <a:off x="831850" y="1709739"/>
            <a:ext cx="10515600" cy="69321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29C34"/>
              </a:buClr>
              <a:buSzPts val="4000"/>
              <a:buFont typeface="Century Gothic"/>
              <a:buNone/>
            </a:pPr>
            <a:r>
              <a:rPr b="1" lang="en-US" sz="4000">
                <a:solidFill>
                  <a:srgbClr val="F29C34"/>
                </a:solidFill>
                <a:latin typeface="Century Gothic"/>
                <a:ea typeface="Century Gothic"/>
                <a:cs typeface="Century Gothic"/>
                <a:sym typeface="Century Gothic"/>
              </a:rPr>
              <a:t>SUMMARY</a:t>
            </a:r>
            <a:endParaRPr b="1" sz="4000">
              <a:solidFill>
                <a:srgbClr val="F29C34"/>
              </a:solidFill>
            </a:endParaRPr>
          </a:p>
        </p:txBody>
      </p:sp>
      <p:sp>
        <p:nvSpPr>
          <p:cNvPr id="284" name="Google Shape;284;p20"/>
          <p:cNvSpPr txBox="1"/>
          <p:nvPr>
            <p:ph idx="1" type="body"/>
          </p:nvPr>
        </p:nvSpPr>
        <p:spPr>
          <a:xfrm>
            <a:off x="831850" y="2806995"/>
            <a:ext cx="10515600" cy="328265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500"/>
              <a:buNone/>
            </a:pPr>
            <a:r>
              <a:rPr lang="en-US" sz="3100"/>
              <a:t>You have learned about Object Oriented Design in Go and some best practices those you can use within your daily activity as developer/engineer. </a:t>
            </a:r>
            <a:endParaRPr sz="3100"/>
          </a:p>
          <a:p>
            <a:pPr indent="0" lvl="0" marL="0" rtl="0" algn="ctr">
              <a:spcBef>
                <a:spcPts val="0"/>
              </a:spcBef>
              <a:spcAft>
                <a:spcPts val="0"/>
              </a:spcAft>
              <a:buClr>
                <a:srgbClr val="888888"/>
              </a:buClr>
              <a:buSzPts val="3500"/>
              <a:buNone/>
            </a:pPr>
            <a:r>
              <a:rPr lang="en-US" sz="3100"/>
              <a:t>The best practices will give a strong distinction between a good engineer and the bad one.</a:t>
            </a:r>
            <a:endParaRPr sz="3100"/>
          </a:p>
        </p:txBody>
      </p:sp>
      <p:cxnSp>
        <p:nvCxnSpPr>
          <p:cNvPr id="285" name="Google Shape;285;p20"/>
          <p:cNvCxnSpPr/>
          <p:nvPr/>
        </p:nvCxnSpPr>
        <p:spPr>
          <a:xfrm>
            <a:off x="5622797" y="5937883"/>
            <a:ext cx="680483" cy="0"/>
          </a:xfrm>
          <a:prstGeom prst="straightConnector1">
            <a:avLst/>
          </a:prstGeom>
          <a:noFill/>
          <a:ln cap="flat" cmpd="sng" w="38100">
            <a:solidFill>
              <a:schemeClr val="accent2"/>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g5ebf7e0747_0_0"/>
          <p:cNvSpPr txBox="1"/>
          <p:nvPr/>
        </p:nvSpPr>
        <p:spPr>
          <a:xfrm>
            <a:off x="831850" y="2334653"/>
            <a:ext cx="10515600" cy="215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b="1" lang="en-US" sz="7000">
                <a:solidFill>
                  <a:srgbClr val="F29C34"/>
                </a:solidFill>
                <a:latin typeface="Century Gothic"/>
                <a:ea typeface="Century Gothic"/>
                <a:cs typeface="Century Gothic"/>
                <a:sym typeface="Century Gothic"/>
              </a:rPr>
              <a:t>Go Object Oriented Design</a:t>
            </a:r>
            <a:endParaRPr b="1" sz="7000">
              <a:solidFill>
                <a:srgbClr val="F29C34"/>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g5ebf7e0747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rgbClr val="FFFFFF"/>
                </a:solidFill>
                <a:highlight>
                  <a:srgbClr val="000000"/>
                </a:highlight>
                <a:latin typeface="Avenir"/>
                <a:ea typeface="Avenir"/>
                <a:cs typeface="Avenir"/>
                <a:sym typeface="Avenir"/>
              </a:rPr>
              <a:t>Is Go Object Oriented ?</a:t>
            </a:r>
            <a:endParaRPr sz="4800">
              <a:solidFill>
                <a:srgbClr val="FFFFFF"/>
              </a:solidFill>
              <a:highlight>
                <a:srgbClr val="000000"/>
              </a:highlight>
            </a:endParaRPr>
          </a:p>
        </p:txBody>
      </p:sp>
      <p:pic>
        <p:nvPicPr>
          <p:cNvPr id="108" name="Google Shape;108;g5ebf7e0747_0_5"/>
          <p:cNvPicPr preferRelativeResize="0"/>
          <p:nvPr/>
        </p:nvPicPr>
        <p:blipFill>
          <a:blip r:embed="rId3">
            <a:alphaModFix/>
          </a:blip>
          <a:stretch>
            <a:fillRect/>
          </a:stretch>
        </p:blipFill>
        <p:spPr>
          <a:xfrm>
            <a:off x="914400" y="1690825"/>
            <a:ext cx="9785340" cy="486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g5ebf7e0747_0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rgbClr val="FFFFFF"/>
                </a:solidFill>
                <a:highlight>
                  <a:srgbClr val="000000"/>
                </a:highlight>
                <a:latin typeface="Avenir"/>
                <a:ea typeface="Avenir"/>
                <a:cs typeface="Avenir"/>
                <a:sym typeface="Avenir"/>
              </a:rPr>
              <a:t>OO Design in Go</a:t>
            </a:r>
            <a:endParaRPr sz="4800">
              <a:solidFill>
                <a:srgbClr val="FFFFFF"/>
              </a:solidFill>
              <a:highlight>
                <a:srgbClr val="000000"/>
              </a:highlight>
            </a:endParaRPr>
          </a:p>
        </p:txBody>
      </p:sp>
      <p:sp>
        <p:nvSpPr>
          <p:cNvPr id="115" name="Google Shape;115;g5ebf7e0747_0_11"/>
          <p:cNvSpPr txBox="1"/>
          <p:nvPr/>
        </p:nvSpPr>
        <p:spPr>
          <a:xfrm>
            <a:off x="838200" y="1978025"/>
            <a:ext cx="10515600" cy="3921300"/>
          </a:xfrm>
          <a:prstGeom prst="rect">
            <a:avLst/>
          </a:prstGeom>
          <a:noFill/>
          <a:ln>
            <a:noFill/>
          </a:ln>
        </p:spPr>
        <p:txBody>
          <a:bodyPr anchorCtr="0" anchor="t" bIns="45700" lIns="91425" spcFirstLastPara="1" rIns="91425" wrap="square" tIns="45700">
            <a:noAutofit/>
          </a:bodyPr>
          <a:lstStyle/>
          <a:p>
            <a:pPr indent="-342900" lvl="0" marL="457200" rtl="0" algn="l">
              <a:lnSpc>
                <a:spcPct val="80000"/>
              </a:lnSpc>
              <a:spcBef>
                <a:spcPts val="1000"/>
              </a:spcBef>
              <a:spcAft>
                <a:spcPts val="0"/>
              </a:spcAft>
              <a:buClr>
                <a:srgbClr val="000000"/>
              </a:buClr>
              <a:buSzPts val="1800"/>
              <a:buChar char="-"/>
            </a:pPr>
            <a:r>
              <a:rPr lang="en-US" sz="2800">
                <a:solidFill>
                  <a:srgbClr val="000000"/>
                </a:solidFill>
                <a:latin typeface="Calibri"/>
                <a:ea typeface="Calibri"/>
                <a:cs typeface="Calibri"/>
                <a:sym typeface="Calibri"/>
              </a:rPr>
              <a:t>Go has types and values rather than classes and objects.</a:t>
            </a:r>
            <a:endParaRPr sz="2800">
              <a:solidFill>
                <a:srgbClr val="000000"/>
              </a:solidFill>
              <a:latin typeface="Calibri"/>
              <a:ea typeface="Calibri"/>
              <a:cs typeface="Calibri"/>
              <a:sym typeface="Calibri"/>
            </a:endParaRPr>
          </a:p>
          <a:p>
            <a:pPr indent="0" lvl="0" marL="0" rtl="0" algn="l">
              <a:lnSpc>
                <a:spcPct val="80000"/>
              </a:lnSpc>
              <a:spcBef>
                <a:spcPts val="1000"/>
              </a:spcBef>
              <a:spcAft>
                <a:spcPts val="0"/>
              </a:spcAft>
              <a:buNone/>
            </a:pPr>
            <a:r>
              <a:t/>
            </a:r>
            <a:endParaRPr sz="2800">
              <a:latin typeface="Calibri"/>
              <a:ea typeface="Calibri"/>
              <a:cs typeface="Calibri"/>
              <a:sym typeface="Calibri"/>
            </a:endParaRPr>
          </a:p>
          <a:p>
            <a:pPr indent="-342900" lvl="0" marL="457200" rtl="0" algn="l">
              <a:lnSpc>
                <a:spcPct val="80000"/>
              </a:lnSpc>
              <a:spcBef>
                <a:spcPts val="1000"/>
              </a:spcBef>
              <a:spcAft>
                <a:spcPts val="0"/>
              </a:spcAft>
              <a:buClr>
                <a:srgbClr val="000000"/>
              </a:buClr>
              <a:buSzPts val="1800"/>
              <a:buChar char="-"/>
            </a:pPr>
            <a:r>
              <a:rPr lang="en-US" sz="2800">
                <a:solidFill>
                  <a:srgbClr val="000000"/>
                </a:solidFill>
                <a:latin typeface="Calibri"/>
                <a:ea typeface="Calibri"/>
                <a:cs typeface="Calibri"/>
                <a:sym typeface="Calibri"/>
              </a:rPr>
              <a:t>No inheritance, think about OO design in terms of Composition (composition over inheritance)</a:t>
            </a:r>
            <a:endParaRPr sz="2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g5f7c6163c6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rgbClr val="FFFFFF"/>
                </a:solidFill>
                <a:highlight>
                  <a:srgbClr val="000000"/>
                </a:highlight>
                <a:latin typeface="Avenir"/>
                <a:ea typeface="Avenir"/>
                <a:cs typeface="Avenir"/>
                <a:sym typeface="Avenir"/>
              </a:rPr>
              <a:t>Inheritance VS Composition</a:t>
            </a:r>
            <a:endParaRPr sz="4800">
              <a:solidFill>
                <a:srgbClr val="FFFFFF"/>
              </a:solidFill>
              <a:highlight>
                <a:srgbClr val="000000"/>
              </a:highlight>
            </a:endParaRPr>
          </a:p>
        </p:txBody>
      </p:sp>
      <p:sp>
        <p:nvSpPr>
          <p:cNvPr id="122" name="Google Shape;122;g5f7c6163c6_0_14"/>
          <p:cNvSpPr txBox="1"/>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80000"/>
              </a:lnSpc>
              <a:spcBef>
                <a:spcPts val="1000"/>
              </a:spcBef>
              <a:spcAft>
                <a:spcPts val="0"/>
              </a:spcAft>
              <a:buClr>
                <a:srgbClr val="000000"/>
              </a:buClr>
              <a:buSzPts val="1800"/>
              <a:buChar char="-"/>
            </a:pPr>
            <a:r>
              <a:rPr lang="en-US" sz="2800">
                <a:solidFill>
                  <a:srgbClr val="000000"/>
                </a:solidFill>
                <a:latin typeface="Calibri"/>
                <a:ea typeface="Calibri"/>
                <a:cs typeface="Calibri"/>
                <a:sym typeface="Calibri"/>
              </a:rPr>
              <a:t>Inheritance is about when you design your types around what they are.</a:t>
            </a:r>
            <a:endParaRPr sz="2800">
              <a:solidFill>
                <a:srgbClr val="000000"/>
              </a:solidFill>
              <a:latin typeface="Calibri"/>
              <a:ea typeface="Calibri"/>
              <a:cs typeface="Calibri"/>
              <a:sym typeface="Calibri"/>
            </a:endParaRPr>
          </a:p>
          <a:p>
            <a:pPr indent="-342900" lvl="0" marL="457200" rtl="0" algn="l">
              <a:lnSpc>
                <a:spcPct val="80000"/>
              </a:lnSpc>
              <a:spcBef>
                <a:spcPts val="0"/>
              </a:spcBef>
              <a:spcAft>
                <a:spcPts val="0"/>
              </a:spcAft>
              <a:buClr>
                <a:srgbClr val="000000"/>
              </a:buClr>
              <a:buSzPts val="1800"/>
              <a:buChar char="-"/>
            </a:pPr>
            <a:r>
              <a:rPr lang="en-US" sz="2800">
                <a:solidFill>
                  <a:srgbClr val="000000"/>
                </a:solidFill>
                <a:latin typeface="Calibri"/>
                <a:ea typeface="Calibri"/>
                <a:cs typeface="Calibri"/>
                <a:sym typeface="Calibri"/>
              </a:rPr>
              <a:t>Composition is about when you design your types around what they do (can do)</a:t>
            </a:r>
            <a:endParaRPr sz="2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g5f7c6163c6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rgbClr val="FFFFFF"/>
                </a:solidFill>
                <a:highlight>
                  <a:srgbClr val="000000"/>
                </a:highlight>
                <a:latin typeface="Avenir"/>
                <a:ea typeface="Avenir"/>
                <a:cs typeface="Avenir"/>
                <a:sym typeface="Avenir"/>
              </a:rPr>
              <a:t>Inheritance Big Problem</a:t>
            </a:r>
            <a:endParaRPr sz="4800">
              <a:solidFill>
                <a:srgbClr val="FFFFFF"/>
              </a:solidFill>
              <a:highlight>
                <a:srgbClr val="000000"/>
              </a:highlight>
            </a:endParaRPr>
          </a:p>
        </p:txBody>
      </p:sp>
      <p:sp>
        <p:nvSpPr>
          <p:cNvPr id="129" name="Google Shape;129;g5f7c6163c6_0_21"/>
          <p:cNvSpPr txBox="1"/>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80000"/>
              </a:lnSpc>
              <a:spcBef>
                <a:spcPts val="1000"/>
              </a:spcBef>
              <a:spcAft>
                <a:spcPts val="0"/>
              </a:spcAft>
              <a:buClr>
                <a:srgbClr val="000000"/>
              </a:buClr>
              <a:buSzPts val="1800"/>
              <a:buChar char="-"/>
            </a:pPr>
            <a:r>
              <a:rPr lang="en-US" sz="2800">
                <a:latin typeface="Calibri"/>
                <a:ea typeface="Calibri"/>
                <a:cs typeface="Calibri"/>
                <a:sym typeface="Calibri"/>
              </a:rPr>
              <a:t>With Inheritance, you are encouraged to predict the future</a:t>
            </a:r>
            <a:endParaRPr sz="2800">
              <a:latin typeface="Calibri"/>
              <a:ea typeface="Calibri"/>
              <a:cs typeface="Calibri"/>
              <a:sym typeface="Calibri"/>
            </a:endParaRPr>
          </a:p>
          <a:p>
            <a:pPr indent="0" lvl="0" marL="0" rtl="0" algn="l">
              <a:lnSpc>
                <a:spcPct val="80000"/>
              </a:lnSpc>
              <a:spcBef>
                <a:spcPts val="1000"/>
              </a:spcBef>
              <a:spcAft>
                <a:spcPts val="0"/>
              </a:spcAft>
              <a:buNone/>
            </a:pPr>
            <a:r>
              <a:t/>
            </a:r>
            <a:endParaRPr sz="2800">
              <a:latin typeface="Calibri"/>
              <a:ea typeface="Calibri"/>
              <a:cs typeface="Calibri"/>
              <a:sym typeface="Calibri"/>
            </a:endParaRPr>
          </a:p>
          <a:p>
            <a:pPr indent="-406400" lvl="0" marL="457200" rtl="0" algn="l">
              <a:lnSpc>
                <a:spcPct val="80000"/>
              </a:lnSpc>
              <a:spcBef>
                <a:spcPts val="1000"/>
              </a:spcBef>
              <a:spcAft>
                <a:spcPts val="0"/>
              </a:spcAft>
              <a:buClr>
                <a:srgbClr val="000000"/>
              </a:buClr>
              <a:buSzPts val="2800"/>
              <a:buFont typeface="Calibri"/>
              <a:buChar char="-"/>
            </a:pPr>
            <a:r>
              <a:rPr lang="en-US" sz="2800">
                <a:latin typeface="Calibri"/>
                <a:ea typeface="Calibri"/>
                <a:cs typeface="Calibri"/>
                <a:sym typeface="Calibri"/>
              </a:rPr>
              <a:t>Inheritance encourages you to build the taxonomy of objects very early in your project, which you are most likely going to make a mistake on your design, because humans cannot predict the future and one thing that we all know is that software always change</a:t>
            </a:r>
            <a:endParaRPr sz="2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g5ebf7e0747_0_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800">
                <a:solidFill>
                  <a:srgbClr val="FFFFFF"/>
                </a:solidFill>
                <a:highlight>
                  <a:srgbClr val="000000"/>
                </a:highlight>
                <a:latin typeface="Avenir"/>
                <a:ea typeface="Avenir"/>
                <a:cs typeface="Avenir"/>
                <a:sym typeface="Avenir"/>
              </a:rPr>
              <a:t>Struct Over Classes</a:t>
            </a:r>
            <a:endParaRPr sz="4800">
              <a:solidFill>
                <a:srgbClr val="FFFFFF"/>
              </a:solidFill>
              <a:highlight>
                <a:srgbClr val="000000"/>
              </a:highlight>
            </a:endParaRPr>
          </a:p>
        </p:txBody>
      </p:sp>
      <p:sp>
        <p:nvSpPr>
          <p:cNvPr id="136" name="Google Shape;136;g5ebf7e0747_0_18"/>
          <p:cNvSpPr txBox="1"/>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500">
                <a:solidFill>
                  <a:srgbClr val="3A4145"/>
                </a:solidFill>
                <a:highlight>
                  <a:srgbClr val="FFFFFF"/>
                </a:highlight>
                <a:latin typeface="Merriweather"/>
                <a:ea typeface="Merriweather"/>
                <a:cs typeface="Merriweather"/>
                <a:sym typeface="Merriweather"/>
              </a:rPr>
              <a:t>Go does not provide classes but it does provide structs. </a:t>
            </a:r>
            <a:endParaRPr sz="2500">
              <a:solidFill>
                <a:srgbClr val="3A4145"/>
              </a:solidFill>
              <a:highlight>
                <a:srgbClr val="FFFFFF"/>
              </a:highlight>
              <a:latin typeface="Merriweather"/>
              <a:ea typeface="Merriweather"/>
              <a:cs typeface="Merriweather"/>
              <a:sym typeface="Merriweather"/>
            </a:endParaRPr>
          </a:p>
          <a:p>
            <a:pPr indent="0" lvl="0" marL="0" rtl="0" algn="l">
              <a:lnSpc>
                <a:spcPct val="115000"/>
              </a:lnSpc>
              <a:spcBef>
                <a:spcPts val="2400"/>
              </a:spcBef>
              <a:spcAft>
                <a:spcPts val="2400"/>
              </a:spcAft>
              <a:buNone/>
            </a:pPr>
            <a:r>
              <a:rPr lang="en-US" sz="2500">
                <a:solidFill>
                  <a:srgbClr val="3A4145"/>
                </a:solidFill>
                <a:highlight>
                  <a:srgbClr val="FFFFFF"/>
                </a:highlight>
                <a:latin typeface="Merriweather"/>
                <a:ea typeface="Merriweather"/>
                <a:cs typeface="Merriweather"/>
                <a:sym typeface="Merriweather"/>
              </a:rPr>
              <a:t>Methods can be added on structs. This provides the behaviour of bundling the data and methods that operate on the data together akin to a class.</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g5ebf7e0747_0_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venir"/>
              <a:buNone/>
            </a:pPr>
            <a:r>
              <a:rPr lang="en-US" sz="4500">
                <a:solidFill>
                  <a:srgbClr val="FFFFFF"/>
                </a:solidFill>
                <a:highlight>
                  <a:srgbClr val="000000"/>
                </a:highlight>
                <a:latin typeface="Avenir"/>
                <a:ea typeface="Avenir"/>
                <a:cs typeface="Avenir"/>
                <a:sym typeface="Avenir"/>
              </a:rPr>
              <a:t>New() function instead of Constructors</a:t>
            </a:r>
            <a:endParaRPr sz="4500">
              <a:solidFill>
                <a:srgbClr val="FFFFFF"/>
              </a:solidFill>
              <a:highlight>
                <a:srgbClr val="000000"/>
              </a:highlight>
            </a:endParaRPr>
          </a:p>
        </p:txBody>
      </p:sp>
      <p:sp>
        <p:nvSpPr>
          <p:cNvPr id="143" name="Google Shape;143;g5ebf7e0747_0_25"/>
          <p:cNvSpPr txBox="1"/>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500">
                <a:solidFill>
                  <a:srgbClr val="3A4145"/>
                </a:solidFill>
                <a:highlight>
                  <a:srgbClr val="FFFFFF"/>
                </a:highlight>
                <a:latin typeface="Merriweather"/>
                <a:ea typeface="Merriweather"/>
                <a:cs typeface="Merriweather"/>
                <a:sym typeface="Merriweather"/>
              </a:rPr>
              <a:t>Go doesn't support constructors. If the zero value of a type is not usable, it is the job of the programmer to unexport the type to prevent access from other packages and also to provide a function named </a:t>
            </a:r>
            <a:r>
              <a:rPr lang="en-US" sz="2500">
                <a:solidFill>
                  <a:srgbClr val="3A4145"/>
                </a:solidFill>
                <a:highlight>
                  <a:srgbClr val="F7FAFB"/>
                </a:highlight>
                <a:latin typeface="Courier New"/>
                <a:ea typeface="Courier New"/>
                <a:cs typeface="Courier New"/>
                <a:sym typeface="Courier New"/>
              </a:rPr>
              <a:t>NewT(parameters)</a:t>
            </a:r>
            <a:r>
              <a:rPr lang="en-US" sz="2500">
                <a:solidFill>
                  <a:srgbClr val="3A4145"/>
                </a:solidFill>
                <a:highlight>
                  <a:srgbClr val="FFFFFF"/>
                </a:highlight>
                <a:latin typeface="Merriweather"/>
                <a:ea typeface="Merriweather"/>
                <a:cs typeface="Merriweather"/>
                <a:sym typeface="Merriweather"/>
              </a:rPr>
              <a:t> which initialises the type </a:t>
            </a:r>
            <a:r>
              <a:rPr lang="en-US" sz="2500">
                <a:solidFill>
                  <a:srgbClr val="3A4145"/>
                </a:solidFill>
                <a:highlight>
                  <a:srgbClr val="F7FAFB"/>
                </a:highlight>
                <a:latin typeface="Courier New"/>
                <a:ea typeface="Courier New"/>
                <a:cs typeface="Courier New"/>
                <a:sym typeface="Courier New"/>
              </a:rPr>
              <a:t>T</a:t>
            </a:r>
            <a:r>
              <a:rPr lang="en-US" sz="2500">
                <a:solidFill>
                  <a:srgbClr val="3A4145"/>
                </a:solidFill>
                <a:highlight>
                  <a:srgbClr val="FFFFFF"/>
                </a:highlight>
                <a:latin typeface="Merriweather"/>
                <a:ea typeface="Merriweather"/>
                <a:cs typeface="Merriweather"/>
                <a:sym typeface="Merriweather"/>
              </a:rPr>
              <a:t> with the required values. It is a convention in Go to name a function which creates a value of type </a:t>
            </a:r>
            <a:r>
              <a:rPr lang="en-US" sz="2500">
                <a:solidFill>
                  <a:srgbClr val="3A4145"/>
                </a:solidFill>
                <a:highlight>
                  <a:srgbClr val="F7FAFB"/>
                </a:highlight>
                <a:latin typeface="Courier New"/>
                <a:ea typeface="Courier New"/>
                <a:cs typeface="Courier New"/>
                <a:sym typeface="Courier New"/>
              </a:rPr>
              <a:t>T</a:t>
            </a:r>
            <a:r>
              <a:rPr lang="en-US" sz="2500">
                <a:solidFill>
                  <a:srgbClr val="3A4145"/>
                </a:solidFill>
                <a:highlight>
                  <a:srgbClr val="FFFFFF"/>
                </a:highlight>
                <a:latin typeface="Merriweather"/>
                <a:ea typeface="Merriweather"/>
                <a:cs typeface="Merriweather"/>
                <a:sym typeface="Merriweather"/>
              </a:rPr>
              <a:t> to </a:t>
            </a:r>
            <a:r>
              <a:rPr lang="en-US" sz="2500">
                <a:solidFill>
                  <a:srgbClr val="3A4145"/>
                </a:solidFill>
                <a:highlight>
                  <a:srgbClr val="F7FAFB"/>
                </a:highlight>
                <a:latin typeface="Courier New"/>
                <a:ea typeface="Courier New"/>
                <a:cs typeface="Courier New"/>
                <a:sym typeface="Courier New"/>
              </a:rPr>
              <a:t>NewT(parameters)</a:t>
            </a:r>
            <a:r>
              <a:rPr lang="en-US" sz="2500">
                <a:solidFill>
                  <a:srgbClr val="3A4145"/>
                </a:solidFill>
                <a:highlight>
                  <a:srgbClr val="FFFFFF"/>
                </a:highlight>
                <a:latin typeface="Merriweather"/>
                <a:ea typeface="Merriweather"/>
                <a:cs typeface="Merriweather"/>
                <a:sym typeface="Merriweather"/>
              </a:rPr>
              <a:t>. This will act like a constructor. If the package defines only one type, then it's a convention in Go to name this function just </a:t>
            </a:r>
            <a:r>
              <a:rPr lang="en-US" sz="2500">
                <a:solidFill>
                  <a:srgbClr val="3A4145"/>
                </a:solidFill>
                <a:highlight>
                  <a:srgbClr val="F7FAFB"/>
                </a:highlight>
                <a:latin typeface="Courier New"/>
                <a:ea typeface="Courier New"/>
                <a:cs typeface="Courier New"/>
                <a:sym typeface="Courier New"/>
              </a:rPr>
              <a:t>New(parameters)</a:t>
            </a:r>
            <a:r>
              <a:rPr lang="en-US" sz="2500">
                <a:solidFill>
                  <a:srgbClr val="3A4145"/>
                </a:solidFill>
                <a:highlight>
                  <a:srgbClr val="FFFFFF"/>
                </a:highlight>
                <a:latin typeface="Merriweather"/>
                <a:ea typeface="Merriweather"/>
                <a:cs typeface="Merriweather"/>
                <a:sym typeface="Merriweather"/>
              </a:rPr>
              <a:t> instead of </a:t>
            </a:r>
            <a:r>
              <a:rPr lang="en-US" sz="2500">
                <a:solidFill>
                  <a:srgbClr val="3A4145"/>
                </a:solidFill>
                <a:highlight>
                  <a:srgbClr val="F7FAFB"/>
                </a:highlight>
                <a:latin typeface="Courier New"/>
                <a:ea typeface="Courier New"/>
                <a:cs typeface="Courier New"/>
                <a:sym typeface="Courier New"/>
              </a:rPr>
              <a:t>NewT(parameters)</a:t>
            </a:r>
            <a:r>
              <a:rPr lang="en-US" sz="2500">
                <a:solidFill>
                  <a:srgbClr val="3A4145"/>
                </a:solidFill>
                <a:highlight>
                  <a:srgbClr val="FFFFFF"/>
                </a:highlight>
                <a:latin typeface="Merriweather"/>
                <a:ea typeface="Merriweather"/>
                <a:cs typeface="Merriweather"/>
                <a:sym typeface="Merriweather"/>
              </a:rPr>
              <a:t>.</a:t>
            </a:r>
            <a:endParaRPr sz="2500">
              <a:solidFill>
                <a:srgbClr val="3A4145"/>
              </a:solidFill>
              <a:highlight>
                <a:srgbClr val="FFFFFF"/>
              </a:highlight>
              <a:latin typeface="Merriweather"/>
              <a:ea typeface="Merriweather"/>
              <a:cs typeface="Merriweather"/>
              <a:sym typeface="Merriweather"/>
            </a:endParaRPr>
          </a:p>
          <a:p>
            <a:pPr indent="0" lvl="0" marL="0" rtl="0" algn="l">
              <a:lnSpc>
                <a:spcPct val="115000"/>
              </a:lnSpc>
              <a:spcBef>
                <a:spcPts val="2400"/>
              </a:spcBef>
              <a:spcAft>
                <a:spcPts val="0"/>
              </a:spcAft>
              <a:buNone/>
            </a:pPr>
            <a:r>
              <a:t/>
            </a:r>
            <a:endParaRPr sz="2500">
              <a:solidFill>
                <a:schemeClr val="dk1"/>
              </a:solidFill>
            </a:endParaRPr>
          </a:p>
          <a:p>
            <a:pPr indent="0" lvl="0" marL="0" rtl="0" algn="l">
              <a:lnSpc>
                <a:spcPct val="115000"/>
              </a:lnSpc>
              <a:spcBef>
                <a:spcPts val="0"/>
              </a:spcBef>
              <a:spcAft>
                <a:spcPts val="2400"/>
              </a:spcAft>
              <a:buNone/>
            </a:pPr>
            <a:r>
              <a:t/>
            </a:r>
            <a:endParaRPr sz="2500">
              <a:solidFill>
                <a:srgbClr val="3A4145"/>
              </a:solidFill>
              <a:highlight>
                <a:srgbClr val="FFFFFF"/>
              </a:highlight>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2019-02-10T19:08:19Z</dcterms:created>
  <dc:creator>Microsoft Office User</dc:creator>
</cp:coreProperties>
</file>