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Century Gothic"/>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ggGnzv7KsRF0VUDmcMSzu1FSP7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enturyGothic-regular.fntdata"/><Relationship Id="rId25" Type="http://schemas.openxmlformats.org/officeDocument/2006/relationships/slide" Target="slides/slide21.xml"/><Relationship Id="rId28" Type="http://schemas.openxmlformats.org/officeDocument/2006/relationships/font" Target="fonts/CenturyGothic-italic.fntdata"/><Relationship Id="rId27" Type="http://schemas.openxmlformats.org/officeDocument/2006/relationships/font" Target="fonts/CenturyGothic-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enturyGothic-boldItalic.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f7d0084fe_1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5f7d0084fe_1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g5f7d0084fe_1_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f7d0084fe_1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g5f7d0084fe_1_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333"/>
              </a:buClr>
              <a:buSzPts val="1200"/>
              <a:buFont typeface="Roboto"/>
              <a:buNone/>
            </a:pPr>
            <a:r>
              <a:t/>
            </a:r>
            <a:endParaRPr/>
          </a:p>
        </p:txBody>
      </p:sp>
      <p:sp>
        <p:nvSpPr>
          <p:cNvPr id="152" name="Google Shape;152;g5f7d0084fe_1_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f7d0084fe_1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g5f7d0084fe_1_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333"/>
              </a:buClr>
              <a:buSzPts val="1200"/>
              <a:buFont typeface="Roboto"/>
              <a:buNone/>
            </a:pPr>
            <a:r>
              <a:t/>
            </a:r>
            <a:endParaRPr/>
          </a:p>
        </p:txBody>
      </p:sp>
      <p:sp>
        <p:nvSpPr>
          <p:cNvPr id="158" name="Google Shape;158;g5f7d0084fe_1_5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f7d0084fe_1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g5f7d0084fe_1_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g5f7d0084fe_1_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f7d0084fe_1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g5f7d0084fe_1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333"/>
              </a:buClr>
              <a:buSzPts val="1200"/>
              <a:buFont typeface="Roboto"/>
              <a:buNone/>
            </a:pPr>
            <a:r>
              <a:t/>
            </a:r>
            <a:endParaRPr/>
          </a:p>
        </p:txBody>
      </p:sp>
      <p:sp>
        <p:nvSpPr>
          <p:cNvPr id="172" name="Google Shape;172;g5f7d0084fe_1_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f7d0084fe_1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g5f7d0084fe_1_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g5f7d0084fe_1_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f7d0084fe_1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5f7d0084fe_1_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g5f7d0084fe_1_8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f7d0084fe_1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g5f7d0084fe_1_9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g5f7d0084fe_1_9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f7d0084fe_1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g5f7d0084fe_1_10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g5f7d0084fe_1_10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f7d0084fe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g5f7d0084fe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333"/>
              </a:buClr>
              <a:buSzPts val="1200"/>
              <a:buFont typeface="Roboto"/>
              <a:buNone/>
            </a:pPr>
            <a:r>
              <a:t/>
            </a:r>
            <a:endParaRPr/>
          </a:p>
        </p:txBody>
      </p:sp>
      <p:sp>
        <p:nvSpPr>
          <p:cNvPr id="208" name="Google Shape;208;g5f7d0084fe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333"/>
              </a:buClr>
              <a:buSzPts val="1200"/>
              <a:buFont typeface="Roboto"/>
              <a:buNone/>
            </a:pPr>
            <a:r>
              <a:t/>
            </a:r>
            <a:endParaRPr/>
          </a:p>
        </p:txBody>
      </p:sp>
      <p:sp>
        <p:nvSpPr>
          <p:cNvPr id="93" name="Google Shape;9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333"/>
              </a:buClr>
              <a:buSzPts val="1200"/>
              <a:buFont typeface="Roboto"/>
              <a:buNone/>
            </a:pPr>
            <a:r>
              <a:t/>
            </a:r>
            <a:endParaRPr/>
          </a:p>
        </p:txBody>
      </p:sp>
      <p:sp>
        <p:nvSpPr>
          <p:cNvPr id="214" name="Google Shape;214;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333"/>
              </a:buClr>
              <a:buSzPts val="1200"/>
              <a:buFont typeface="Roboto"/>
              <a:buNone/>
            </a:pPr>
            <a:r>
              <a:t/>
            </a:r>
            <a:endParaRPr/>
          </a:p>
        </p:txBody>
      </p:sp>
      <p:sp>
        <p:nvSpPr>
          <p:cNvPr id="99" name="Google Shape;99;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f7d0084fe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g5f7d0084fe_1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g5f7d0084fe_1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f7d0084fe_1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g5f7d0084fe_1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333"/>
              </a:buClr>
              <a:buSzPts val="1200"/>
              <a:buFont typeface="Roboto"/>
              <a:buNone/>
            </a:pPr>
            <a:r>
              <a:t/>
            </a:r>
            <a:endParaRPr/>
          </a:p>
        </p:txBody>
      </p:sp>
      <p:sp>
        <p:nvSpPr>
          <p:cNvPr id="112" name="Google Shape;112;g5f7d0084fe_1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f7d0084fe_1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g5f7d0084fe_1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g5f7d0084fe_1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f7d0084fe_1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g5f7d0084fe_1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g5f7d0084fe_1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f7d0084fe_1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g5f7d0084fe_1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g5f7d0084fe_1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f7d0084fe_1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g5f7d0084fe_1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g5f7d0084fe_1_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3"/>
          <p:cNvSpPr txBox="1"/>
          <p:nvPr>
            <p:ph type="ctrTitle"/>
          </p:nvPr>
        </p:nvSpPr>
        <p:spPr>
          <a:xfrm>
            <a:off x="1524000" y="1122363"/>
            <a:ext cx="6264166" cy="110583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3"/>
          <p:cNvSpPr txBox="1"/>
          <p:nvPr>
            <p:ph idx="1" type="subTitle"/>
          </p:nvPr>
        </p:nvSpPr>
        <p:spPr>
          <a:xfrm>
            <a:off x="1524000" y="2372327"/>
            <a:ext cx="4382814" cy="44444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4" name="Google Shape;2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7" name="Shape 27"/>
        <p:cNvGrpSpPr/>
        <p:nvPr/>
      </p:nvGrpSpPr>
      <p:grpSpPr>
        <a:xfrm>
          <a:off x="0" y="0"/>
          <a:ext cx="0" cy="0"/>
          <a:chOff x="0" y="0"/>
          <a:chExt cx="0" cy="0"/>
        </a:xfrm>
      </p:grpSpPr>
      <p:sp>
        <p:nvSpPr>
          <p:cNvPr id="28" name="Google Shape;2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38" name="Shape 38"/>
        <p:cNvGrpSpPr/>
        <p:nvPr/>
      </p:nvGrpSpPr>
      <p:grpSpPr>
        <a:xfrm>
          <a:off x="0" y="0"/>
          <a:ext cx="0" cy="0"/>
          <a:chOff x="0" y="0"/>
          <a:chExt cx="0" cy="0"/>
        </a:xfrm>
      </p:grpSpPr>
      <p:sp>
        <p:nvSpPr>
          <p:cNvPr id="39" name="Google Shape;39;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2" name="Shape 42"/>
        <p:cNvGrpSpPr/>
        <p:nvPr/>
      </p:nvGrpSpPr>
      <p:grpSpPr>
        <a:xfrm>
          <a:off x="0" y="0"/>
          <a:ext cx="0" cy="0"/>
          <a:chOff x="0" y="0"/>
          <a:chExt cx="0" cy="0"/>
        </a:xfrm>
      </p:grpSpPr>
      <p:sp>
        <p:nvSpPr>
          <p:cNvPr id="43" name="Google Shape;43;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9" name="Shape 49"/>
        <p:cNvGrpSpPr/>
        <p:nvPr/>
      </p:nvGrpSpPr>
      <p:grpSpPr>
        <a:xfrm>
          <a:off x="0" y="0"/>
          <a:ext cx="0" cy="0"/>
          <a:chOff x="0" y="0"/>
          <a:chExt cx="0" cy="0"/>
        </a:xfrm>
      </p:grpSpPr>
      <p:sp>
        <p:nvSpPr>
          <p:cNvPr id="50" name="Google Shape;50;p2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2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2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exercism.i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945447"/>
            <a:ext cx="6318325" cy="124431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C000"/>
              </a:buClr>
              <a:buSzPts val="7560"/>
              <a:buFont typeface="Avenir"/>
              <a:buNone/>
            </a:pPr>
            <a:r>
              <a:rPr b="1" lang="en-US" sz="7560">
                <a:solidFill>
                  <a:srgbClr val="FFC000"/>
                </a:solidFill>
                <a:latin typeface="Avenir"/>
                <a:ea typeface="Avenir"/>
                <a:cs typeface="Avenir"/>
                <a:sym typeface="Avenir"/>
              </a:rPr>
              <a:t>Backend </a:t>
            </a:r>
            <a:r>
              <a:rPr b="1" lang="en-US" sz="5400">
                <a:solidFill>
                  <a:srgbClr val="FFC000"/>
                </a:solidFill>
                <a:latin typeface="Avenir"/>
                <a:ea typeface="Avenir"/>
                <a:cs typeface="Avenir"/>
                <a:sym typeface="Avenir"/>
              </a:rPr>
              <a:t>Programming</a:t>
            </a:r>
            <a:endParaRPr/>
          </a:p>
        </p:txBody>
      </p:sp>
      <p:sp>
        <p:nvSpPr>
          <p:cNvPr id="89" name="Google Shape;89;p1"/>
          <p:cNvSpPr txBox="1"/>
          <p:nvPr>
            <p:ph idx="1" type="subTitle"/>
          </p:nvPr>
        </p:nvSpPr>
        <p:spPr>
          <a:xfrm>
            <a:off x="1524000" y="3189766"/>
            <a:ext cx="4238847" cy="83267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500"/>
              <a:buNone/>
            </a:pPr>
            <a:r>
              <a:rPr lang="en-US" sz="3500">
                <a:solidFill>
                  <a:schemeClr val="lt1"/>
                </a:solidFill>
              </a:rPr>
              <a:t>M. Yauri M. Attamimi</a:t>
            </a:r>
            <a:endParaRPr sz="35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pic>
        <p:nvPicPr>
          <p:cNvPr id="148" name="Google Shape;148;g5f7d0084fe_1_46"/>
          <p:cNvPicPr preferRelativeResize="0"/>
          <p:nvPr/>
        </p:nvPicPr>
        <p:blipFill rotWithShape="1">
          <a:blip r:embed="rId3">
            <a:alphaModFix/>
          </a:blip>
          <a:srcRect b="0" l="0" r="0" t="0"/>
          <a:stretch/>
        </p:blipFill>
        <p:spPr>
          <a:xfrm>
            <a:off x="3142775" y="838400"/>
            <a:ext cx="6274349" cy="57148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g5f7d0084fe_1_53"/>
          <p:cNvSpPr txBox="1"/>
          <p:nvPr/>
        </p:nvSpPr>
        <p:spPr>
          <a:xfrm>
            <a:off x="786950" y="2573969"/>
            <a:ext cx="10515600" cy="13410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000000"/>
              </a:buClr>
              <a:buSzPts val="7000"/>
              <a:buFont typeface="Arial"/>
              <a:buNone/>
            </a:pPr>
            <a:r>
              <a:rPr b="1" i="0" lang="en-US" sz="7000" u="none" cap="none" strike="noStrike">
                <a:solidFill>
                  <a:srgbClr val="F29C34"/>
                </a:solidFill>
                <a:latin typeface="Century Gothic"/>
                <a:ea typeface="Century Gothic"/>
                <a:cs typeface="Century Gothic"/>
                <a:sym typeface="Century Gothic"/>
              </a:rPr>
              <a:t>Concurrency in Go</a:t>
            </a:r>
            <a:endParaRPr b="1" i="0" sz="7000" u="none" cap="none" strike="noStrike">
              <a:solidFill>
                <a:srgbClr val="F29C34"/>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g5f7d0084fe_1_59"/>
          <p:cNvSpPr txBox="1"/>
          <p:nvPr/>
        </p:nvSpPr>
        <p:spPr>
          <a:xfrm>
            <a:off x="1322100" y="2545400"/>
            <a:ext cx="9183900" cy="19671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5000"/>
              <a:buFont typeface="Arial"/>
              <a:buNone/>
            </a:pPr>
            <a:r>
              <a:rPr b="1" i="0" lang="en-US" sz="5000" u="none" cap="none" strike="noStrike">
                <a:solidFill>
                  <a:srgbClr val="F29C34"/>
                </a:solidFill>
                <a:latin typeface="Century Gothic"/>
                <a:ea typeface="Century Gothic"/>
                <a:cs typeface="Century Gothic"/>
                <a:sym typeface="Century Gothic"/>
              </a:rPr>
              <a:t>1. Goroutines</a:t>
            </a:r>
            <a:br>
              <a:rPr b="1" i="0" lang="en-US" sz="5000" u="none" cap="none" strike="noStrike">
                <a:solidFill>
                  <a:srgbClr val="F29C34"/>
                </a:solidFill>
                <a:latin typeface="Century Gothic"/>
                <a:ea typeface="Century Gothic"/>
                <a:cs typeface="Century Gothic"/>
                <a:sym typeface="Century Gothic"/>
              </a:rPr>
            </a:br>
            <a:r>
              <a:rPr b="1" i="0" lang="en-US" sz="5000" u="none" cap="none" strike="noStrike">
                <a:solidFill>
                  <a:srgbClr val="F29C34"/>
                </a:solidFill>
                <a:latin typeface="Century Gothic"/>
                <a:ea typeface="Century Gothic"/>
                <a:cs typeface="Century Gothic"/>
                <a:sym typeface="Century Gothic"/>
              </a:rPr>
              <a:t>2. Goroutines vs Threads</a:t>
            </a:r>
            <a:endParaRPr b="1" i="0" sz="5000" u="none" cap="none" strike="noStrike">
              <a:solidFill>
                <a:srgbClr val="F29C34"/>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g5f7d0084fe_1_6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Avenir"/>
              <a:buNone/>
            </a:pPr>
            <a:r>
              <a:rPr b="0" lang="en-US" sz="4800">
                <a:solidFill>
                  <a:srgbClr val="000000"/>
                </a:solidFill>
                <a:latin typeface="Avenir"/>
                <a:ea typeface="Avenir"/>
                <a:cs typeface="Avenir"/>
                <a:sym typeface="Avenir"/>
              </a:rPr>
              <a:t>Example</a:t>
            </a:r>
            <a:endParaRPr sz="4800">
              <a:solidFill>
                <a:srgbClr val="000000"/>
              </a:solidFill>
              <a:latin typeface="Avenir"/>
              <a:ea typeface="Avenir"/>
              <a:cs typeface="Avenir"/>
              <a:sym typeface="Avenir"/>
            </a:endParaRPr>
          </a:p>
        </p:txBody>
      </p:sp>
      <p:pic>
        <p:nvPicPr>
          <p:cNvPr id="167" name="Google Shape;167;g5f7d0084fe_1_66"/>
          <p:cNvPicPr preferRelativeResize="0"/>
          <p:nvPr/>
        </p:nvPicPr>
        <p:blipFill rotWithShape="1">
          <a:blip r:embed="rId3">
            <a:alphaModFix/>
          </a:blip>
          <a:srcRect b="0" l="0" r="0" t="0"/>
          <a:stretch/>
        </p:blipFill>
        <p:spPr>
          <a:xfrm>
            <a:off x="417271" y="1632642"/>
            <a:ext cx="3619608" cy="4986671"/>
          </a:xfrm>
          <a:prstGeom prst="rect">
            <a:avLst/>
          </a:prstGeom>
          <a:noFill/>
          <a:ln>
            <a:noFill/>
          </a:ln>
        </p:spPr>
      </p:pic>
      <p:pic>
        <p:nvPicPr>
          <p:cNvPr id="168" name="Google Shape;168;g5f7d0084fe_1_66"/>
          <p:cNvPicPr preferRelativeResize="0"/>
          <p:nvPr/>
        </p:nvPicPr>
        <p:blipFill rotWithShape="1">
          <a:blip r:embed="rId4">
            <a:alphaModFix/>
          </a:blip>
          <a:srcRect b="0" l="0" r="0" t="0"/>
          <a:stretch/>
        </p:blipFill>
        <p:spPr>
          <a:xfrm>
            <a:off x="4206999" y="2461000"/>
            <a:ext cx="7819932" cy="332995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g5f7d0084fe_1_74"/>
          <p:cNvSpPr txBox="1"/>
          <p:nvPr/>
        </p:nvSpPr>
        <p:spPr>
          <a:xfrm>
            <a:off x="1322100" y="2545400"/>
            <a:ext cx="9183900" cy="19671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5000"/>
              <a:buFont typeface="Arial"/>
              <a:buNone/>
            </a:pPr>
            <a:r>
              <a:rPr b="1" i="0" lang="en-US" sz="5000" u="none" cap="none" strike="noStrike">
                <a:solidFill>
                  <a:srgbClr val="F29C34"/>
                </a:solidFill>
                <a:latin typeface="Century Gothic"/>
                <a:ea typeface="Century Gothic"/>
                <a:cs typeface="Century Gothic"/>
                <a:sym typeface="Century Gothic"/>
              </a:rPr>
              <a:t>3. Channels</a:t>
            </a:r>
            <a:br>
              <a:rPr b="1" i="0" lang="en-US" sz="5000" u="none" cap="none" strike="noStrike">
                <a:solidFill>
                  <a:srgbClr val="F29C34"/>
                </a:solidFill>
                <a:latin typeface="Century Gothic"/>
                <a:ea typeface="Century Gothic"/>
                <a:cs typeface="Century Gothic"/>
                <a:sym typeface="Century Gothic"/>
              </a:rPr>
            </a:br>
            <a:r>
              <a:rPr b="1" i="0" lang="en-US" sz="5000" u="none" cap="none" strike="noStrike">
                <a:solidFill>
                  <a:srgbClr val="F29C34"/>
                </a:solidFill>
                <a:latin typeface="Century Gothic"/>
                <a:ea typeface="Century Gothic"/>
                <a:cs typeface="Century Gothic"/>
                <a:sym typeface="Century Gothic"/>
              </a:rPr>
              <a:t>	- Bidirectional</a:t>
            </a:r>
            <a:br>
              <a:rPr b="1" i="0" lang="en-US" sz="5000" u="none" cap="none" strike="noStrike">
                <a:solidFill>
                  <a:srgbClr val="F29C34"/>
                </a:solidFill>
                <a:latin typeface="Century Gothic"/>
                <a:ea typeface="Century Gothic"/>
                <a:cs typeface="Century Gothic"/>
                <a:sym typeface="Century Gothic"/>
              </a:rPr>
            </a:br>
            <a:r>
              <a:rPr b="1" i="0" lang="en-US" sz="5000" u="none" cap="none" strike="noStrike">
                <a:solidFill>
                  <a:srgbClr val="F29C34"/>
                </a:solidFill>
                <a:latin typeface="Century Gothic"/>
                <a:ea typeface="Century Gothic"/>
                <a:cs typeface="Century Gothic"/>
                <a:sym typeface="Century Gothic"/>
              </a:rPr>
              <a:t>	- Unidirectional</a:t>
            </a:r>
            <a:endParaRPr b="1" i="0" sz="5000" u="none" cap="none" strike="noStrike">
              <a:solidFill>
                <a:srgbClr val="F29C34"/>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5000"/>
              <a:buFont typeface="Arial"/>
              <a:buNone/>
            </a:pPr>
            <a:r>
              <a:t/>
            </a:r>
            <a:endParaRPr b="1" i="0" sz="5000" u="none" cap="none" strike="noStrike">
              <a:solidFill>
                <a:srgbClr val="F29C34"/>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g5f7d0084fe_1_7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Avenir"/>
              <a:buNone/>
            </a:pPr>
            <a:r>
              <a:rPr b="0" lang="en-US" sz="4800">
                <a:solidFill>
                  <a:srgbClr val="000000"/>
                </a:solidFill>
                <a:latin typeface="Avenir"/>
                <a:ea typeface="Avenir"/>
                <a:cs typeface="Avenir"/>
                <a:sym typeface="Avenir"/>
              </a:rPr>
              <a:t>What is Channel ?</a:t>
            </a:r>
            <a:endParaRPr sz="4800">
              <a:solidFill>
                <a:srgbClr val="000000"/>
              </a:solidFill>
              <a:latin typeface="Avenir"/>
              <a:ea typeface="Avenir"/>
              <a:cs typeface="Avenir"/>
              <a:sym typeface="Avenir"/>
            </a:endParaRPr>
          </a:p>
        </p:txBody>
      </p:sp>
      <p:pic>
        <p:nvPicPr>
          <p:cNvPr id="181" name="Google Shape;181;g5f7d0084fe_1_79"/>
          <p:cNvPicPr preferRelativeResize="0"/>
          <p:nvPr/>
        </p:nvPicPr>
        <p:blipFill rotWithShape="1">
          <a:blip r:embed="rId3">
            <a:alphaModFix/>
          </a:blip>
          <a:srcRect b="0" l="0" r="0" t="0"/>
          <a:stretch/>
        </p:blipFill>
        <p:spPr>
          <a:xfrm>
            <a:off x="917528" y="1632642"/>
            <a:ext cx="10337447" cy="405011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g5f7d0084fe_1_8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Avenir"/>
              <a:buNone/>
            </a:pPr>
            <a:r>
              <a:rPr b="0" lang="en-US" sz="4800">
                <a:solidFill>
                  <a:srgbClr val="000000"/>
                </a:solidFill>
                <a:latin typeface="Avenir"/>
                <a:ea typeface="Avenir"/>
                <a:cs typeface="Avenir"/>
                <a:sym typeface="Avenir"/>
              </a:rPr>
              <a:t>Creating Channel</a:t>
            </a:r>
            <a:endParaRPr sz="4800">
              <a:solidFill>
                <a:srgbClr val="000000"/>
              </a:solidFill>
              <a:latin typeface="Avenir"/>
              <a:ea typeface="Avenir"/>
              <a:cs typeface="Avenir"/>
              <a:sym typeface="Avenir"/>
            </a:endParaRPr>
          </a:p>
        </p:txBody>
      </p:sp>
      <p:sp>
        <p:nvSpPr>
          <p:cNvPr id="188" name="Google Shape;188;g5f7d0084fe_1_87"/>
          <p:cNvSpPr/>
          <p:nvPr/>
        </p:nvSpPr>
        <p:spPr>
          <a:xfrm>
            <a:off x="689343" y="1632642"/>
            <a:ext cx="10793700" cy="12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urier New"/>
                <a:ea typeface="Courier New"/>
                <a:cs typeface="Courier New"/>
                <a:sym typeface="Courier New"/>
              </a:rPr>
              <a:t>a </a:t>
            </a:r>
            <a:r>
              <a:rPr b="0" i="0" lang="en-US" sz="2400" u="none" cap="none" strike="noStrike">
                <a:solidFill>
                  <a:srgbClr val="990000"/>
                </a:solidFill>
                <a:latin typeface="Courier New"/>
                <a:ea typeface="Courier New"/>
                <a:cs typeface="Courier New"/>
                <a:sym typeface="Courier New"/>
              </a:rPr>
              <a:t>:= </a:t>
            </a:r>
            <a:r>
              <a:rPr b="0" i="0" lang="en-US" sz="2400" u="none" cap="none" strike="noStrike">
                <a:solidFill>
                  <a:srgbClr val="FF0000"/>
                </a:solidFill>
                <a:latin typeface="Courier New"/>
                <a:ea typeface="Courier New"/>
                <a:cs typeface="Courier New"/>
                <a:sym typeface="Courier New"/>
              </a:rPr>
              <a:t>make</a:t>
            </a:r>
            <a:r>
              <a:rPr b="0" i="0" lang="en-US" sz="2400" u="none" cap="none" strike="noStrike">
                <a:solidFill>
                  <a:srgbClr val="000000"/>
                </a:solidFill>
                <a:latin typeface="Courier New"/>
                <a:ea typeface="Courier New"/>
                <a:cs typeface="Courier New"/>
                <a:sym typeface="Courier New"/>
              </a:rPr>
              <a:t>(</a:t>
            </a:r>
            <a:r>
              <a:rPr b="0" i="0" lang="en-US" sz="2400" u="none" cap="none" strike="noStrike">
                <a:solidFill>
                  <a:srgbClr val="4A87E9"/>
                </a:solidFill>
                <a:latin typeface="Courier New"/>
                <a:ea typeface="Courier New"/>
                <a:cs typeface="Courier New"/>
                <a:sym typeface="Courier New"/>
              </a:rPr>
              <a:t>chan&lt;- </a:t>
            </a:r>
            <a:r>
              <a:rPr b="0" i="0" lang="en-US" sz="2400" u="none" cap="none" strike="noStrike">
                <a:solidFill>
                  <a:srgbClr val="38761D"/>
                </a:solidFill>
                <a:latin typeface="Courier New"/>
                <a:ea typeface="Courier New"/>
                <a:cs typeface="Courier New"/>
                <a:sym typeface="Courier New"/>
              </a:rPr>
              <a:t>int</a:t>
            </a:r>
            <a:r>
              <a:rPr b="0" i="0" lang="en-US" sz="2400" u="none" cap="none" strike="noStrike">
                <a:solidFill>
                  <a:srgbClr val="000000"/>
                </a:solidFill>
                <a:latin typeface="Courier New"/>
                <a:ea typeface="Courier New"/>
                <a:cs typeface="Courier New"/>
                <a:sym typeface="Courier New"/>
              </a:rPr>
              <a:t>) </a:t>
            </a:r>
            <a:r>
              <a:rPr b="0" i="0" lang="en-US" sz="2400" u="none" cap="none" strike="noStrike">
                <a:solidFill>
                  <a:srgbClr val="9A9A9A"/>
                </a:solidFill>
                <a:latin typeface="Courier New"/>
                <a:ea typeface="Courier New"/>
                <a:cs typeface="Courier New"/>
                <a:sym typeface="Courier New"/>
              </a:rPr>
              <a:t>// unidirectional channel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urier New"/>
                <a:ea typeface="Courier New"/>
                <a:cs typeface="Courier New"/>
                <a:sym typeface="Courier New"/>
              </a:rPr>
              <a:t>a </a:t>
            </a:r>
            <a:r>
              <a:rPr b="0" i="0" lang="en-US" sz="2400" u="none" cap="none" strike="noStrike">
                <a:solidFill>
                  <a:srgbClr val="990000"/>
                </a:solidFill>
                <a:latin typeface="Courier New"/>
                <a:ea typeface="Courier New"/>
                <a:cs typeface="Courier New"/>
                <a:sym typeface="Courier New"/>
              </a:rPr>
              <a:t>:= </a:t>
            </a:r>
            <a:r>
              <a:rPr b="0" i="0" lang="en-US" sz="2400" u="none" cap="none" strike="noStrike">
                <a:solidFill>
                  <a:srgbClr val="FF0000"/>
                </a:solidFill>
                <a:latin typeface="Courier New"/>
                <a:ea typeface="Courier New"/>
                <a:cs typeface="Courier New"/>
                <a:sym typeface="Courier New"/>
              </a:rPr>
              <a:t>make</a:t>
            </a:r>
            <a:r>
              <a:rPr b="0" i="0" lang="en-US" sz="2400" u="none" cap="none" strike="noStrike">
                <a:solidFill>
                  <a:srgbClr val="000000"/>
                </a:solidFill>
                <a:latin typeface="Courier New"/>
                <a:ea typeface="Courier New"/>
                <a:cs typeface="Courier New"/>
                <a:sym typeface="Courier New"/>
              </a:rPr>
              <a:t>(</a:t>
            </a:r>
            <a:r>
              <a:rPr b="0" i="0" lang="en-US" sz="2400" u="none" cap="none" strike="noStrike">
                <a:solidFill>
                  <a:srgbClr val="4A87E9"/>
                </a:solidFill>
                <a:latin typeface="Courier New"/>
                <a:ea typeface="Courier New"/>
                <a:cs typeface="Courier New"/>
                <a:sym typeface="Courier New"/>
              </a:rPr>
              <a:t>chan </a:t>
            </a:r>
            <a:r>
              <a:rPr b="0" i="0" lang="en-US" sz="2400" u="none" cap="none" strike="noStrike">
                <a:solidFill>
                  <a:srgbClr val="38761D"/>
                </a:solidFill>
                <a:latin typeface="Courier New"/>
                <a:ea typeface="Courier New"/>
                <a:cs typeface="Courier New"/>
                <a:sym typeface="Courier New"/>
              </a:rPr>
              <a:t>int</a:t>
            </a:r>
            <a:r>
              <a:rPr b="0" i="0" lang="en-US" sz="2400" u="none" cap="none" strike="noStrike">
                <a:solidFill>
                  <a:srgbClr val="000000"/>
                </a:solidFill>
                <a:latin typeface="Courier New"/>
                <a:ea typeface="Courier New"/>
                <a:cs typeface="Courier New"/>
                <a:sym typeface="Courier New"/>
              </a:rPr>
              <a:t>) </a:t>
            </a:r>
            <a:r>
              <a:rPr b="0" i="0" lang="en-US" sz="2400" u="none" cap="none" strike="noStrike">
                <a:solidFill>
                  <a:srgbClr val="9A9A9A"/>
                </a:solidFill>
                <a:latin typeface="Courier New"/>
                <a:ea typeface="Courier New"/>
                <a:cs typeface="Courier New"/>
                <a:sym typeface="Courier New"/>
              </a:rPr>
              <a:t>// bidirectional channel (send only)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urier New"/>
                <a:ea typeface="Courier New"/>
                <a:cs typeface="Courier New"/>
                <a:sym typeface="Courier New"/>
              </a:rPr>
              <a:t>a </a:t>
            </a:r>
            <a:r>
              <a:rPr b="0" i="0" lang="en-US" sz="2400" u="none" cap="none" strike="noStrike">
                <a:solidFill>
                  <a:srgbClr val="990000"/>
                </a:solidFill>
                <a:latin typeface="Courier New"/>
                <a:ea typeface="Courier New"/>
                <a:cs typeface="Courier New"/>
                <a:sym typeface="Courier New"/>
              </a:rPr>
              <a:t>:= </a:t>
            </a:r>
            <a:r>
              <a:rPr b="0" i="0" lang="en-US" sz="2400" u="none" cap="none" strike="noStrike">
                <a:solidFill>
                  <a:srgbClr val="FF0000"/>
                </a:solidFill>
                <a:latin typeface="Courier New"/>
                <a:ea typeface="Courier New"/>
                <a:cs typeface="Courier New"/>
                <a:sym typeface="Courier New"/>
              </a:rPr>
              <a:t>make</a:t>
            </a:r>
            <a:r>
              <a:rPr b="0" i="0" lang="en-US" sz="2400" u="none" cap="none" strike="noStrike">
                <a:solidFill>
                  <a:srgbClr val="000000"/>
                </a:solidFill>
                <a:latin typeface="Courier New"/>
                <a:ea typeface="Courier New"/>
                <a:cs typeface="Courier New"/>
                <a:sym typeface="Courier New"/>
              </a:rPr>
              <a:t>(</a:t>
            </a:r>
            <a:r>
              <a:rPr b="0" i="0" lang="en-US" sz="2400" u="none" cap="none" strike="noStrike">
                <a:solidFill>
                  <a:srgbClr val="4A87E9"/>
                </a:solidFill>
                <a:latin typeface="Courier New"/>
                <a:ea typeface="Courier New"/>
                <a:cs typeface="Courier New"/>
                <a:sym typeface="Courier New"/>
              </a:rPr>
              <a:t>&lt;-chan </a:t>
            </a:r>
            <a:r>
              <a:rPr b="0" i="0" lang="en-US" sz="2400" u="none" cap="none" strike="noStrike">
                <a:solidFill>
                  <a:srgbClr val="38761D"/>
                </a:solidFill>
                <a:latin typeface="Courier New"/>
                <a:ea typeface="Courier New"/>
                <a:cs typeface="Courier New"/>
                <a:sym typeface="Courier New"/>
              </a:rPr>
              <a:t>int</a:t>
            </a:r>
            <a:r>
              <a:rPr b="0" i="0" lang="en-US" sz="2400" u="none" cap="none" strike="noStrike">
                <a:solidFill>
                  <a:srgbClr val="000000"/>
                </a:solidFill>
                <a:latin typeface="Courier New"/>
                <a:ea typeface="Courier New"/>
                <a:cs typeface="Courier New"/>
                <a:sym typeface="Courier New"/>
              </a:rPr>
              <a:t>) </a:t>
            </a:r>
            <a:r>
              <a:rPr b="0" i="0" lang="en-US" sz="2400" u="none" cap="none" strike="noStrike">
                <a:solidFill>
                  <a:srgbClr val="9A9A9A"/>
                </a:solidFill>
                <a:latin typeface="Courier New"/>
                <a:ea typeface="Courier New"/>
                <a:cs typeface="Courier New"/>
                <a:sym typeface="Courier New"/>
              </a:rPr>
              <a:t>// unidirectional channel (received)</a:t>
            </a:r>
            <a:endParaRPr b="0" i="0" sz="2400" u="none" cap="none" strike="noStrike">
              <a:solidFill>
                <a:srgbClr val="9A9A9A"/>
              </a:solidFill>
              <a:latin typeface="Courier New"/>
              <a:ea typeface="Courier New"/>
              <a:cs typeface="Courier New"/>
              <a:sym typeface="Courier New"/>
            </a:endParaRPr>
          </a:p>
        </p:txBody>
      </p:sp>
      <p:pic>
        <p:nvPicPr>
          <p:cNvPr id="189" name="Google Shape;189;g5f7d0084fe_1_87"/>
          <p:cNvPicPr preferRelativeResize="0"/>
          <p:nvPr/>
        </p:nvPicPr>
        <p:blipFill rotWithShape="1">
          <a:blip r:embed="rId3">
            <a:alphaModFix/>
          </a:blip>
          <a:srcRect b="0" l="0" r="0" t="0"/>
          <a:stretch/>
        </p:blipFill>
        <p:spPr>
          <a:xfrm>
            <a:off x="821360" y="4283768"/>
            <a:ext cx="9831938" cy="169173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g5f7d0084fe_1_9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Avenir"/>
              <a:buNone/>
            </a:pPr>
            <a:r>
              <a:rPr b="0" lang="en-US" sz="4800">
                <a:solidFill>
                  <a:srgbClr val="000000"/>
                </a:solidFill>
                <a:latin typeface="Avenir"/>
                <a:ea typeface="Avenir"/>
                <a:cs typeface="Avenir"/>
                <a:sym typeface="Avenir"/>
              </a:rPr>
              <a:t>Example 1</a:t>
            </a:r>
            <a:endParaRPr sz="4800">
              <a:solidFill>
                <a:srgbClr val="000000"/>
              </a:solidFill>
              <a:latin typeface="Avenir"/>
              <a:ea typeface="Avenir"/>
              <a:cs typeface="Avenir"/>
              <a:sym typeface="Avenir"/>
            </a:endParaRPr>
          </a:p>
        </p:txBody>
      </p:sp>
      <p:pic>
        <p:nvPicPr>
          <p:cNvPr id="196" name="Google Shape;196;g5f7d0084fe_1_95"/>
          <p:cNvPicPr preferRelativeResize="0"/>
          <p:nvPr/>
        </p:nvPicPr>
        <p:blipFill rotWithShape="1">
          <a:blip r:embed="rId3">
            <a:alphaModFix/>
          </a:blip>
          <a:srcRect b="0" l="0" r="0" t="0"/>
          <a:stretch/>
        </p:blipFill>
        <p:spPr>
          <a:xfrm>
            <a:off x="689344" y="1632642"/>
            <a:ext cx="9557441" cy="504278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g5f7d0084fe_1_10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Avenir"/>
              <a:buNone/>
            </a:pPr>
            <a:r>
              <a:rPr b="0" lang="en-US" sz="4800">
                <a:solidFill>
                  <a:srgbClr val="000000"/>
                </a:solidFill>
                <a:latin typeface="Avenir"/>
                <a:ea typeface="Avenir"/>
                <a:cs typeface="Avenir"/>
                <a:sym typeface="Avenir"/>
              </a:rPr>
              <a:t>Example 2</a:t>
            </a:r>
            <a:endParaRPr sz="4800">
              <a:solidFill>
                <a:srgbClr val="000000"/>
              </a:solidFill>
              <a:latin typeface="Avenir"/>
              <a:ea typeface="Avenir"/>
              <a:cs typeface="Avenir"/>
              <a:sym typeface="Avenir"/>
            </a:endParaRPr>
          </a:p>
        </p:txBody>
      </p:sp>
      <p:pic>
        <p:nvPicPr>
          <p:cNvPr id="203" name="Google Shape;203;g5f7d0084fe_1_103"/>
          <p:cNvPicPr preferRelativeResize="0"/>
          <p:nvPr/>
        </p:nvPicPr>
        <p:blipFill rotWithShape="1">
          <a:blip r:embed="rId3">
            <a:alphaModFix/>
          </a:blip>
          <a:srcRect b="0" l="0" r="0" t="0"/>
          <a:stretch/>
        </p:blipFill>
        <p:spPr>
          <a:xfrm>
            <a:off x="689344" y="1632642"/>
            <a:ext cx="5332701" cy="5002074"/>
          </a:xfrm>
          <a:prstGeom prst="rect">
            <a:avLst/>
          </a:prstGeom>
          <a:noFill/>
          <a:ln>
            <a:noFill/>
          </a:ln>
        </p:spPr>
      </p:pic>
      <p:pic>
        <p:nvPicPr>
          <p:cNvPr id="204" name="Google Shape;204;g5f7d0084fe_1_103"/>
          <p:cNvPicPr preferRelativeResize="0"/>
          <p:nvPr/>
        </p:nvPicPr>
        <p:blipFill rotWithShape="1">
          <a:blip r:embed="rId4">
            <a:alphaModFix/>
          </a:blip>
          <a:srcRect b="0" l="0" r="0" t="0"/>
          <a:stretch/>
        </p:blipFill>
        <p:spPr>
          <a:xfrm>
            <a:off x="6086252" y="2755729"/>
            <a:ext cx="5689600" cy="2755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g5f7d0084fe_1_0"/>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F29C34"/>
              </a:buClr>
              <a:buSzPts val="7000"/>
              <a:buFont typeface="Century Gothic"/>
              <a:buNone/>
            </a:pPr>
            <a:r>
              <a:rPr b="1" lang="en-US" sz="7000">
                <a:solidFill>
                  <a:srgbClr val="F29C34"/>
                </a:solidFill>
                <a:latin typeface="Century Gothic"/>
                <a:ea typeface="Century Gothic"/>
                <a:cs typeface="Century Gothic"/>
                <a:sym typeface="Century Gothic"/>
              </a:rPr>
              <a:t>Check the exercises at</a:t>
            </a:r>
            <a:br>
              <a:rPr b="1" lang="en-US" sz="7000">
                <a:solidFill>
                  <a:srgbClr val="F29C34"/>
                </a:solidFill>
                <a:latin typeface="Century Gothic"/>
                <a:ea typeface="Century Gothic"/>
                <a:cs typeface="Century Gothic"/>
                <a:sym typeface="Century Gothic"/>
              </a:rPr>
            </a:br>
            <a:r>
              <a:rPr b="1" lang="en-US" sz="5500" u="sng">
                <a:solidFill>
                  <a:srgbClr val="F29C34"/>
                </a:solidFill>
                <a:latin typeface="Century Gothic"/>
                <a:ea typeface="Century Gothic"/>
                <a:cs typeface="Century Gothic"/>
                <a:sym typeface="Century Gothic"/>
                <a:hlinkClick r:id="rId3"/>
              </a:rPr>
              <a:t>https://exercism.io</a:t>
            </a:r>
            <a:endParaRPr b="1" sz="5500">
              <a:solidFill>
                <a:srgbClr val="F29C3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000000"/>
              </a:buClr>
              <a:buSzPts val="5500"/>
              <a:buFont typeface="Century Gothic"/>
              <a:buNone/>
            </a:pPr>
            <a:r>
              <a:rPr b="1" lang="en-US" sz="5500">
                <a:solidFill>
                  <a:srgbClr val="000000"/>
                </a:solidFill>
                <a:latin typeface="Century Gothic"/>
                <a:ea typeface="Century Gothic"/>
                <a:cs typeface="Century Gothic"/>
                <a:sym typeface="Century Gothic"/>
              </a:rPr>
              <a:t>Foundation Class</a:t>
            </a:r>
            <a:br>
              <a:rPr b="1" lang="en-US" sz="5500">
                <a:solidFill>
                  <a:srgbClr val="000000"/>
                </a:solidFill>
                <a:latin typeface="Century Gothic"/>
                <a:ea typeface="Century Gothic"/>
                <a:cs typeface="Century Gothic"/>
                <a:sym typeface="Century Gothic"/>
              </a:rPr>
            </a:br>
            <a:br>
              <a:rPr b="1" lang="en-US" sz="5500">
                <a:solidFill>
                  <a:srgbClr val="000000"/>
                </a:solidFill>
                <a:latin typeface="Century Gothic"/>
                <a:ea typeface="Century Gothic"/>
                <a:cs typeface="Century Gothic"/>
                <a:sym typeface="Century Gothic"/>
              </a:rPr>
            </a:br>
            <a:r>
              <a:rPr b="1" lang="en-US" sz="5500">
                <a:solidFill>
                  <a:srgbClr val="000000"/>
                </a:solidFill>
                <a:latin typeface="Century Gothic"/>
                <a:ea typeface="Century Gothic"/>
                <a:cs typeface="Century Gothic"/>
                <a:sym typeface="Century Gothic"/>
              </a:rPr>
              <a:t>- WEEK 4 (Extra Session) -</a:t>
            </a:r>
            <a:endParaRPr b="1" sz="5000">
              <a:solidFill>
                <a:srgbClr val="F29C34"/>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0"/>
          <p:cNvSpPr txBox="1"/>
          <p:nvPr>
            <p:ph type="title"/>
          </p:nvPr>
        </p:nvSpPr>
        <p:spPr>
          <a:xfrm>
            <a:off x="831850" y="1709739"/>
            <a:ext cx="10515600" cy="693219"/>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F29C34"/>
              </a:buClr>
              <a:buSzPts val="4000"/>
              <a:buFont typeface="Century Gothic"/>
              <a:buNone/>
            </a:pPr>
            <a:r>
              <a:rPr b="1" lang="en-US" sz="4000">
                <a:solidFill>
                  <a:srgbClr val="F29C34"/>
                </a:solidFill>
                <a:latin typeface="Century Gothic"/>
                <a:ea typeface="Century Gothic"/>
                <a:cs typeface="Century Gothic"/>
                <a:sym typeface="Century Gothic"/>
              </a:rPr>
              <a:t>SUMMARY</a:t>
            </a:r>
            <a:endParaRPr b="1" sz="4000">
              <a:solidFill>
                <a:srgbClr val="F29C34"/>
              </a:solidFill>
            </a:endParaRPr>
          </a:p>
        </p:txBody>
      </p:sp>
      <p:sp>
        <p:nvSpPr>
          <p:cNvPr id="217" name="Google Shape;217;p20"/>
          <p:cNvSpPr txBox="1"/>
          <p:nvPr>
            <p:ph idx="1" type="body"/>
          </p:nvPr>
        </p:nvSpPr>
        <p:spPr>
          <a:xfrm>
            <a:off x="831850" y="2806995"/>
            <a:ext cx="10515600" cy="3282656"/>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888888"/>
              </a:buClr>
              <a:buSzPts val="3500"/>
              <a:buNone/>
            </a:pPr>
            <a:r>
              <a:rPr lang="en-US" sz="3100"/>
              <a:t>You have learned about basic concepts of concurrency and how we handle concurrency things in Go.</a:t>
            </a:r>
            <a:endParaRPr sz="3100"/>
          </a:p>
          <a:p>
            <a:pPr indent="0" lvl="0" marL="0" rtl="0" algn="ctr">
              <a:lnSpc>
                <a:spcPct val="90000"/>
              </a:lnSpc>
              <a:spcBef>
                <a:spcPts val="0"/>
              </a:spcBef>
              <a:spcAft>
                <a:spcPts val="0"/>
              </a:spcAft>
              <a:buClr>
                <a:srgbClr val="888888"/>
              </a:buClr>
              <a:buSzPts val="3500"/>
              <a:buNone/>
            </a:pPr>
            <a:r>
              <a:rPr lang="en-US" sz="3100"/>
              <a:t>Go has two ways to handle concurrency either by using traditional locking from sync package or via goroutines and channels. </a:t>
            </a:r>
            <a:endParaRPr sz="3100"/>
          </a:p>
        </p:txBody>
      </p:sp>
      <p:cxnSp>
        <p:nvCxnSpPr>
          <p:cNvPr id="218" name="Google Shape;218;p20"/>
          <p:cNvCxnSpPr/>
          <p:nvPr/>
        </p:nvCxnSpPr>
        <p:spPr>
          <a:xfrm>
            <a:off x="5622797" y="5937883"/>
            <a:ext cx="680483" cy="0"/>
          </a:xfrm>
          <a:prstGeom prst="straightConnector1">
            <a:avLst/>
          </a:prstGeom>
          <a:noFill/>
          <a:ln cap="flat" cmpd="sng" w="38100">
            <a:solidFill>
              <a:schemeClr val="accent2"/>
            </a:solidFill>
            <a:prstDash val="solid"/>
            <a:miter lim="800000"/>
            <a:headEnd len="sm" w="sm" type="none"/>
            <a:tailEnd len="sm" w="sm"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000000"/>
              </a:buClr>
              <a:buSzPts val="7000"/>
              <a:buFont typeface="Arial"/>
              <a:buNone/>
            </a:pPr>
            <a:r>
              <a:rPr b="1" i="0" lang="en-US" sz="7000" u="none" cap="none" strike="noStrike">
                <a:solidFill>
                  <a:srgbClr val="F29C34"/>
                </a:solidFill>
                <a:latin typeface="Century Gothic"/>
                <a:ea typeface="Century Gothic"/>
                <a:cs typeface="Century Gothic"/>
                <a:sym typeface="Century Gothic"/>
              </a:rPr>
              <a:t>Basic Concurrency Concepts</a:t>
            </a:r>
            <a:endParaRPr b="1" i="0" sz="7000" u="none" cap="none" strike="noStrike">
              <a:solidFill>
                <a:srgbClr val="F29C34"/>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g5f7d0084fe_1_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Avenir"/>
              <a:buNone/>
            </a:pPr>
            <a:r>
              <a:rPr b="0" lang="en-US" sz="4800">
                <a:solidFill>
                  <a:srgbClr val="000000"/>
                </a:solidFill>
                <a:latin typeface="Avenir"/>
                <a:ea typeface="Avenir"/>
                <a:cs typeface="Avenir"/>
                <a:sym typeface="Avenir"/>
              </a:rPr>
              <a:t>Concurrency vs Parallelism</a:t>
            </a:r>
            <a:endParaRPr sz="4800">
              <a:solidFill>
                <a:srgbClr val="000000"/>
              </a:solidFill>
              <a:latin typeface="Avenir"/>
              <a:ea typeface="Avenir"/>
              <a:cs typeface="Avenir"/>
              <a:sym typeface="Avenir"/>
            </a:endParaRPr>
          </a:p>
        </p:txBody>
      </p:sp>
      <p:pic>
        <p:nvPicPr>
          <p:cNvPr id="108" name="Google Shape;108;g5f7d0084fe_1_6"/>
          <p:cNvPicPr preferRelativeResize="0"/>
          <p:nvPr/>
        </p:nvPicPr>
        <p:blipFill rotWithShape="1">
          <a:blip r:embed="rId3">
            <a:alphaModFix/>
          </a:blip>
          <a:srcRect b="0" l="0" r="0" t="0"/>
          <a:stretch/>
        </p:blipFill>
        <p:spPr>
          <a:xfrm>
            <a:off x="689344" y="1845293"/>
            <a:ext cx="9037674" cy="42978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g5f7d0084fe_1_13"/>
          <p:cNvSpPr txBox="1"/>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000000"/>
              </a:buClr>
              <a:buSzPts val="7000"/>
              <a:buFont typeface="Arial"/>
              <a:buNone/>
            </a:pPr>
            <a:r>
              <a:rPr b="1" i="0" lang="en-US" sz="7000" u="none" cap="none" strike="noStrike">
                <a:solidFill>
                  <a:srgbClr val="F29C34"/>
                </a:solidFill>
                <a:latin typeface="Century Gothic"/>
                <a:ea typeface="Century Gothic"/>
                <a:cs typeface="Century Gothic"/>
                <a:sym typeface="Century Gothic"/>
              </a:rPr>
              <a:t>Program vs Process vs Threads</a:t>
            </a:r>
            <a:endParaRPr b="1" i="0" sz="7000" u="none" cap="none" strike="noStrike">
              <a:solidFill>
                <a:srgbClr val="F29C34"/>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g5f7d0084fe_1_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Avenir"/>
              <a:buNone/>
            </a:pPr>
            <a:r>
              <a:rPr b="0" lang="en-US" sz="4800">
                <a:solidFill>
                  <a:srgbClr val="000000"/>
                </a:solidFill>
                <a:latin typeface="Avenir"/>
                <a:ea typeface="Avenir"/>
                <a:cs typeface="Avenir"/>
                <a:sym typeface="Avenir"/>
              </a:rPr>
              <a:t>Program</a:t>
            </a:r>
            <a:endParaRPr sz="4800">
              <a:solidFill>
                <a:srgbClr val="000000"/>
              </a:solidFill>
              <a:latin typeface="Avenir"/>
              <a:ea typeface="Avenir"/>
              <a:cs typeface="Avenir"/>
              <a:sym typeface="Avenir"/>
            </a:endParaRPr>
          </a:p>
        </p:txBody>
      </p:sp>
      <p:sp>
        <p:nvSpPr>
          <p:cNvPr id="121" name="Google Shape;121;g5f7d0084fe_1_18"/>
          <p:cNvSpPr txBox="1"/>
          <p:nvPr/>
        </p:nvSpPr>
        <p:spPr>
          <a:xfrm>
            <a:off x="527550" y="1807100"/>
            <a:ext cx="10685400" cy="4557000"/>
          </a:xfrm>
          <a:prstGeom prst="rect">
            <a:avLst/>
          </a:prstGeom>
          <a:noFill/>
          <a:ln>
            <a:noFill/>
          </a:ln>
        </p:spPr>
        <p:txBody>
          <a:bodyPr anchorCtr="0" anchor="t" bIns="91425" lIns="91425" spcFirstLastPara="1" rIns="91425" wrap="square" tIns="91425">
            <a:noAutofit/>
          </a:bodyPr>
          <a:lstStyle/>
          <a:p>
            <a:pPr indent="0" lvl="0" marL="165100" marR="165100" rtl="0" algn="just">
              <a:lnSpc>
                <a:spcPct val="115000"/>
              </a:lnSpc>
              <a:spcBef>
                <a:spcPts val="3000"/>
              </a:spcBef>
              <a:spcAft>
                <a:spcPts val="0"/>
              </a:spcAft>
              <a:buClr>
                <a:srgbClr val="000000"/>
              </a:buClr>
              <a:buSzPts val="2300"/>
              <a:buFont typeface="Arial"/>
              <a:buNone/>
            </a:pPr>
            <a:r>
              <a:rPr b="0" i="0" lang="en-US" sz="2300" u="none" cap="none" strike="noStrike">
                <a:solidFill>
                  <a:srgbClr val="000000"/>
                </a:solidFill>
                <a:highlight>
                  <a:srgbClr val="FFFFE6"/>
                </a:highlight>
                <a:latin typeface="Calibri"/>
                <a:ea typeface="Calibri"/>
                <a:cs typeface="Calibri"/>
                <a:sym typeface="Calibri"/>
              </a:rPr>
              <a:t>A program is a set of instructions and associated data that resides on the disk and is loaded by the operating system to perform some task.</a:t>
            </a:r>
            <a:r>
              <a:rPr b="0" i="0" lang="en-US" sz="2300" u="none" cap="none" strike="noStrike">
                <a:solidFill>
                  <a:srgbClr val="000000"/>
                </a:solidFill>
                <a:highlight>
                  <a:srgbClr val="F8F8F8"/>
                </a:highlight>
                <a:latin typeface="Calibri"/>
                <a:ea typeface="Calibri"/>
                <a:cs typeface="Calibri"/>
                <a:sym typeface="Calibri"/>
              </a:rPr>
              <a:t> An executable file or a python script file are examples of programs. In order to run a program, the operating system's kernel is first asked to </a:t>
            </a:r>
            <a:r>
              <a:rPr b="0" i="0" lang="en-US" sz="2300" u="none" cap="none" strike="noStrike">
                <a:solidFill>
                  <a:srgbClr val="000000"/>
                </a:solidFill>
                <a:highlight>
                  <a:srgbClr val="FFFFE6"/>
                </a:highlight>
                <a:latin typeface="Calibri"/>
                <a:ea typeface="Calibri"/>
                <a:cs typeface="Calibri"/>
                <a:sym typeface="Calibri"/>
              </a:rPr>
              <a:t>create a new process, which is an environment in which a program executes.</a:t>
            </a:r>
            <a:endParaRPr b="0" i="0" sz="2300" u="none" cap="none" strike="noStrike">
              <a:solidFill>
                <a:srgbClr val="000000"/>
              </a:solidFill>
              <a:highlight>
                <a:srgbClr val="FFFFE6"/>
              </a:highlight>
              <a:latin typeface="Calibri"/>
              <a:ea typeface="Calibri"/>
              <a:cs typeface="Calibri"/>
              <a:sym typeface="Calibri"/>
            </a:endParaRPr>
          </a:p>
          <a:p>
            <a:pPr indent="0" lvl="0" marL="165100" marR="165100" rtl="0" algn="l">
              <a:lnSpc>
                <a:spcPct val="115000"/>
              </a:lnSpc>
              <a:spcBef>
                <a:spcPts val="3000"/>
              </a:spcBef>
              <a:spcAft>
                <a:spcPts val="0"/>
              </a:spcAft>
              <a:buClr>
                <a:srgbClr val="000000"/>
              </a:buClr>
              <a:buSzPts val="2300"/>
              <a:buFont typeface="Arial"/>
              <a:buNone/>
            </a:pPr>
            <a:r>
              <a:t/>
            </a:r>
            <a:endParaRPr b="0" i="0" sz="2300" u="none" cap="none" strike="noStrike">
              <a:solidFill>
                <a:srgbClr val="000000"/>
              </a:solidFill>
              <a:highlight>
                <a:srgbClr val="FFFFE6"/>
              </a:highlight>
              <a:latin typeface="Calibri"/>
              <a:ea typeface="Calibri"/>
              <a:cs typeface="Calibri"/>
              <a:sym typeface="Calibri"/>
            </a:endParaRPr>
          </a:p>
          <a:p>
            <a:pPr indent="0" lvl="0" marL="0" marR="0" rtl="0" algn="l">
              <a:lnSpc>
                <a:spcPct val="100000"/>
              </a:lnSpc>
              <a:spcBef>
                <a:spcPts val="1700"/>
              </a:spcBef>
              <a:spcAft>
                <a:spcPts val="0"/>
              </a:spcAft>
              <a:buClr>
                <a:srgbClr val="000000"/>
              </a:buClr>
              <a:buSzPts val="2300"/>
              <a:buFont typeface="Arial"/>
              <a:buNone/>
            </a:pPr>
            <a:r>
              <a:t/>
            </a:r>
            <a:endParaRPr b="0" i="0" sz="23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g5f7d0084fe_1_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Avenir"/>
              <a:buNone/>
            </a:pPr>
            <a:r>
              <a:rPr b="0" lang="en-US" sz="4800">
                <a:solidFill>
                  <a:srgbClr val="000000"/>
                </a:solidFill>
                <a:latin typeface="Avenir"/>
                <a:ea typeface="Avenir"/>
                <a:cs typeface="Avenir"/>
                <a:sym typeface="Avenir"/>
              </a:rPr>
              <a:t>Process</a:t>
            </a:r>
            <a:endParaRPr sz="4800">
              <a:solidFill>
                <a:srgbClr val="000000"/>
              </a:solidFill>
              <a:latin typeface="Avenir"/>
              <a:ea typeface="Avenir"/>
              <a:cs typeface="Avenir"/>
              <a:sym typeface="Avenir"/>
            </a:endParaRPr>
          </a:p>
        </p:txBody>
      </p:sp>
      <p:sp>
        <p:nvSpPr>
          <p:cNvPr id="128" name="Google Shape;128;g5f7d0084fe_1_25"/>
          <p:cNvSpPr txBox="1"/>
          <p:nvPr/>
        </p:nvSpPr>
        <p:spPr>
          <a:xfrm>
            <a:off x="527550" y="1807100"/>
            <a:ext cx="10685400" cy="3676800"/>
          </a:xfrm>
          <a:prstGeom prst="rect">
            <a:avLst/>
          </a:prstGeom>
          <a:noFill/>
          <a:ln>
            <a:noFill/>
          </a:ln>
        </p:spPr>
        <p:txBody>
          <a:bodyPr anchorCtr="0" anchor="t" bIns="91425" lIns="91425" spcFirstLastPara="1" rIns="91425" wrap="square" tIns="91425">
            <a:noAutofit/>
          </a:bodyPr>
          <a:lstStyle/>
          <a:p>
            <a:pPr indent="0" lvl="0" marL="165100" marR="165100" rtl="0" algn="just">
              <a:lnSpc>
                <a:spcPct val="115000"/>
              </a:lnSpc>
              <a:spcBef>
                <a:spcPts val="3000"/>
              </a:spcBef>
              <a:spcAft>
                <a:spcPts val="0"/>
              </a:spcAft>
              <a:buClr>
                <a:srgbClr val="000000"/>
              </a:buClr>
              <a:buSzPts val="2300"/>
              <a:buFont typeface="Arial"/>
              <a:buNone/>
            </a:pPr>
            <a:r>
              <a:rPr b="0" i="0" lang="en-US" sz="2300" u="none" cap="none" strike="noStrike">
                <a:solidFill>
                  <a:srgbClr val="000000"/>
                </a:solidFill>
                <a:highlight>
                  <a:srgbClr val="FFFFE6"/>
                </a:highlight>
                <a:latin typeface="Calibri"/>
                <a:ea typeface="Calibri"/>
                <a:cs typeface="Calibri"/>
                <a:sym typeface="Calibri"/>
              </a:rPr>
              <a:t>A process is a program in execution</a:t>
            </a:r>
            <a:r>
              <a:rPr b="0" i="0" lang="en-US" sz="2300" u="none" cap="none" strike="noStrike">
                <a:solidFill>
                  <a:srgbClr val="000000"/>
                </a:solidFill>
                <a:highlight>
                  <a:srgbClr val="F8F8F8"/>
                </a:highlight>
                <a:latin typeface="Calibri"/>
                <a:ea typeface="Calibri"/>
                <a:cs typeface="Calibri"/>
                <a:sym typeface="Calibri"/>
              </a:rPr>
              <a:t>. A process is an execution environment that consists of instructions, user-data, and system-data segments, as well as lots of other resources such as CPU, memory, address-space, disk and network I/O acquired at runtime. A program can have several copies of it running at the same time but a process necessarily belongs to only one program.</a:t>
            </a:r>
            <a:endParaRPr b="0" i="0" sz="2300" u="none" cap="none" strike="noStrike">
              <a:solidFill>
                <a:srgbClr val="000000"/>
              </a:solidFill>
              <a:highlight>
                <a:srgbClr val="F8F8F8"/>
              </a:highlight>
              <a:latin typeface="Calibri"/>
              <a:ea typeface="Calibri"/>
              <a:cs typeface="Calibri"/>
              <a:sym typeface="Calibri"/>
            </a:endParaRPr>
          </a:p>
          <a:p>
            <a:pPr indent="0" lvl="0" marL="165100" marR="165100" rtl="0" algn="l">
              <a:lnSpc>
                <a:spcPct val="115000"/>
              </a:lnSpc>
              <a:spcBef>
                <a:spcPts val="3000"/>
              </a:spcBef>
              <a:spcAft>
                <a:spcPts val="0"/>
              </a:spcAft>
              <a:buClr>
                <a:srgbClr val="000000"/>
              </a:buClr>
              <a:buSzPts val="2300"/>
              <a:buFont typeface="Arial"/>
              <a:buNone/>
            </a:pPr>
            <a:r>
              <a:t/>
            </a:r>
            <a:endParaRPr b="0" i="0" sz="2300" u="none" cap="none" strike="noStrike">
              <a:solidFill>
                <a:srgbClr val="000000"/>
              </a:solidFill>
              <a:highlight>
                <a:srgbClr val="F8F8F8"/>
              </a:highlight>
              <a:latin typeface="Calibri"/>
              <a:ea typeface="Calibri"/>
              <a:cs typeface="Calibri"/>
              <a:sym typeface="Calibri"/>
            </a:endParaRPr>
          </a:p>
          <a:p>
            <a:pPr indent="0" lvl="0" marL="165100" marR="165100" rtl="0" algn="just">
              <a:lnSpc>
                <a:spcPct val="115000"/>
              </a:lnSpc>
              <a:spcBef>
                <a:spcPts val="3000"/>
              </a:spcBef>
              <a:spcAft>
                <a:spcPts val="0"/>
              </a:spcAft>
              <a:buClr>
                <a:srgbClr val="000000"/>
              </a:buClr>
              <a:buSzPts val="2300"/>
              <a:buFont typeface="Arial"/>
              <a:buNone/>
            </a:pPr>
            <a:r>
              <a:t/>
            </a:r>
            <a:endParaRPr b="0" i="0" sz="2300" u="none" cap="none" strike="noStrike">
              <a:solidFill>
                <a:srgbClr val="000000"/>
              </a:solidFill>
              <a:highlight>
                <a:srgbClr val="FFFFE6"/>
              </a:highlight>
              <a:latin typeface="Calibri"/>
              <a:ea typeface="Calibri"/>
              <a:cs typeface="Calibri"/>
              <a:sym typeface="Calibri"/>
            </a:endParaRPr>
          </a:p>
          <a:p>
            <a:pPr indent="0" lvl="0" marL="165100" marR="165100" rtl="0" algn="l">
              <a:lnSpc>
                <a:spcPct val="115000"/>
              </a:lnSpc>
              <a:spcBef>
                <a:spcPts val="3000"/>
              </a:spcBef>
              <a:spcAft>
                <a:spcPts val="0"/>
              </a:spcAft>
              <a:buClr>
                <a:srgbClr val="000000"/>
              </a:buClr>
              <a:buSzPts val="2300"/>
              <a:buFont typeface="Arial"/>
              <a:buNone/>
            </a:pPr>
            <a:r>
              <a:t/>
            </a:r>
            <a:endParaRPr b="0" i="0" sz="2300" u="none" cap="none" strike="noStrike">
              <a:solidFill>
                <a:srgbClr val="000000"/>
              </a:solidFill>
              <a:highlight>
                <a:srgbClr val="FFFFE6"/>
              </a:highlight>
              <a:latin typeface="Calibri"/>
              <a:ea typeface="Calibri"/>
              <a:cs typeface="Calibri"/>
              <a:sym typeface="Calibri"/>
            </a:endParaRPr>
          </a:p>
          <a:p>
            <a:pPr indent="0" lvl="0" marL="0" marR="0" rtl="0" algn="l">
              <a:lnSpc>
                <a:spcPct val="100000"/>
              </a:lnSpc>
              <a:spcBef>
                <a:spcPts val="1700"/>
              </a:spcBef>
              <a:spcAft>
                <a:spcPts val="0"/>
              </a:spcAft>
              <a:buClr>
                <a:srgbClr val="000000"/>
              </a:buClr>
              <a:buSzPts val="2300"/>
              <a:buFont typeface="Arial"/>
              <a:buNone/>
            </a:pPr>
            <a:r>
              <a:t/>
            </a:r>
            <a:endParaRPr b="0" i="0" sz="23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g5f7d0084fe_1_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Avenir"/>
              <a:buNone/>
            </a:pPr>
            <a:r>
              <a:rPr b="0" lang="en-US" sz="4800">
                <a:solidFill>
                  <a:srgbClr val="000000"/>
                </a:solidFill>
                <a:latin typeface="Avenir"/>
                <a:ea typeface="Avenir"/>
                <a:cs typeface="Avenir"/>
                <a:sym typeface="Avenir"/>
              </a:rPr>
              <a:t>Thread</a:t>
            </a:r>
            <a:endParaRPr sz="4800">
              <a:solidFill>
                <a:srgbClr val="000000"/>
              </a:solidFill>
              <a:latin typeface="Avenir"/>
              <a:ea typeface="Avenir"/>
              <a:cs typeface="Avenir"/>
              <a:sym typeface="Avenir"/>
            </a:endParaRPr>
          </a:p>
        </p:txBody>
      </p:sp>
      <p:sp>
        <p:nvSpPr>
          <p:cNvPr id="135" name="Google Shape;135;g5f7d0084fe_1_32"/>
          <p:cNvSpPr txBox="1"/>
          <p:nvPr/>
        </p:nvSpPr>
        <p:spPr>
          <a:xfrm>
            <a:off x="527550" y="1349900"/>
            <a:ext cx="10685400" cy="4788000"/>
          </a:xfrm>
          <a:prstGeom prst="rect">
            <a:avLst/>
          </a:prstGeom>
          <a:noFill/>
          <a:ln>
            <a:noFill/>
          </a:ln>
        </p:spPr>
        <p:txBody>
          <a:bodyPr anchorCtr="0" anchor="t" bIns="91425" lIns="91425" spcFirstLastPara="1" rIns="91425" wrap="square" tIns="91425">
            <a:noAutofit/>
          </a:bodyPr>
          <a:lstStyle/>
          <a:p>
            <a:pPr indent="0" lvl="0" marL="355600" marR="355600" rtl="0" algn="just">
              <a:lnSpc>
                <a:spcPct val="170000"/>
              </a:lnSpc>
              <a:spcBef>
                <a:spcPts val="4400"/>
              </a:spcBef>
              <a:spcAft>
                <a:spcPts val="0"/>
              </a:spcAft>
              <a:buClr>
                <a:srgbClr val="000000"/>
              </a:buClr>
              <a:buSzPts val="1100"/>
              <a:buFont typeface="Arial"/>
              <a:buNone/>
            </a:pPr>
            <a:r>
              <a:rPr b="0" i="0" lang="en-US" sz="2100" u="none" cap="none" strike="noStrike">
                <a:solidFill>
                  <a:srgbClr val="000000"/>
                </a:solidFill>
                <a:highlight>
                  <a:srgbClr val="FFFFE6"/>
                </a:highlight>
                <a:latin typeface="Calibri"/>
                <a:ea typeface="Calibri"/>
                <a:cs typeface="Calibri"/>
                <a:sym typeface="Calibri"/>
              </a:rPr>
              <a:t>Thread is the smallest unit of execution in a process.</a:t>
            </a:r>
            <a:r>
              <a:rPr b="0" i="0" lang="en-US" sz="2100" u="none" cap="none" strike="noStrike">
                <a:solidFill>
                  <a:srgbClr val="000000"/>
                </a:solidFill>
                <a:highlight>
                  <a:srgbClr val="F8F8F8"/>
                </a:highlight>
                <a:latin typeface="Calibri"/>
                <a:ea typeface="Calibri"/>
                <a:cs typeface="Calibri"/>
                <a:sym typeface="Calibri"/>
              </a:rPr>
              <a:t> A thread simply executes instructions serially. A process can have multiple threads running as part of it. Usually, there would be some state associated with the process that is shared among all the threads and in turn each thread would have some state private to itself. The globally shared state amongst the threads of a process is visible and accessible to all the threads, and special attention needs to be paid when any thread tries to read or write to this global shared state. There are several constructs offered by various programming languages to guard and discipline the access to this global state, which we will go into further detail in upcoming lessons.</a:t>
            </a:r>
            <a:endParaRPr b="0" i="0" sz="2100" u="none" cap="none" strike="noStrike">
              <a:solidFill>
                <a:srgbClr val="000000"/>
              </a:solidFill>
              <a:highlight>
                <a:srgbClr val="F8F8F8"/>
              </a:highlight>
              <a:latin typeface="Calibri"/>
              <a:ea typeface="Calibri"/>
              <a:cs typeface="Calibri"/>
              <a:sym typeface="Calibri"/>
            </a:endParaRPr>
          </a:p>
          <a:p>
            <a:pPr indent="0" lvl="0" marL="0" marR="0" rtl="0" algn="l">
              <a:lnSpc>
                <a:spcPct val="100000"/>
              </a:lnSpc>
              <a:spcBef>
                <a:spcPts val="3300"/>
              </a:spcBef>
              <a:spcAft>
                <a:spcPts val="0"/>
              </a:spcAft>
              <a:buClr>
                <a:srgbClr val="000000"/>
              </a:buClr>
              <a:buSzPts val="2100"/>
              <a:buFont typeface="Arial"/>
              <a:buNone/>
            </a:pPr>
            <a:r>
              <a:t/>
            </a:r>
            <a:endParaRPr b="0" i="0" sz="2100" u="none" cap="none" strike="noStrike">
              <a:solidFill>
                <a:srgbClr val="000000"/>
              </a:solidFill>
              <a:highlight>
                <a:srgbClr val="FFFFE6"/>
              </a:highlight>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g5f7d0084fe_1_3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Avenir"/>
              <a:buNone/>
            </a:pPr>
            <a:r>
              <a:rPr b="0" lang="en-US" sz="4800">
                <a:solidFill>
                  <a:srgbClr val="000000"/>
                </a:solidFill>
                <a:latin typeface="Avenir"/>
                <a:ea typeface="Avenir"/>
                <a:cs typeface="Avenir"/>
                <a:sym typeface="Avenir"/>
              </a:rPr>
              <a:t>Program ~ Process</a:t>
            </a:r>
            <a:endParaRPr sz="4800">
              <a:solidFill>
                <a:srgbClr val="000000"/>
              </a:solidFill>
              <a:latin typeface="Avenir"/>
              <a:ea typeface="Avenir"/>
              <a:cs typeface="Avenir"/>
              <a:sym typeface="Avenir"/>
            </a:endParaRPr>
          </a:p>
        </p:txBody>
      </p:sp>
      <p:sp>
        <p:nvSpPr>
          <p:cNvPr id="142" name="Google Shape;142;g5f7d0084fe_1_39"/>
          <p:cNvSpPr txBox="1"/>
          <p:nvPr/>
        </p:nvSpPr>
        <p:spPr>
          <a:xfrm>
            <a:off x="527550" y="1349900"/>
            <a:ext cx="10685400" cy="4788000"/>
          </a:xfrm>
          <a:prstGeom prst="rect">
            <a:avLst/>
          </a:prstGeom>
          <a:noFill/>
          <a:ln>
            <a:noFill/>
          </a:ln>
        </p:spPr>
        <p:txBody>
          <a:bodyPr anchorCtr="0" anchor="t" bIns="91425" lIns="91425" spcFirstLastPara="1" rIns="91425" wrap="square" tIns="91425">
            <a:noAutofit/>
          </a:bodyPr>
          <a:lstStyle/>
          <a:p>
            <a:pPr indent="0" lvl="0" marL="355600" marR="355600" rtl="0" algn="just">
              <a:lnSpc>
                <a:spcPct val="170000"/>
              </a:lnSpc>
              <a:spcBef>
                <a:spcPts val="4400"/>
              </a:spcBef>
              <a:spcAft>
                <a:spcPts val="0"/>
              </a:spcAft>
              <a:buClr>
                <a:srgbClr val="000000"/>
              </a:buClr>
              <a:buSzPts val="1100"/>
              <a:buFont typeface="Arial"/>
              <a:buNone/>
            </a:pPr>
            <a:r>
              <a:rPr b="0" i="0" lang="en-US" sz="1900" u="none" cap="none" strike="noStrike">
                <a:solidFill>
                  <a:srgbClr val="000000"/>
                </a:solidFill>
                <a:highlight>
                  <a:srgbClr val="FFFFE6"/>
                </a:highlight>
                <a:latin typeface="Calibri"/>
                <a:ea typeface="Calibri"/>
                <a:cs typeface="Calibri"/>
                <a:sym typeface="Calibri"/>
              </a:rPr>
              <a:t>Note a program or a process are often used interchangeably but most of the times the intent is to refer to a process.</a:t>
            </a:r>
            <a:br>
              <a:rPr b="0" i="0" lang="en-US" sz="1900" u="none" cap="none" strike="noStrike">
                <a:solidFill>
                  <a:srgbClr val="000000"/>
                </a:solidFill>
                <a:highlight>
                  <a:srgbClr val="FFFFE6"/>
                </a:highlight>
                <a:latin typeface="Calibri"/>
                <a:ea typeface="Calibri"/>
                <a:cs typeface="Calibri"/>
                <a:sym typeface="Calibri"/>
              </a:rPr>
            </a:br>
            <a:r>
              <a:rPr b="0" i="0" lang="en-US" sz="1900" u="none" cap="none" strike="noStrike">
                <a:solidFill>
                  <a:srgbClr val="000000"/>
                </a:solidFill>
                <a:highlight>
                  <a:srgbClr val="F8F8F8"/>
                </a:highlight>
                <a:latin typeface="Calibri"/>
                <a:ea typeface="Calibri"/>
                <a:cs typeface="Calibri"/>
                <a:sym typeface="Calibri"/>
              </a:rPr>
              <a:t>There's also the concept of "multiprocessing" systems, where multiple processes get scheduled on more than one CPU. Usually, this requires hardware support where a single system comes with multiple cores or the execution takes place in a cluster of machines. </a:t>
            </a:r>
            <a:r>
              <a:rPr b="1" i="0" lang="en-US" sz="1900" u="none" cap="none" strike="noStrike">
                <a:solidFill>
                  <a:srgbClr val="000000"/>
                </a:solidFill>
                <a:highlight>
                  <a:srgbClr val="FFFFE6"/>
                </a:highlight>
                <a:latin typeface="Calibri"/>
                <a:ea typeface="Calibri"/>
                <a:cs typeface="Calibri"/>
                <a:sym typeface="Calibri"/>
              </a:rPr>
              <a:t>Processes don't share any resources amongst themselves whereas threads of a process can share the resources allocated to that particular process, including memory address space.</a:t>
            </a:r>
            <a:r>
              <a:rPr b="0" i="0" lang="en-US" sz="1900" u="none" cap="none" strike="noStrike">
                <a:solidFill>
                  <a:srgbClr val="000000"/>
                </a:solidFill>
                <a:highlight>
                  <a:srgbClr val="F8F8F8"/>
                </a:highlight>
                <a:latin typeface="Calibri"/>
                <a:ea typeface="Calibri"/>
                <a:cs typeface="Calibri"/>
                <a:sym typeface="Calibri"/>
              </a:rPr>
              <a:t> However, languages do provide facilities to enable inter-process communication.</a:t>
            </a:r>
            <a:endParaRPr b="0" i="0" sz="1900" u="none" cap="none" strike="noStrike">
              <a:solidFill>
                <a:srgbClr val="000000"/>
              </a:solidFill>
              <a:highlight>
                <a:srgbClr val="F8F8F8"/>
              </a:highlight>
              <a:latin typeface="Calibri"/>
              <a:ea typeface="Calibri"/>
              <a:cs typeface="Calibri"/>
              <a:sym typeface="Calibri"/>
            </a:endParaRPr>
          </a:p>
          <a:p>
            <a:pPr indent="0" lvl="0" marL="355600" marR="355600" rtl="0" algn="l">
              <a:lnSpc>
                <a:spcPct val="170000"/>
              </a:lnSpc>
              <a:spcBef>
                <a:spcPts val="3300"/>
              </a:spcBef>
              <a:spcAft>
                <a:spcPts val="0"/>
              </a:spcAft>
              <a:buClr>
                <a:srgbClr val="000000"/>
              </a:buClr>
              <a:buSzPts val="1100"/>
              <a:buFont typeface="Arial"/>
              <a:buNone/>
            </a:pPr>
            <a:r>
              <a:t/>
            </a:r>
            <a:endParaRPr b="0" i="0" sz="1900" u="none" cap="none" strike="noStrike">
              <a:solidFill>
                <a:srgbClr val="000000"/>
              </a:solidFill>
              <a:highlight>
                <a:srgbClr val="F8F8F8"/>
              </a:highlight>
              <a:latin typeface="Calibri"/>
              <a:ea typeface="Calibri"/>
              <a:cs typeface="Calibri"/>
              <a:sym typeface="Calibri"/>
            </a:endParaRPr>
          </a:p>
          <a:p>
            <a:pPr indent="0" lvl="0" marL="0" marR="0" rtl="0" algn="l">
              <a:lnSpc>
                <a:spcPct val="100000"/>
              </a:lnSpc>
              <a:spcBef>
                <a:spcPts val="2000"/>
              </a:spcBef>
              <a:spcAft>
                <a:spcPts val="0"/>
              </a:spcAft>
              <a:buClr>
                <a:srgbClr val="000000"/>
              </a:buClr>
              <a:buSzPts val="1900"/>
              <a:buFont typeface="Arial"/>
              <a:buNone/>
            </a:pPr>
            <a:r>
              <a:t/>
            </a:r>
            <a:endParaRPr b="0" i="0" sz="1900" u="none" cap="none" strike="noStrike">
              <a:solidFill>
                <a:srgbClr val="000000"/>
              </a:solidFill>
              <a:highlight>
                <a:srgbClr val="FFFFE6"/>
              </a:highlight>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2019-02-10T19:08:19Z</dcterms:created>
  <dc:creator>Microsoft Office User</dc:creator>
</cp:coreProperties>
</file>