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Century Gothic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iyxI7kdwCNZ0gSdCeZrQuOVxfH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CenturyGothic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enturyGothi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enturyGothic-boldItalic.fntdata"/><Relationship Id="rId30" Type="http://schemas.openxmlformats.org/officeDocument/2006/relationships/font" Target="fonts/CenturyGothic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0e3a6997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0e3a6997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60e3a6997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0e3a6997e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0e3a6997e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60e3a6997e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0e3a6997e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0e3a6997e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60e3a6997e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0dbf7f2d9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60dbf7f2d9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60dbf7f2d9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0e3a6997e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0e3a6997e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60e3a6997e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0e3a6997e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60e3a6997e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None/>
            </a:pPr>
            <a:r>
              <a:t/>
            </a:r>
            <a:endParaRPr/>
          </a:p>
        </p:txBody>
      </p:sp>
      <p:sp>
        <p:nvSpPr>
          <p:cNvPr id="182" name="Google Shape;182;g60e3a6997e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0e3a6997e_2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60e3a6997e_2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60e3a6997e_2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0e3a6997e_2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60e3a6997e_2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60e3a6997e_2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0e3a6997e_2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60e3a6997e_2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60e3a6997e_2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0e3a6997e_2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60e3a6997e_2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60e3a6997e_2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0e3a6997e_2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60e3a6997e_2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60e3a6997e_2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f7d0084fe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5f7d0084fe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None/>
            </a:pPr>
            <a:r>
              <a:t/>
            </a:r>
            <a:endParaRPr/>
          </a:p>
        </p:txBody>
      </p:sp>
      <p:sp>
        <p:nvSpPr>
          <p:cNvPr id="228" name="Google Shape;228;g5f7d0084fe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None/>
            </a:pPr>
            <a:r>
              <a:t/>
            </a:r>
            <a:endParaRPr/>
          </a:p>
        </p:txBody>
      </p:sp>
      <p:sp>
        <p:nvSpPr>
          <p:cNvPr id="234" name="Google Shape;234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None/>
            </a:pPr>
            <a:r>
              <a:t/>
            </a:r>
            <a:endParaRPr/>
          </a:p>
        </p:txBody>
      </p:sp>
      <p:sp>
        <p:nvSpPr>
          <p:cNvPr id="99" name="Google Shape;99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7d0084fe_1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5f7d0084fe_1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5f7d0084fe_1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0dbf7f2d9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60dbf7f2d9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60dbf7f2d9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0dbf7f2d9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60dbf7f2d9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60dbf7f2d9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0dbf7f2d9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60dbf7f2d9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60dbf7f2d9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0dbf7f2d9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60dbf7f2d9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60dbf7f2d9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0dbf7f2d9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60dbf7f2d9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60dbf7f2d9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ctrTitle"/>
          </p:nvPr>
        </p:nvSpPr>
        <p:spPr>
          <a:xfrm>
            <a:off x="1524000" y="1122363"/>
            <a:ext cx="6264166" cy="11058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subTitle"/>
          </p:nvPr>
        </p:nvSpPr>
        <p:spPr>
          <a:xfrm>
            <a:off x="1524000" y="2372327"/>
            <a:ext cx="4382814" cy="444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yauritux@gmail.com" TargetMode="External"/><Relationship Id="rId4" Type="http://schemas.openxmlformats.org/officeDocument/2006/relationships/hyperlink" Target="https://httpbin.org/pos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exercism.io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945447"/>
            <a:ext cx="6318325" cy="12443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7560"/>
              <a:buFont typeface="Avenir"/>
              <a:buNone/>
            </a:pPr>
            <a:r>
              <a:rPr b="1" lang="en-US" sz="7560">
                <a:solidFill>
                  <a:srgbClr val="FFC000"/>
                </a:solidFill>
                <a:latin typeface="Avenir"/>
                <a:ea typeface="Avenir"/>
                <a:cs typeface="Avenir"/>
                <a:sym typeface="Avenir"/>
              </a:rPr>
              <a:t>Backend </a:t>
            </a:r>
            <a:r>
              <a:rPr b="1" lang="en-US" sz="5400">
                <a:solidFill>
                  <a:srgbClr val="FFC000"/>
                </a:solidFill>
                <a:latin typeface="Avenir"/>
                <a:ea typeface="Avenir"/>
                <a:cs typeface="Avenir"/>
                <a:sym typeface="Avenir"/>
              </a:rPr>
              <a:t>Programming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189766"/>
            <a:ext cx="4238847" cy="83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en-US" sz="3500">
                <a:solidFill>
                  <a:schemeClr val="lt1"/>
                </a:solidFill>
              </a:rPr>
              <a:t>M. Yauri M. Attamimi</a:t>
            </a:r>
            <a:endParaRPr sz="3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0e3a6997e_0_0"/>
          <p:cNvSpPr txBox="1"/>
          <p:nvPr>
            <p:ph type="title"/>
          </p:nvPr>
        </p:nvSpPr>
        <p:spPr>
          <a:xfrm>
            <a:off x="838200" y="1365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>
                <a:solidFill>
                  <a:schemeClr val="lt1"/>
                </a:solidFill>
                <a:highlight>
                  <a:schemeClr val="dk1"/>
                </a:highlight>
                <a:latin typeface="Avenir"/>
                <a:ea typeface="Avenir"/>
                <a:cs typeface="Avenir"/>
                <a:sym typeface="Avenir"/>
              </a:rPr>
              <a:t>HTTP Client (Best Practices)</a:t>
            </a:r>
            <a:endParaRPr b="0" sz="4800">
              <a:solidFill>
                <a:schemeClr val="lt1"/>
              </a:solidFill>
              <a:highlight>
                <a:schemeClr val="dk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venir"/>
              <a:buChar char="-"/>
            </a:pPr>
            <a:r>
              <a:rPr b="0" lang="en-US" sz="3100">
                <a:solidFill>
                  <a:schemeClr val="lt1"/>
                </a:solidFill>
                <a:highlight>
                  <a:schemeClr val="dk1"/>
                </a:highlight>
                <a:latin typeface="Avenir"/>
                <a:ea typeface="Avenir"/>
                <a:cs typeface="Avenir"/>
                <a:sym typeface="Avenir"/>
              </a:rPr>
              <a:t>Define with a sensible timeout (GET request)</a:t>
            </a:r>
            <a:endParaRPr b="0" sz="3100">
              <a:solidFill>
                <a:schemeClr val="lt1"/>
              </a:solidFill>
              <a:highlight>
                <a:schemeClr val="dk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0" name="Google Shape;150;g60e3a6997e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>
                <a:latin typeface="Courier New"/>
                <a:ea typeface="Courier New"/>
                <a:cs typeface="Courier New"/>
                <a:sym typeface="Courier New"/>
              </a:rPr>
              <a:t>var netClient = &amp;http.Client{</a:t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>
                <a:latin typeface="Courier New"/>
                <a:ea typeface="Courier New"/>
                <a:cs typeface="Courier New"/>
                <a:sym typeface="Courier New"/>
              </a:rPr>
              <a:t>	Timeout: time.Second * 10</a:t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>
                <a:latin typeface="Courier New"/>
                <a:ea typeface="Courier New"/>
                <a:cs typeface="Courier New"/>
                <a:sym typeface="Courier New"/>
              </a:rPr>
              <a:t>resp, err := netClient.Get(“https://httpbin.org/get”)</a:t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>
                <a:latin typeface="Courier New"/>
                <a:ea typeface="Courier New"/>
                <a:cs typeface="Courier New"/>
                <a:sym typeface="Courier New"/>
              </a:rPr>
              <a:t>if err != nil {</a:t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>
                <a:latin typeface="Courier New"/>
                <a:ea typeface="Courier New"/>
                <a:cs typeface="Courier New"/>
                <a:sym typeface="Courier New"/>
              </a:rPr>
              <a:t>	log.Fatalln(err)</a:t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0e3a6997e_0_12"/>
          <p:cNvSpPr txBox="1"/>
          <p:nvPr>
            <p:ph type="title"/>
          </p:nvPr>
        </p:nvSpPr>
        <p:spPr>
          <a:xfrm>
            <a:off x="838200" y="1365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>
                <a:solidFill>
                  <a:schemeClr val="lt1"/>
                </a:solidFill>
                <a:highlight>
                  <a:schemeClr val="dk1"/>
                </a:highlight>
                <a:latin typeface="Avenir"/>
                <a:ea typeface="Avenir"/>
                <a:cs typeface="Avenir"/>
                <a:sym typeface="Avenir"/>
              </a:rPr>
              <a:t>HTTP Client (Best Practices)</a:t>
            </a:r>
            <a:endParaRPr b="0" sz="4800">
              <a:solidFill>
                <a:schemeClr val="lt1"/>
              </a:solidFill>
              <a:highlight>
                <a:schemeClr val="dk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venir"/>
              <a:buChar char="-"/>
            </a:pPr>
            <a:r>
              <a:rPr b="0" lang="en-US" sz="3100">
                <a:solidFill>
                  <a:schemeClr val="lt1"/>
                </a:solidFill>
                <a:highlight>
                  <a:schemeClr val="dk1"/>
                </a:highlight>
                <a:latin typeface="Avenir"/>
                <a:ea typeface="Avenir"/>
                <a:cs typeface="Avenir"/>
                <a:sym typeface="Avenir"/>
              </a:rPr>
              <a:t>Define with a sensible timeout (POST request)</a:t>
            </a:r>
            <a:endParaRPr b="0" sz="3100">
              <a:solidFill>
                <a:schemeClr val="lt1"/>
              </a:solidFill>
              <a:highlight>
                <a:schemeClr val="dk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7" name="Google Shape;157;g60e3a6997e_0_12"/>
          <p:cNvSpPr txBox="1"/>
          <p:nvPr>
            <p:ph idx="1" type="body"/>
          </p:nvPr>
        </p:nvSpPr>
        <p:spPr>
          <a:xfrm>
            <a:off x="838200" y="1589100"/>
            <a:ext cx="10515600" cy="498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reqBody, _ := json.Marshal(map[string]string{“name”: “Yauri Attamimi”,“email”: “</a:t>
            </a:r>
            <a:r>
              <a:rPr lang="en-US" sz="13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yauritux@gmail.com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”})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client := &amp;http.Client{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	Timeout: 5 * time.Second,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request, err := http.NewRequest(“</a:t>
            </a:r>
            <a:r>
              <a:rPr lang="en-US" sz="13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https://httpbin.org/post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”, bytes.NewBuffer(reqBody))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request.Header.Set(“Content-Type”, “application/json”)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if err != nil 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	log.Fatalln(err)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resp, _ := client.Do(request)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defer resp.Body.Close()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body, err := ioutil.ReadAll(resp.Body)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if err != nil 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	log.Fatalln(err)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log.Println(string(body))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0e3a6997e_0_6"/>
          <p:cNvSpPr txBox="1"/>
          <p:nvPr>
            <p:ph type="title"/>
          </p:nvPr>
        </p:nvSpPr>
        <p:spPr>
          <a:xfrm>
            <a:off x="838200" y="1365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>
                <a:solidFill>
                  <a:schemeClr val="lt1"/>
                </a:solidFill>
                <a:highlight>
                  <a:schemeClr val="dk1"/>
                </a:highlight>
                <a:latin typeface="Avenir"/>
                <a:ea typeface="Avenir"/>
                <a:cs typeface="Avenir"/>
                <a:sym typeface="Avenir"/>
              </a:rPr>
              <a:t>HTTP Client (Best Practices)</a:t>
            </a:r>
            <a:endParaRPr b="0" sz="4800">
              <a:solidFill>
                <a:schemeClr val="lt1"/>
              </a:solidFill>
              <a:highlight>
                <a:schemeClr val="dk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venir"/>
              <a:buChar char="-"/>
            </a:pPr>
            <a:r>
              <a:rPr b="0" lang="en-US" sz="3100">
                <a:solidFill>
                  <a:schemeClr val="lt1"/>
                </a:solidFill>
                <a:highlight>
                  <a:schemeClr val="dk1"/>
                </a:highlight>
                <a:latin typeface="Avenir"/>
                <a:ea typeface="Avenir"/>
                <a:cs typeface="Avenir"/>
                <a:sym typeface="Avenir"/>
              </a:rPr>
              <a:t>Custom Transport and Dialer</a:t>
            </a:r>
            <a:endParaRPr b="0" sz="3100">
              <a:solidFill>
                <a:schemeClr val="lt1"/>
              </a:solidFill>
              <a:highlight>
                <a:schemeClr val="dk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4" name="Google Shape;164;g60e3a6997e_0_6"/>
          <p:cNvSpPr txBox="1"/>
          <p:nvPr>
            <p:ph idx="1" type="body"/>
          </p:nvPr>
        </p:nvSpPr>
        <p:spPr>
          <a:xfrm>
            <a:off x="838200" y="17494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For finer-grained control over the request lifecycle, we can specify a custom net.Transport and net.Dialer.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A Transport is a struct used by clients to manage the underlying TCP connection.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A Dialer is a struct that manages the establishment of the connection.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Go’s net package has a default Transport and Dialer, yet you can also use your own custom implementation.</a:t>
            </a:r>
            <a:endParaRPr sz="2100"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var netTransport = &amp;http.Transport{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		Dial: (&amp;net.Dialer{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			Timeout: 5 * time.Second,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	}).Dial,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		TLSHandshakeTimeout: 5 * time.Second,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This will cap the TCP connect and TLS Handshake timeouts, as well as establishing an end-to-end request timeout.</a:t>
            </a:r>
            <a:endParaRPr sz="2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0dbf7f2d9_0_31"/>
          <p:cNvSpPr txBox="1"/>
          <p:nvPr>
            <p:ph type="title"/>
          </p:nvPr>
        </p:nvSpPr>
        <p:spPr>
          <a:xfrm>
            <a:off x="838200" y="136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>
                <a:solidFill>
                  <a:srgbClr val="FFFFFF"/>
                </a:solidFill>
                <a:highlight>
                  <a:schemeClr val="dk1"/>
                </a:highlight>
                <a:latin typeface="Avenir"/>
                <a:ea typeface="Avenir"/>
                <a:cs typeface="Avenir"/>
                <a:sym typeface="Avenir"/>
              </a:rPr>
              <a:t>HTTP Server</a:t>
            </a:r>
            <a:endParaRPr b="0" sz="3100">
              <a:solidFill>
                <a:srgbClr val="FFFFFF"/>
              </a:solidFill>
              <a:highlight>
                <a:schemeClr val="dk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1" name="Google Shape;171;g60dbf7f2d9_0_31"/>
          <p:cNvSpPr txBox="1"/>
          <p:nvPr/>
        </p:nvSpPr>
        <p:spPr>
          <a:xfrm>
            <a:off x="482650" y="1594475"/>
            <a:ext cx="10719000" cy="49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-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A fundamental concept in </a:t>
            </a: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net/http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server is </a:t>
            </a:r>
            <a:r>
              <a:rPr lang="en-US" sz="2300" u="sng">
                <a:latin typeface="Calibri"/>
                <a:ea typeface="Calibri"/>
                <a:cs typeface="Calibri"/>
                <a:sym typeface="Calibri"/>
              </a:rPr>
              <a:t>handlers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-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300" u="sng">
                <a:latin typeface="Calibri"/>
                <a:ea typeface="Calibri"/>
                <a:cs typeface="Calibri"/>
                <a:sym typeface="Calibri"/>
              </a:rPr>
              <a:t>handler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is an object that implementing the </a:t>
            </a: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http.Handler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interface.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-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A common and easy way to write a </a:t>
            </a:r>
            <a:r>
              <a:rPr lang="en-US" sz="2300" u="sng">
                <a:latin typeface="Calibri"/>
                <a:ea typeface="Calibri"/>
                <a:cs typeface="Calibri"/>
                <a:sym typeface="Calibri"/>
              </a:rPr>
              <a:t>handler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is by using the </a:t>
            </a: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http.HandlerFunc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adapter on function with the correct function signature (</a:t>
            </a: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see the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godoc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).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-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Functions serving as </a:t>
            </a:r>
            <a:r>
              <a:rPr lang="en-US" sz="2300" u="sng">
                <a:latin typeface="Calibri"/>
                <a:ea typeface="Calibri"/>
                <a:cs typeface="Calibri"/>
                <a:sym typeface="Calibri"/>
              </a:rPr>
              <a:t>handlers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take a </a:t>
            </a: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http.ResponseWriter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and a </a:t>
            </a: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http.Request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as their function arguments. The </a:t>
            </a: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ResponseWriter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is used to fill in the HTTP response while the </a:t>
            </a: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contains the HTTP request (request made by the user/client).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-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We register our handlers on server routes using the http.HandlerFunc convenience function. It sets up the default router in the net/http package and takes a function as an argument.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-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Finally, we call ListenAndServe along with the port. nil tells to use the default router we’ve just set up.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0e3a6997e_0_24"/>
          <p:cNvSpPr txBox="1"/>
          <p:nvPr>
            <p:ph type="title"/>
          </p:nvPr>
        </p:nvSpPr>
        <p:spPr>
          <a:xfrm>
            <a:off x="838200" y="1365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>
                <a:solidFill>
                  <a:schemeClr val="lt1"/>
                </a:solidFill>
                <a:highlight>
                  <a:schemeClr val="dk1"/>
                </a:highlight>
                <a:latin typeface="Avenir"/>
                <a:ea typeface="Avenir"/>
                <a:cs typeface="Avenir"/>
                <a:sym typeface="Avenir"/>
              </a:rPr>
              <a:t>HTTP Server (Example)</a:t>
            </a:r>
            <a:endParaRPr b="0" sz="3100">
              <a:solidFill>
                <a:schemeClr val="lt1"/>
              </a:solidFill>
              <a:highlight>
                <a:schemeClr val="dk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8" name="Google Shape;178;g60e3a6997e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700" y="1690825"/>
            <a:ext cx="10166550" cy="46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0e3a6997e_2_0"/>
          <p:cNvSpPr txBox="1"/>
          <p:nvPr/>
        </p:nvSpPr>
        <p:spPr>
          <a:xfrm>
            <a:off x="831850" y="2349469"/>
            <a:ext cx="10515600" cy="13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lang="en-US" sz="7000">
                <a:solidFill>
                  <a:srgbClr val="F29C3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REST API</a:t>
            </a:r>
            <a:endParaRPr b="1" sz="7000">
              <a:solidFill>
                <a:srgbClr val="F29C3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0e3a6997e_2_5"/>
          <p:cNvSpPr txBox="1"/>
          <p:nvPr>
            <p:ph type="title"/>
          </p:nvPr>
        </p:nvSpPr>
        <p:spPr>
          <a:xfrm>
            <a:off x="838200" y="136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>
                <a:solidFill>
                  <a:srgbClr val="FFFFFF"/>
                </a:solidFill>
                <a:highlight>
                  <a:schemeClr val="dk1"/>
                </a:highlight>
                <a:latin typeface="Avenir"/>
                <a:ea typeface="Avenir"/>
                <a:cs typeface="Avenir"/>
                <a:sym typeface="Avenir"/>
              </a:rPr>
              <a:t>REST : An Architectural Paradigm</a:t>
            </a:r>
            <a:endParaRPr b="0" sz="3100">
              <a:solidFill>
                <a:srgbClr val="FFFFFF"/>
              </a:solidFill>
              <a:highlight>
                <a:schemeClr val="dk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1" name="Google Shape;191;g60e3a6997e_2_5"/>
          <p:cNvSpPr/>
          <p:nvPr/>
        </p:nvSpPr>
        <p:spPr>
          <a:xfrm>
            <a:off x="1055075" y="2974425"/>
            <a:ext cx="2738700" cy="170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Client</a:t>
            </a:r>
            <a:endParaRPr sz="3100"/>
          </a:p>
        </p:txBody>
      </p:sp>
      <p:sp>
        <p:nvSpPr>
          <p:cNvPr id="192" name="Google Shape;192;g60e3a6997e_2_5"/>
          <p:cNvSpPr/>
          <p:nvPr/>
        </p:nvSpPr>
        <p:spPr>
          <a:xfrm>
            <a:off x="6236675" y="2974425"/>
            <a:ext cx="2738700" cy="170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Server</a:t>
            </a:r>
            <a:endParaRPr sz="3100"/>
          </a:p>
        </p:txBody>
      </p:sp>
      <p:cxnSp>
        <p:nvCxnSpPr>
          <p:cNvPr id="193" name="Google Shape;193;g60e3a6997e_2_5"/>
          <p:cNvCxnSpPr/>
          <p:nvPr/>
        </p:nvCxnSpPr>
        <p:spPr>
          <a:xfrm>
            <a:off x="3906025" y="3423400"/>
            <a:ext cx="216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g60e3a6997e_2_5"/>
          <p:cNvCxnSpPr/>
          <p:nvPr/>
        </p:nvCxnSpPr>
        <p:spPr>
          <a:xfrm>
            <a:off x="3906025" y="4185400"/>
            <a:ext cx="216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95" name="Google Shape;195;g60e3a6997e_2_5"/>
          <p:cNvSpPr txBox="1"/>
          <p:nvPr/>
        </p:nvSpPr>
        <p:spPr>
          <a:xfrm>
            <a:off x="4581225" y="3074825"/>
            <a:ext cx="9315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Request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60e3a6997e_2_5"/>
          <p:cNvSpPr txBox="1"/>
          <p:nvPr/>
        </p:nvSpPr>
        <p:spPr>
          <a:xfrm>
            <a:off x="4581225" y="3836825"/>
            <a:ext cx="9315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0e3a6997e_2_17"/>
          <p:cNvSpPr txBox="1"/>
          <p:nvPr>
            <p:ph type="title"/>
          </p:nvPr>
        </p:nvSpPr>
        <p:spPr>
          <a:xfrm>
            <a:off x="838200" y="136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>
                <a:solidFill>
                  <a:srgbClr val="FFFFFF"/>
                </a:solidFill>
                <a:highlight>
                  <a:schemeClr val="dk1"/>
                </a:highlight>
                <a:latin typeface="Avenir"/>
                <a:ea typeface="Avenir"/>
                <a:cs typeface="Avenir"/>
                <a:sym typeface="Avenir"/>
              </a:rPr>
              <a:t>Basic REST Operations</a:t>
            </a:r>
            <a:endParaRPr b="0" sz="3100">
              <a:solidFill>
                <a:srgbClr val="FFFFFF"/>
              </a:solidFill>
              <a:highlight>
                <a:schemeClr val="dk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3" name="Google Shape;203;g60e3a6997e_2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843225"/>
            <a:ext cx="10515602" cy="3920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0e3a6997e_2_29"/>
          <p:cNvSpPr txBox="1"/>
          <p:nvPr>
            <p:ph type="title"/>
          </p:nvPr>
        </p:nvSpPr>
        <p:spPr>
          <a:xfrm>
            <a:off x="838200" y="136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>
                <a:solidFill>
                  <a:srgbClr val="FFFFFF"/>
                </a:solidFill>
                <a:highlight>
                  <a:schemeClr val="dk1"/>
                </a:highlight>
                <a:latin typeface="Avenir"/>
                <a:ea typeface="Avenir"/>
                <a:cs typeface="Avenir"/>
                <a:sym typeface="Avenir"/>
              </a:rPr>
              <a:t>REST and HTTP</a:t>
            </a:r>
            <a:endParaRPr b="0" sz="3100">
              <a:solidFill>
                <a:srgbClr val="FFFFFF"/>
              </a:solidFill>
              <a:highlight>
                <a:schemeClr val="dk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0" name="Google Shape;210;g60e3a6997e_2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90825"/>
            <a:ext cx="9298402" cy="426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0e3a6997e_2_36"/>
          <p:cNvSpPr txBox="1"/>
          <p:nvPr>
            <p:ph type="title"/>
          </p:nvPr>
        </p:nvSpPr>
        <p:spPr>
          <a:xfrm>
            <a:off x="838200" y="136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>
                <a:solidFill>
                  <a:srgbClr val="FFFFFF"/>
                </a:solidFill>
                <a:highlight>
                  <a:schemeClr val="dk1"/>
                </a:highlight>
                <a:latin typeface="Avenir"/>
                <a:ea typeface="Avenir"/>
                <a:cs typeface="Avenir"/>
                <a:sym typeface="Avenir"/>
              </a:rPr>
              <a:t>CRUD → HTTP Verbs</a:t>
            </a:r>
            <a:endParaRPr b="0" sz="3100">
              <a:solidFill>
                <a:srgbClr val="FFFFFF"/>
              </a:solidFill>
              <a:highlight>
                <a:schemeClr val="dk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7" name="Google Shape;217;g60e3a6997e_2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43225"/>
            <a:ext cx="6705601" cy="43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Century Gothic"/>
              <a:buNone/>
            </a:pPr>
            <a:r>
              <a:rPr b="1" lang="en-US" sz="55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Foundation Class</a:t>
            </a:r>
            <a:br>
              <a:rPr b="1" lang="en-US" sz="55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b="1" lang="en-US" sz="55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en-US" sz="55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WEEK 4 (Session 1) -</a:t>
            </a:r>
            <a:endParaRPr b="1" sz="5000">
              <a:solidFill>
                <a:srgbClr val="F29C34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0e3a6997e_2_43"/>
          <p:cNvSpPr txBox="1"/>
          <p:nvPr>
            <p:ph type="title"/>
          </p:nvPr>
        </p:nvSpPr>
        <p:spPr>
          <a:xfrm>
            <a:off x="838200" y="136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>
                <a:solidFill>
                  <a:srgbClr val="FFFFFF"/>
                </a:solidFill>
                <a:highlight>
                  <a:schemeClr val="dk1"/>
                </a:highlight>
                <a:latin typeface="Avenir"/>
                <a:ea typeface="Avenir"/>
                <a:cs typeface="Avenir"/>
                <a:sym typeface="Avenir"/>
              </a:rPr>
              <a:t>Resources → URLs</a:t>
            </a:r>
            <a:endParaRPr b="0" sz="3100">
              <a:solidFill>
                <a:srgbClr val="FFFFFF"/>
              </a:solidFill>
              <a:highlight>
                <a:schemeClr val="dk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4" name="Google Shape;224;g60e3a6997e_2_43"/>
          <p:cNvSpPr txBox="1"/>
          <p:nvPr/>
        </p:nvSpPr>
        <p:spPr>
          <a:xfrm>
            <a:off x="987725" y="1683625"/>
            <a:ext cx="8721300" cy="12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-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The resources representated in noun-form rather than verb-form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-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the noun-form written in plural rather than singular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 u="sng">
                <a:latin typeface="Calibri"/>
                <a:ea typeface="Calibri"/>
                <a:cs typeface="Calibri"/>
                <a:sym typeface="Calibri"/>
              </a:rPr>
              <a:t>e.g.:</a:t>
            </a:r>
            <a:endParaRPr b="1" sz="27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Collection: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9144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-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https://api.example.com/notes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Element: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9144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-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https://api.example.com/notes/12345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f7d0084fe_1_0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9C34"/>
              </a:buClr>
              <a:buSzPts val="7000"/>
              <a:buFont typeface="Century Gothic"/>
              <a:buNone/>
            </a:pPr>
            <a:r>
              <a:rPr b="1" lang="en-US" sz="7000">
                <a:solidFill>
                  <a:srgbClr val="F29C3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Check the exercises at</a:t>
            </a:r>
            <a:br>
              <a:rPr b="1" lang="en-US" sz="7000">
                <a:solidFill>
                  <a:srgbClr val="F29C3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en-US" sz="5500" u="sng">
                <a:solidFill>
                  <a:srgbClr val="F29C34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https://exercism.io</a:t>
            </a:r>
            <a:endParaRPr b="1" sz="5500">
              <a:solidFill>
                <a:srgbClr val="F29C34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/>
          <p:nvPr>
            <p:ph type="title"/>
          </p:nvPr>
        </p:nvSpPr>
        <p:spPr>
          <a:xfrm>
            <a:off x="831850" y="1709739"/>
            <a:ext cx="10515600" cy="6932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9C34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F29C3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SUMMARY</a:t>
            </a:r>
            <a:endParaRPr b="1" sz="4000">
              <a:solidFill>
                <a:srgbClr val="F29C34"/>
              </a:solidFill>
            </a:endParaRPr>
          </a:p>
        </p:txBody>
      </p:sp>
      <p:sp>
        <p:nvSpPr>
          <p:cNvPr id="237" name="Google Shape;237;p20"/>
          <p:cNvSpPr txBox="1"/>
          <p:nvPr>
            <p:ph idx="1" type="body"/>
          </p:nvPr>
        </p:nvSpPr>
        <p:spPr>
          <a:xfrm>
            <a:off x="831850" y="2806995"/>
            <a:ext cx="10515600" cy="3282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</a:pPr>
            <a:r>
              <a:rPr lang="en-US" sz="3100"/>
              <a:t>You have learned about built-in </a:t>
            </a:r>
            <a:r>
              <a:rPr b="1" lang="en-US" sz="3100">
                <a:latin typeface="Courier New"/>
                <a:ea typeface="Courier New"/>
                <a:cs typeface="Courier New"/>
                <a:sym typeface="Courier New"/>
              </a:rPr>
              <a:t>net/http</a:t>
            </a:r>
            <a:r>
              <a:rPr lang="en-US" sz="3100"/>
              <a:t> package including when and how to use it.</a:t>
            </a:r>
            <a:endParaRPr sz="3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</a:pPr>
            <a:r>
              <a:rPr lang="en-US" sz="3100"/>
              <a:t>You’ve also learned how to build RESTful APIs by using Golang as your primary backend language. </a:t>
            </a:r>
            <a:endParaRPr sz="3100"/>
          </a:p>
        </p:txBody>
      </p:sp>
      <p:cxnSp>
        <p:nvCxnSpPr>
          <p:cNvPr id="238" name="Google Shape;238;p20"/>
          <p:cNvCxnSpPr/>
          <p:nvPr/>
        </p:nvCxnSpPr>
        <p:spPr>
          <a:xfrm>
            <a:off x="5622797" y="5937883"/>
            <a:ext cx="680483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831850" y="2349469"/>
            <a:ext cx="10515600" cy="13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lang="en-US" sz="7000">
                <a:solidFill>
                  <a:srgbClr val="F29C3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net/http</a:t>
            </a:r>
            <a:endParaRPr b="1" i="0" sz="7000" u="none" cap="none" strike="noStrike">
              <a:solidFill>
                <a:srgbClr val="F29C3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f7d0084fe_1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</a:pPr>
            <a:r>
              <a:rPr b="0" lang="en-US" sz="4800">
                <a:solidFill>
                  <a:srgbClr val="FFFFFF"/>
                </a:solidFill>
                <a:highlight>
                  <a:srgbClr val="000000"/>
                </a:highlight>
                <a:latin typeface="Avenir"/>
                <a:ea typeface="Avenir"/>
                <a:cs typeface="Avenir"/>
                <a:sym typeface="Avenir"/>
              </a:rPr>
              <a:t>Package “net/http”</a:t>
            </a:r>
            <a:endParaRPr sz="4800">
              <a:solidFill>
                <a:srgbClr val="FFFFFF"/>
              </a:solidFill>
              <a:highlight>
                <a:srgbClr val="000000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8" name="Google Shape;108;g5f7d0084fe_1_18"/>
          <p:cNvSpPr txBox="1"/>
          <p:nvPr/>
        </p:nvSpPr>
        <p:spPr>
          <a:xfrm>
            <a:off x="482650" y="2356475"/>
            <a:ext cx="107190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Calibri"/>
                <a:ea typeface="Calibri"/>
                <a:cs typeface="Calibri"/>
                <a:sym typeface="Calibri"/>
              </a:rPr>
              <a:t>Golang comes with built-in </a:t>
            </a:r>
            <a:r>
              <a:rPr b="1" lang="en-US" sz="3500">
                <a:latin typeface="Courier New"/>
                <a:ea typeface="Courier New"/>
                <a:cs typeface="Courier New"/>
                <a:sym typeface="Courier New"/>
              </a:rPr>
              <a:t>net/http</a:t>
            </a:r>
            <a:r>
              <a:rPr lang="en-US" sz="3500">
                <a:latin typeface="Calibri"/>
                <a:ea typeface="Calibri"/>
                <a:cs typeface="Calibri"/>
                <a:sym typeface="Calibri"/>
              </a:rPr>
              <a:t> package (standard library) which can be used both for </a:t>
            </a:r>
            <a:r>
              <a:rPr b="1" lang="en-US" sz="3500" u="sng">
                <a:latin typeface="Calibri"/>
                <a:ea typeface="Calibri"/>
                <a:cs typeface="Calibri"/>
                <a:sym typeface="Calibri"/>
              </a:rPr>
              <a:t>HTTP client</a:t>
            </a:r>
            <a:r>
              <a:rPr lang="en-US" sz="35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3500" u="sng">
                <a:latin typeface="Calibri"/>
                <a:ea typeface="Calibri"/>
                <a:cs typeface="Calibri"/>
                <a:sym typeface="Calibri"/>
              </a:rPr>
              <a:t>HTTP server</a:t>
            </a:r>
            <a:r>
              <a:rPr lang="en-US" sz="3500">
                <a:latin typeface="Calibri"/>
                <a:ea typeface="Calibri"/>
                <a:cs typeface="Calibri"/>
                <a:sym typeface="Calibri"/>
              </a:rPr>
              <a:t> !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0dbf7f2d9_0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</a:pPr>
            <a:r>
              <a:rPr b="0" lang="en-US" sz="4800">
                <a:solidFill>
                  <a:srgbClr val="FFFFFF"/>
                </a:solidFill>
                <a:highlight>
                  <a:srgbClr val="000000"/>
                </a:highlight>
                <a:latin typeface="Avenir"/>
                <a:ea typeface="Avenir"/>
                <a:cs typeface="Avenir"/>
                <a:sym typeface="Avenir"/>
              </a:rPr>
              <a:t>HTTP Client</a:t>
            </a:r>
            <a:endParaRPr sz="4800">
              <a:solidFill>
                <a:srgbClr val="FFFFFF"/>
              </a:solidFill>
              <a:highlight>
                <a:srgbClr val="000000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5" name="Google Shape;115;g60dbf7f2d9_0_1"/>
          <p:cNvSpPr txBox="1"/>
          <p:nvPr/>
        </p:nvSpPr>
        <p:spPr>
          <a:xfrm>
            <a:off x="482650" y="1899275"/>
            <a:ext cx="10719000" cy="4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Calibri"/>
              <a:buChar char="-"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900">
                <a:latin typeface="Courier New"/>
                <a:ea typeface="Courier New"/>
                <a:cs typeface="Courier New"/>
                <a:sym typeface="Courier New"/>
              </a:rPr>
              <a:t>net/http</a:t>
            </a: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 package offers convenient functions such as GET, POST, HEAD for common HTTP requests.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Calibri"/>
              <a:buChar char="-"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All HTTP requests use the </a:t>
            </a:r>
            <a:r>
              <a:rPr lang="en-US" sz="2900">
                <a:latin typeface="Courier New"/>
                <a:ea typeface="Courier New"/>
                <a:cs typeface="Courier New"/>
                <a:sym typeface="Courier New"/>
              </a:rPr>
              <a:t>http.Client</a:t>
            </a: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 struct to manage the internal of communicating over HTTP|HTTPS (</a:t>
            </a:r>
            <a:r>
              <a:rPr b="1" lang="en-US" sz="2900">
                <a:latin typeface="Calibri"/>
                <a:ea typeface="Calibri"/>
                <a:cs typeface="Calibri"/>
                <a:sym typeface="Calibri"/>
              </a:rPr>
              <a:t>see the godoc</a:t>
            </a: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).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Calibri"/>
              <a:buChar char="-"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Clients are concurrency-safe objects that contain configuration, manage TCP state, handle cookies, etc.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Calibri"/>
              <a:buChar char="-"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When http.Get is used, it uses the http.DefaultClient, a package variable that defines the default configuration for a client (</a:t>
            </a:r>
            <a:r>
              <a:rPr b="1" lang="en-US" sz="2900">
                <a:latin typeface="Calibri"/>
                <a:ea typeface="Calibri"/>
                <a:cs typeface="Calibri"/>
                <a:sym typeface="Calibri"/>
              </a:rPr>
              <a:t>see the godoc</a:t>
            </a: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).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0dbf7f2d9_0_7"/>
          <p:cNvSpPr txBox="1"/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</a:pPr>
            <a:r>
              <a:rPr b="0" lang="en-US" sz="4800">
                <a:solidFill>
                  <a:srgbClr val="FFFFFF"/>
                </a:solidFill>
                <a:highlight>
                  <a:srgbClr val="000000"/>
                </a:highlight>
                <a:latin typeface="Avenir"/>
                <a:ea typeface="Avenir"/>
                <a:cs typeface="Avenir"/>
                <a:sym typeface="Avenir"/>
              </a:rPr>
              <a:t>HTTP Client (Example 1)</a:t>
            </a:r>
            <a:endParaRPr b="0" sz="4800">
              <a:solidFill>
                <a:srgbClr val="FFFFFF"/>
              </a:solidFill>
              <a:highlight>
                <a:srgbClr val="000000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venir"/>
              <a:buChar char="-"/>
            </a:pPr>
            <a:r>
              <a:rPr b="0" lang="en-US" sz="3100">
                <a:solidFill>
                  <a:srgbClr val="FFFFFF"/>
                </a:solidFill>
                <a:highlight>
                  <a:srgbClr val="000000"/>
                </a:highlight>
                <a:latin typeface="Avenir"/>
                <a:ea typeface="Avenir"/>
                <a:cs typeface="Avenir"/>
                <a:sym typeface="Avenir"/>
              </a:rPr>
              <a:t>Using GET</a:t>
            </a:r>
            <a:endParaRPr b="0" sz="3100">
              <a:solidFill>
                <a:srgbClr val="FFFFFF"/>
              </a:solidFill>
              <a:highlight>
                <a:srgbClr val="000000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2" name="Google Shape;122;g60dbf7f2d9_0_7"/>
          <p:cNvSpPr txBox="1"/>
          <p:nvPr/>
        </p:nvSpPr>
        <p:spPr>
          <a:xfrm>
            <a:off x="482650" y="1899275"/>
            <a:ext cx="10719000" cy="4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func main() 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	resp, err := http.Get(“https://httpbin.org/get”)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   if err != nil 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		log.Fatalln(err)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	defer resp.Body.Close()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	body, err := ioutil.ReadAll(resp.Body)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	if err != nil 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		log.Fatalln(err)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	log.Println(string(body))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0dbf7f2d9_0_13"/>
          <p:cNvSpPr txBox="1"/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</a:pPr>
            <a:r>
              <a:rPr b="0" lang="en-US" sz="4800">
                <a:solidFill>
                  <a:srgbClr val="FFFFFF"/>
                </a:solidFill>
                <a:highlight>
                  <a:schemeClr val="dk1"/>
                </a:highlight>
                <a:latin typeface="Avenir"/>
                <a:ea typeface="Avenir"/>
                <a:cs typeface="Avenir"/>
                <a:sym typeface="Avenir"/>
              </a:rPr>
              <a:t>HTTP Client (Example 2)</a:t>
            </a:r>
            <a:endParaRPr b="0" sz="4800">
              <a:solidFill>
                <a:srgbClr val="FFFFFF"/>
              </a:solidFill>
              <a:highlight>
                <a:schemeClr val="dk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venir"/>
              <a:buChar char="-"/>
            </a:pPr>
            <a:r>
              <a:rPr b="0" lang="en-US" sz="3100">
                <a:solidFill>
                  <a:srgbClr val="FFFFFF"/>
                </a:solidFill>
                <a:highlight>
                  <a:schemeClr val="dk1"/>
                </a:highlight>
                <a:latin typeface="Avenir"/>
                <a:ea typeface="Avenir"/>
                <a:cs typeface="Avenir"/>
                <a:sym typeface="Avenir"/>
              </a:rPr>
              <a:t>Using GET</a:t>
            </a:r>
            <a:endParaRPr b="0" sz="4800">
              <a:solidFill>
                <a:srgbClr val="FFFFFF"/>
              </a:solidFill>
              <a:highlight>
                <a:srgbClr val="000000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9" name="Google Shape;129;g60dbf7f2d9_0_13"/>
          <p:cNvSpPr txBox="1"/>
          <p:nvPr/>
        </p:nvSpPr>
        <p:spPr>
          <a:xfrm>
            <a:off x="482650" y="1823075"/>
            <a:ext cx="10719000" cy="4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func main() {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	resp, err := http.Get(“https://httpbin.org/get”)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	if err != nil {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		log.Fatalln(err) //yields message to stdout &amp; call os.Exit (terminate)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	defer resp.Body.Close()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	log.Println(“Response Status:”, resp.Status)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	scanner := bufio.NewScanner(resp.Body)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	for i:= 0; scanner.Scan() &amp;&amp; i &lt; 5; i++ {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		log.Println(scanner.Text())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	if err = scanner.Err(); err != nil {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		panic(err)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0dbf7f2d9_0_19"/>
          <p:cNvSpPr txBox="1"/>
          <p:nvPr>
            <p:ph type="title"/>
          </p:nvPr>
        </p:nvSpPr>
        <p:spPr>
          <a:xfrm>
            <a:off x="838200" y="136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</a:pPr>
            <a:r>
              <a:rPr b="0" lang="en-US" sz="4800">
                <a:solidFill>
                  <a:srgbClr val="FFFFFF"/>
                </a:solidFill>
                <a:highlight>
                  <a:schemeClr val="dk1"/>
                </a:highlight>
                <a:latin typeface="Avenir"/>
                <a:ea typeface="Avenir"/>
                <a:cs typeface="Avenir"/>
                <a:sym typeface="Avenir"/>
              </a:rPr>
              <a:t>HTTP Client (Example)</a:t>
            </a:r>
            <a:endParaRPr b="0" sz="4800">
              <a:solidFill>
                <a:srgbClr val="FFFFFF"/>
              </a:solidFill>
              <a:highlight>
                <a:schemeClr val="dk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venir"/>
              <a:buChar char="-"/>
            </a:pPr>
            <a:r>
              <a:rPr b="0" lang="en-US" sz="3100">
                <a:solidFill>
                  <a:srgbClr val="FFFFFF"/>
                </a:solidFill>
                <a:highlight>
                  <a:schemeClr val="dk1"/>
                </a:highlight>
                <a:latin typeface="Avenir"/>
                <a:ea typeface="Avenir"/>
                <a:cs typeface="Avenir"/>
                <a:sym typeface="Avenir"/>
              </a:rPr>
              <a:t>Using POST</a:t>
            </a:r>
            <a:endParaRPr b="0" sz="3100">
              <a:solidFill>
                <a:srgbClr val="FFFFFF"/>
              </a:solidFill>
              <a:highlight>
                <a:schemeClr val="dk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6" name="Google Shape;136;g60dbf7f2d9_0_19"/>
          <p:cNvSpPr txBox="1"/>
          <p:nvPr/>
        </p:nvSpPr>
        <p:spPr>
          <a:xfrm>
            <a:off x="482650" y="1594475"/>
            <a:ext cx="10719000" cy="49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func main()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reqBody, err := json.Marshal(map[string]string{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	“name”: “Yauri Attamimi”,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	“email”: “yauritux@gmail.com”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})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if err != nil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	log.Fatalln(err)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resp, err := http.Post(“https://httpbin.org/post”,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	“application/json”, bytes.NewBuffer(reqBody))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defer resp.Body.Close()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if err != nil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	log.Fatalln(err)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body, err := ioutil.ReadAll(resp.Body)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if err != nil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	log.Fatalln(err)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log.Println(string(body))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0dbf7f2d9_0_25"/>
          <p:cNvSpPr txBox="1"/>
          <p:nvPr>
            <p:ph type="title"/>
          </p:nvPr>
        </p:nvSpPr>
        <p:spPr>
          <a:xfrm>
            <a:off x="838200" y="136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</a:pPr>
            <a:r>
              <a:rPr b="0" lang="en-US" sz="4800">
                <a:solidFill>
                  <a:srgbClr val="FFFFFF"/>
                </a:solidFill>
                <a:highlight>
                  <a:schemeClr val="dk1"/>
                </a:highlight>
                <a:latin typeface="Avenir"/>
                <a:ea typeface="Avenir"/>
                <a:cs typeface="Avenir"/>
                <a:sym typeface="Avenir"/>
              </a:rPr>
              <a:t>HTTP Client (Example)</a:t>
            </a:r>
            <a:endParaRPr b="0" sz="4800">
              <a:solidFill>
                <a:srgbClr val="FFFFFF"/>
              </a:solidFill>
              <a:highlight>
                <a:schemeClr val="dk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venir"/>
              <a:buChar char="-"/>
            </a:pPr>
            <a:r>
              <a:rPr b="0" lang="en-US" sz="3100">
                <a:solidFill>
                  <a:srgbClr val="FFFFFF"/>
                </a:solidFill>
                <a:highlight>
                  <a:schemeClr val="dk1"/>
                </a:highlight>
                <a:latin typeface="Avenir"/>
                <a:ea typeface="Avenir"/>
                <a:cs typeface="Avenir"/>
                <a:sym typeface="Avenir"/>
              </a:rPr>
              <a:t>Posting Form &amp; Decoding JSON</a:t>
            </a:r>
            <a:endParaRPr b="0" sz="3100">
              <a:solidFill>
                <a:srgbClr val="FFFFFF"/>
              </a:solidFill>
              <a:highlight>
                <a:schemeClr val="dk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3" name="Google Shape;143;g60dbf7f2d9_0_25"/>
          <p:cNvSpPr txBox="1"/>
          <p:nvPr/>
        </p:nvSpPr>
        <p:spPr>
          <a:xfrm>
            <a:off x="482650" y="1594475"/>
            <a:ext cx="10719000" cy="49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import (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“net/url”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“net/http”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“log”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“encoding/json”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func main()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formData := url.Values{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“name”: {“yauritux”}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}	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resp, err := http.PostForm(“https://httpbin.org/post”, formData)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if err != nil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log.Fatalln(err)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var result map[string]interface{}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json.NewDecoder(resp.Body).Decode(&amp;result)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log.Println(result[“form”])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2019-02-10T19:08:19Z</dcterms:created>
  <dc:creator>Microsoft Office User</dc:creator>
</cp:coreProperties>
</file>