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hGCtouWz2H3ll8bEEZPGYQ0pED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2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49" name="Google Shape;14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99" name="Google Shape;99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dbf7f2d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60dbf7f2d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60dbf7f2d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11a5f194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611a5f194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611a5f194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11a5f194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611a5f194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611a5f194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11a5f1946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611a5f1946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611a5f1946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1a5f1946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611a5f1946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611a5f1946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11a5f1946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611a5f194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611a5f1946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524000" y="1122363"/>
            <a:ext cx="6264166" cy="11058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524000" y="2372327"/>
            <a:ext cx="4382814" cy="444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jwtbuilder.jamiekurtz.com" TargetMode="External"/><Relationship Id="rId4" Type="http://schemas.openxmlformats.org/officeDocument/2006/relationships/hyperlink" Target="https://jwt.io" TargetMode="External"/><Relationship Id="rId5" Type="http://schemas.openxmlformats.org/officeDocument/2006/relationships/hyperlink" Target="https://www.base64encode.org" TargetMode="External"/><Relationship Id="rId6" Type="http://schemas.openxmlformats.org/officeDocument/2006/relationships/hyperlink" Target="https://www.base64decode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945447"/>
            <a:ext cx="6318325" cy="12443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7560"/>
              <a:buFont typeface="Avenir"/>
              <a:buNone/>
            </a:pPr>
            <a:r>
              <a:rPr b="1" lang="en-US" sz="7560">
                <a:solidFill>
                  <a:srgbClr val="FFC000"/>
                </a:solidFill>
                <a:latin typeface="Avenir"/>
                <a:ea typeface="Avenir"/>
                <a:cs typeface="Avenir"/>
                <a:sym typeface="Avenir"/>
              </a:rPr>
              <a:t>Backend </a:t>
            </a:r>
            <a:r>
              <a:rPr b="1" lang="en-US" sz="5400">
                <a:solidFill>
                  <a:srgbClr val="FFC000"/>
                </a:solidFill>
                <a:latin typeface="Avenir"/>
                <a:ea typeface="Avenir"/>
                <a:cs typeface="Avenir"/>
                <a:sym typeface="Avenir"/>
              </a:rPr>
              <a:t>Programming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189766"/>
            <a:ext cx="4238847" cy="832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</a:pPr>
            <a:r>
              <a:rPr lang="en-US" sz="3500">
                <a:solidFill>
                  <a:schemeClr val="lt1"/>
                </a:solidFill>
              </a:rPr>
              <a:t>M. Yauri M. Attamimi</a:t>
            </a:r>
            <a:endParaRPr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831850" y="1709739"/>
            <a:ext cx="10515600" cy="693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9C34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F29C3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SUMMARY</a:t>
            </a:r>
            <a:endParaRPr b="1" sz="4000">
              <a:solidFill>
                <a:srgbClr val="F29C34"/>
              </a:solidFill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831850" y="2806995"/>
            <a:ext cx="10515600" cy="3282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r>
              <a:rPr lang="en-US" sz="3100"/>
              <a:t>You have learned about JWT (JSON Web Token) as part of your API security in a stateless mode.</a:t>
            </a:r>
            <a:endParaRPr sz="3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r>
              <a:rPr lang="en-US" sz="3100"/>
              <a:t>You will often find/use this kind of way in your daily activity as an API developer.</a:t>
            </a:r>
            <a:endParaRPr sz="3100"/>
          </a:p>
        </p:txBody>
      </p:sp>
      <p:cxnSp>
        <p:nvCxnSpPr>
          <p:cNvPr id="153" name="Google Shape;153;p20"/>
          <p:cNvCxnSpPr/>
          <p:nvPr/>
        </p:nvCxnSpPr>
        <p:spPr>
          <a:xfrm>
            <a:off x="5622797" y="5937883"/>
            <a:ext cx="680483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Century Gothic"/>
              <a:buNone/>
            </a:pPr>
            <a:r>
              <a:rPr b="1" lang="en-US" sz="5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Foundation Class</a:t>
            </a:r>
            <a:br>
              <a:rPr b="1" lang="en-US" sz="5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b="1" lang="en-US" sz="5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55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 WEEK 4 (Session 2) -</a:t>
            </a:r>
            <a:endParaRPr b="1" sz="5000">
              <a:solidFill>
                <a:srgbClr val="F29C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831850" y="2231253"/>
            <a:ext cx="10515600" cy="20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n-US" sz="7000">
                <a:solidFill>
                  <a:srgbClr val="F29C3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JWT</a:t>
            </a:r>
            <a:endParaRPr b="1" sz="7000">
              <a:solidFill>
                <a:srgbClr val="F29C3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5500">
                <a:solidFill>
                  <a:srgbClr val="F29C3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(JSON Web Token)</a:t>
            </a:r>
            <a:endParaRPr sz="5500">
              <a:solidFill>
                <a:srgbClr val="F29C3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0dbf7f2d9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48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JWT</a:t>
            </a:r>
            <a:endParaRPr b="0" sz="48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35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(Introduction)</a:t>
            </a:r>
            <a:endParaRPr b="0" sz="35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g60dbf7f2d9_0_1"/>
          <p:cNvSpPr txBox="1"/>
          <p:nvPr/>
        </p:nvSpPr>
        <p:spPr>
          <a:xfrm>
            <a:off x="482650" y="1899275"/>
            <a:ext cx="107190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Stands for “JSON Web Token”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Open standard for passing claims (security information) between two parties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○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Self Contained: carries all the information necessary within itself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○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JSON Object on its own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Mainly used in web applications / services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Agnostic (i.e. supported in many languages such as JavaScript/NodeJS, Java, Python, Ruby, Go, etc)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Can be used/passed as part of URL (query string), form body parameter, cookie, or HTTP Header (x-access-token)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-"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Great for single-sign-on context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11a5f1946_0_0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48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JWT</a:t>
            </a:r>
            <a:endParaRPr b="0" sz="48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35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(Structure)</a:t>
            </a:r>
            <a:endParaRPr b="0" sz="35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g611a5f1946_0_0"/>
          <p:cNvSpPr txBox="1"/>
          <p:nvPr/>
        </p:nvSpPr>
        <p:spPr>
          <a:xfrm>
            <a:off x="482650" y="1670675"/>
            <a:ext cx="10719000" cy="45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Three sections separated with dots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comprises of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signature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all are base-64 encoded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Header usually contains 2 part, in the form of JSON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typ - should be JWT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alg - hashing algorithm (HS256, RS512, ES384, etc)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Payload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contains: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the main information which we need to transmit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the information related to token itself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■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information is JSON representation of claims (key:value)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Signature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 hash of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using a secret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	var s = base64Encode(header) + “.” + base64Encode(payload)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	var signature = hashAlgHs256(s, “secret_key”)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11a5f1946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48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JWT</a:t>
            </a:r>
            <a:endParaRPr b="0" sz="48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35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(Payload)</a:t>
            </a:r>
            <a:endParaRPr b="0" sz="35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2" name="Google Shape;122;g611a5f194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50" y="2246900"/>
            <a:ext cx="3592175" cy="28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611a5f1946_0_8"/>
          <p:cNvSpPr txBox="1"/>
          <p:nvPr/>
        </p:nvSpPr>
        <p:spPr>
          <a:xfrm>
            <a:off x="900300" y="5201550"/>
            <a:ext cx="1013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Nevertheless, you can also add your own key that represents your claims (security information), e.g. : 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iss: “G2Academy”,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name: “Yauri Attamimi”,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admin: true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g611a5f1946_0_8"/>
          <p:cNvSpPr txBox="1"/>
          <p:nvPr/>
        </p:nvSpPr>
        <p:spPr>
          <a:xfrm>
            <a:off x="841825" y="1773425"/>
            <a:ext cx="57357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Calibri"/>
                <a:ea typeface="Calibri"/>
                <a:cs typeface="Calibri"/>
                <a:sym typeface="Calibri"/>
              </a:rPr>
              <a:t>Default Key of Payloads :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11a5f1946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48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JWT</a:t>
            </a:r>
            <a:endParaRPr b="0" sz="48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35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(Signature)</a:t>
            </a:r>
            <a:endParaRPr b="0" sz="35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1" name="Google Shape;131;g611a5f1946_0_17"/>
          <p:cNvSpPr txBox="1"/>
          <p:nvPr/>
        </p:nvSpPr>
        <p:spPr>
          <a:xfrm>
            <a:off x="841825" y="2306825"/>
            <a:ext cx="10449600" cy="31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-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hash of </a:t>
            </a: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a secret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 = base64Encode(header) + “.” + base64Encode(payload)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signature = hashAlgHs256(s, “secret_key”)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JWT = Header + Payload + Signature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 jwt = s + “.” + base64Encode(signature)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1a5f1946_0_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48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JWT</a:t>
            </a:r>
            <a:endParaRPr b="0" sz="48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35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(Flow)</a:t>
            </a:r>
            <a:endParaRPr b="0" sz="35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8" name="Google Shape;138;g611a5f1946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450" y="1538425"/>
            <a:ext cx="9467484" cy="486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11a5f1946_0_32"/>
          <p:cNvSpPr txBox="1"/>
          <p:nvPr>
            <p:ph type="title"/>
          </p:nvPr>
        </p:nvSpPr>
        <p:spPr>
          <a:xfrm>
            <a:off x="838200" y="603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48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JWT</a:t>
            </a:r>
            <a:endParaRPr b="0" sz="48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venir"/>
              <a:buNone/>
            </a:pPr>
            <a:r>
              <a:rPr b="0" lang="en-US" sz="3500">
                <a:solidFill>
                  <a:srgbClr val="FFFFFF"/>
                </a:solidFill>
                <a:highlight>
                  <a:srgbClr val="000000"/>
                </a:highlight>
                <a:latin typeface="Avenir"/>
                <a:ea typeface="Avenir"/>
                <a:cs typeface="Avenir"/>
                <a:sym typeface="Avenir"/>
              </a:rPr>
              <a:t>(Some Helpful Links)</a:t>
            </a:r>
            <a:endParaRPr b="0" sz="3500">
              <a:solidFill>
                <a:srgbClr val="FFFFFF"/>
              </a:solidFill>
              <a:highlight>
                <a:srgbClr val="000000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5" name="Google Shape;145;g611a5f1946_0_32"/>
          <p:cNvSpPr txBox="1"/>
          <p:nvPr/>
        </p:nvSpPr>
        <p:spPr>
          <a:xfrm>
            <a:off x="482650" y="1899275"/>
            <a:ext cx="107190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ourier New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Create JWT online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https://jwtbuilder.jamiekurtz.com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Verify JWT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https://jwt.io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Base64 Encode and Base64 Decode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https://www.base64encode.org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-"/>
            </a:pP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https://www.base64decode.org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2019-02-10T19:08:19Z</dcterms:created>
  <dc:creator>Microsoft Office User</dc:creator>
</cp:coreProperties>
</file>