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0" r:id="rId3"/>
    <p:sldId id="301" r:id="rId4"/>
    <p:sldId id="302" r:id="rId5"/>
    <p:sldId id="303" r:id="rId6"/>
    <p:sldId id="304" r:id="rId7"/>
    <p:sldId id="259" r:id="rId8"/>
    <p:sldId id="260" r:id="rId9"/>
    <p:sldId id="305" r:id="rId10"/>
    <p:sldId id="261" r:id="rId11"/>
    <p:sldId id="264" r:id="rId12"/>
    <p:sldId id="307" r:id="rId13"/>
    <p:sldId id="265" r:id="rId14"/>
    <p:sldId id="266" r:id="rId15"/>
    <p:sldId id="308" r:id="rId16"/>
    <p:sldId id="267" r:id="rId17"/>
    <p:sldId id="309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2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525D8-C88B-4EFA-9148-F691CDC740CB}" type="datetimeFigureOut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48DF-F31C-450F-9ED5-6BD7ECCDB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4343-7CFF-472A-B2CF-E00563FB6094}" type="datetimeFigureOut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8AAC-84AD-4E25-90E4-455EA2EB68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Optimum Global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viewed as a statistical-decision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Smoothing can make intensity more</a:t>
            </a:r>
            <a:r>
              <a:rPr lang="en-US" altLang="zh-TW" baseline="0" dirty="0" smtClean="0"/>
              <a:t> smooth , on the other way the edge detection can make intensity more clear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to subdivide an image into </a:t>
            </a:r>
            <a:r>
              <a:rPr lang="en-US" dirty="0" err="1" smtClean="0"/>
              <a:t>nonoverlapping</a:t>
            </a:r>
            <a:r>
              <a:rPr lang="en-US" dirty="0" smtClean="0"/>
              <a:t> rectangles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這地方為一直掃下來，並算周圍的平均及標準差，再去做分割</a:t>
            </a:r>
            <a:endParaRPr lang="en-US" altLang="zh-TW" dirty="0" smtClean="0"/>
          </a:p>
          <a:p>
            <a:r>
              <a:rPr lang="en-US" altLang="zh-TW" dirty="0" smtClean="0"/>
              <a:t>3)</a:t>
            </a:r>
            <a:r>
              <a:rPr lang="zh-TW" altLang="en-US" dirty="0" smtClean="0"/>
              <a:t>為一個</a:t>
            </a:r>
            <a:r>
              <a:rPr lang="en-US" altLang="zh-TW" dirty="0" smtClean="0"/>
              <a:t>special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介紹一階及二階微分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en-US" altLang="zh-TW" baseline="0" dirty="0" smtClean="0"/>
              <a:t> linear processing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FE7-E604-4467-A06E-E8C796E26728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F2F-3B3B-41DC-8EEF-0AF4659C9E4A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0A0C-32D9-4913-A97F-1A2674ABCC9E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7C76-45C1-4409-8957-A90E877BBB8F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F1E1-B6BA-409C-87E2-A66935F4D00A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E69-8F4B-40A3-BEA7-D76369FBF90D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4C07-7D67-4385-A3F3-209CD867BE56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8C40-A1C1-4F84-9742-B31118627343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4C2D-BC01-4B56-AEB8-9D2CD5A5140A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5D29-9335-4A07-8953-26FAEE29CA55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8A9-056F-4031-B19A-A94FCB6DCDDC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974960-5E4B-4810-9C79-E67AAD5D3287}" type="datetime1">
              <a:rPr lang="zh-TW" altLang="en-US" smtClean="0"/>
              <a:pPr/>
              <a:t>2019/7/25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17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61.w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0" y="1371600"/>
            <a:ext cx="7851775" cy="1828800"/>
          </a:xfrm>
        </p:spPr>
        <p:txBody>
          <a:bodyPr/>
          <a:lstStyle/>
          <a:p>
            <a:pPr algn="ctr"/>
            <a:r>
              <a:rPr lang="en-US" dirty="0" smtClean="0"/>
              <a:t>Image Segmentation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Edge-based 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 mask to detect edge in image by convolution.</a:t>
            </a:r>
          </a:p>
          <a:p>
            <a:endParaRPr lang="en-US" altLang="zh-TW" dirty="0" smtClean="0"/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Edge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Marr-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Hildreth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edge detector(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Short response Hilbert transform(SRHLT)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Watersheds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357430"/>
            <a:ext cx="3071834" cy="250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圖片 4" descr="lena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2571744"/>
            <a:ext cx="1785950" cy="17859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 </a:t>
            </a:r>
            <a:r>
              <a:rPr lang="en-US" altLang="zh-TW" dirty="0" err="1" smtClean="0"/>
              <a:t>Thresholding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>
                <a:cs typeface="Times New Roman" pitchFamily="18" charset="0"/>
              </a:rPr>
              <a:t>Basic Global </a:t>
            </a:r>
            <a:r>
              <a:rPr lang="en-US" dirty="0" err="1" smtClean="0">
                <a:cs typeface="Times New Roman" pitchFamily="18" charset="0"/>
              </a:rPr>
              <a:t>Thresholding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Select an initial To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Segment image use: 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 smtClean="0"/>
          </a:p>
          <a:p>
            <a:pPr marL="514350" lvl="0" indent="-514350">
              <a:buFont typeface="+mj-lt"/>
              <a:buAutoNum type="arabicParenR"/>
            </a:pPr>
            <a:endParaRPr lang="en-US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Compute the average intensity </a:t>
            </a:r>
          </a:p>
          <a:p>
            <a:pPr marL="514350" lvl="0" indent="-514350">
              <a:buNone/>
            </a:pPr>
            <a:r>
              <a:rPr lang="en-US" dirty="0" smtClean="0"/>
              <a:t>	 and        for the pixels in and .</a:t>
            </a:r>
          </a:p>
          <a:p>
            <a:pPr marL="514350" lvl="0" indent="-514350">
              <a:buFont typeface="+mj-lt"/>
              <a:buAutoNum type="arabicParenR" startAt="4"/>
            </a:pPr>
            <a:endParaRPr lang="en-US" altLang="zh-TW" dirty="0" smtClean="0"/>
          </a:p>
          <a:p>
            <a:pPr marL="514350" lvl="0" indent="-514350">
              <a:buFont typeface="+mj-lt"/>
              <a:buAutoNum type="arabicParenR" startAt="4"/>
            </a:pPr>
            <a:r>
              <a:rPr lang="en-US" altLang="zh-TW" dirty="0" smtClean="0"/>
              <a:t>Compute a new threshold:                          </a:t>
            </a:r>
          </a:p>
          <a:p>
            <a:pPr marL="514350" indent="-514350">
              <a:buFont typeface="+mj-lt"/>
              <a:buAutoNum type="arabicParenR" startAt="4"/>
            </a:pPr>
            <a:endParaRPr lang="en-US" dirty="0" smtClean="0"/>
          </a:p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Until the difference between values of T is smaller than a predefined parameter.</a:t>
            </a:r>
            <a:endParaRPr lang="zh-TW" altLang="en-US" dirty="0" smtClean="0"/>
          </a:p>
          <a:p>
            <a:pPr marL="514350" lvl="0" indent="-514350">
              <a:buNone/>
            </a:pPr>
            <a:r>
              <a:rPr lang="en-US" altLang="zh-TW" dirty="0" smtClean="0"/>
              <a:t>                            </a:t>
            </a:r>
          </a:p>
          <a:p>
            <a:pPr marL="514350" indent="-51435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857363"/>
            <a:ext cx="2717122" cy="246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143240" y="2643182"/>
          <a:ext cx="2549040" cy="5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4" imgW="1282680" imgH="279360" progId="Equation.DSMT4">
                  <p:embed/>
                </p:oleObj>
              </mc:Choice>
              <mc:Fallback>
                <p:oleObj name="Equation" r:id="rId4" imgW="128268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643182"/>
                        <a:ext cx="2549040" cy="587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857752" y="3214686"/>
          <a:ext cx="368620" cy="438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6" imgW="203112" imgH="228501" progId="Equation.DSMT4">
                  <p:embed/>
                </p:oleObj>
              </mc:Choice>
              <mc:Fallback>
                <p:oleObj name="Equation" r:id="rId6" imgW="203112" imgH="228501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214686"/>
                        <a:ext cx="368620" cy="438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1714480" y="3500438"/>
          <a:ext cx="452440" cy="45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3500438"/>
                        <a:ext cx="452440" cy="452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429124" y="4143380"/>
          <a:ext cx="1698940" cy="67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0" imgW="977476" imgH="393529" progId="Equation.DSMT4">
                  <p:embed/>
                </p:oleObj>
              </mc:Choice>
              <mc:Fallback>
                <p:oleObj name="Equation" r:id="rId10" imgW="977476" imgH="393529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143380"/>
                        <a:ext cx="1698940" cy="676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Otsu’s </a:t>
            </a:r>
            <a:r>
              <a:rPr lang="en-US" sz="5400" dirty="0" err="1"/>
              <a:t>Thresholding</a:t>
            </a:r>
            <a:r>
              <a:rPr lang="en-IN" sz="5400" dirty="0"/>
              <a:t/>
            </a:r>
            <a:br>
              <a:rPr lang="en-IN" sz="54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Potimum</a:t>
            </a:r>
            <a:r>
              <a:rPr lang="en-IN" dirty="0" smtClean="0"/>
              <a:t> </a:t>
            </a:r>
            <a:r>
              <a:rPr lang="en-IN" dirty="0" err="1" smtClean="0"/>
              <a:t>thresholding</a:t>
            </a:r>
            <a:endParaRPr lang="en-IN" dirty="0" smtClean="0"/>
          </a:p>
          <a:p>
            <a:r>
              <a:rPr lang="en-IN" dirty="0" smtClean="0"/>
              <a:t>Maximize between class variance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7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Otsu’s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{0,1,2,…,</a:t>
            </a:r>
            <a:r>
              <a:rPr lang="en-US" sz="2000" i="1" dirty="0" smtClean="0"/>
              <a:t>L</a:t>
            </a:r>
            <a:r>
              <a:rPr lang="en-US" i="1" dirty="0" smtClean="0"/>
              <a:t>-1</a:t>
            </a:r>
            <a:r>
              <a:rPr lang="en-US" dirty="0" smtClean="0"/>
              <a:t>} ,  </a:t>
            </a:r>
            <a:r>
              <a:rPr lang="en-US" i="1" dirty="0" smtClean="0"/>
              <a:t>L</a:t>
            </a:r>
            <a:r>
              <a:rPr lang="en-US" dirty="0" smtClean="0"/>
              <a:t> means gray level intensity</a:t>
            </a:r>
          </a:p>
          <a:p>
            <a:r>
              <a:rPr lang="en-US" dirty="0" smtClean="0"/>
              <a:t>                                      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M*N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is the total number of pixel.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denote the number of pixels with intensity</a:t>
            </a:r>
          </a:p>
          <a:p>
            <a:r>
              <a:rPr lang="en-US" dirty="0" smtClean="0"/>
              <a:t>we select a threshold                                  , and use it to </a:t>
            </a:r>
          </a:p>
          <a:p>
            <a:pPr>
              <a:buNone/>
            </a:pPr>
            <a:r>
              <a:rPr lang="en-US" altLang="zh-TW" dirty="0" smtClean="0"/>
              <a:t>	classify    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intensity in the range       </a:t>
            </a:r>
            <a:r>
              <a:rPr lang="en-US" dirty="0" smtClean="0"/>
              <a:t>  and     : </a:t>
            </a:r>
          </a:p>
          <a:p>
            <a:r>
              <a:rPr lang="en-US" dirty="0" smtClean="0"/>
              <a:t>                 ,                                 </a:t>
            </a:r>
          </a:p>
          <a:p>
            <a:r>
              <a:rPr lang="en-US" dirty="0" smtClean="0"/>
              <a:t>                            ,            </a:t>
            </a:r>
          </a:p>
          <a:p>
            <a:r>
              <a:rPr lang="en-US" dirty="0" smtClean="0"/>
              <a:t>                      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global variance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857224" y="3357562"/>
          <a:ext cx="308612" cy="45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357562"/>
                        <a:ext cx="308612" cy="453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286644" y="3429000"/>
          <a:ext cx="205910" cy="38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6" imgW="88707" imgH="164742" progId="Equation.DSMT4">
                  <p:embed/>
                </p:oleObj>
              </mc:Choice>
              <mc:Fallback>
                <p:oleObj name="Equation" r:id="rId6" imgW="88707" imgH="164742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3429000"/>
                        <a:ext cx="205910" cy="388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857224" y="2428868"/>
          <a:ext cx="3130878" cy="45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8" imgW="1651000" imgH="228600" progId="Equation.DSMT4">
                  <p:embed/>
                </p:oleObj>
              </mc:Choice>
              <mc:Fallback>
                <p:oleObj name="Equation" r:id="rId8" imgW="16510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428868"/>
                        <a:ext cx="3130878" cy="452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857620" y="3929066"/>
          <a:ext cx="2643207" cy="39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10" imgW="1346200" imgH="203200" progId="Equation.DSMT4">
                  <p:embed/>
                </p:oleObj>
              </mc:Choice>
              <mc:Fallback>
                <p:oleObj name="Equation" r:id="rId10" imgW="1346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929066"/>
                        <a:ext cx="2643207" cy="3936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928794" y="4429132"/>
          <a:ext cx="285752" cy="34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12" imgW="203112" imgH="228501" progId="Equation.DSMT4">
                  <p:embed/>
                </p:oleObj>
              </mc:Choice>
              <mc:Fallback>
                <p:oleObj name="Equation" r:id="rId12" imgW="203112" imgH="228501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429132"/>
                        <a:ext cx="285752" cy="340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786578" y="4429132"/>
          <a:ext cx="285752" cy="3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14" imgW="215806" imgH="228501" progId="Equation.DSMT4">
                  <p:embed/>
                </p:oleObj>
              </mc:Choice>
              <mc:Fallback>
                <p:oleObj name="Equation" r:id="rId14" imgW="215806" imgH="228501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4429132"/>
                        <a:ext cx="285752" cy="31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500694" y="4429132"/>
          <a:ext cx="587830" cy="34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16" imgW="342751" imgH="203112" progId="Equation.DSMT4">
                  <p:embed/>
                </p:oleObj>
              </mc:Choice>
              <mc:Fallback>
                <p:oleObj name="Equation" r:id="rId16" imgW="342751" imgH="203112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4429132"/>
                        <a:ext cx="587830" cy="342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7215206" y="4429132"/>
          <a:ext cx="1240975" cy="34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18" imgW="723586" imgH="203112" progId="Equation.DSMT4">
                  <p:embed/>
                </p:oleObj>
              </mc:Choice>
              <mc:Fallback>
                <p:oleObj name="Equation" r:id="rId18" imgW="723586" imgH="203112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4429132"/>
                        <a:ext cx="1240975" cy="342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785786" y="4643446"/>
          <a:ext cx="1328742" cy="64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20" imgW="888614" imgH="431613" progId="Equation.DSMT4">
                  <p:embed/>
                </p:oleObj>
              </mc:Choice>
              <mc:Fallback>
                <p:oleObj name="Equation" r:id="rId20" imgW="888614" imgH="431613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643446"/>
                        <a:ext cx="1328742" cy="642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2357421" y="4643446"/>
          <a:ext cx="2471741" cy="64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22" imgW="1651000" imgH="431800" progId="Equation.DSMT4">
                  <p:embed/>
                </p:oleObj>
              </mc:Choice>
              <mc:Fallback>
                <p:oleObj name="Equation" r:id="rId22" imgW="1651000" imgH="431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1" y="4643446"/>
                        <a:ext cx="2471741" cy="642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785787" y="5214950"/>
          <a:ext cx="2262196" cy="45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Equation" r:id="rId24" imgW="1193800" imgH="228600" progId="Equation.DSMT4">
                  <p:embed/>
                </p:oleObj>
              </mc:Choice>
              <mc:Fallback>
                <p:oleObj name="Equation" r:id="rId24" imgW="119380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7" y="5214950"/>
                        <a:ext cx="2262196" cy="452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3428991" y="5214950"/>
          <a:ext cx="1240163" cy="46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26" imgW="634725" imgH="228501" progId="Equation.DSMT4">
                  <p:embed/>
                </p:oleObj>
              </mc:Choice>
              <mc:Fallback>
                <p:oleObj name="Equation" r:id="rId26" imgW="634725" imgH="228501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1" y="5214950"/>
                        <a:ext cx="1240163" cy="4627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785786" y="5572140"/>
          <a:ext cx="1845118" cy="66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28" imgW="1244600" imgH="444500" progId="Equation.DSMT4">
                  <p:embed/>
                </p:oleObj>
              </mc:Choice>
              <mc:Fallback>
                <p:oleObj name="Equation" r:id="rId28" imgW="1244600" imgH="4445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5572140"/>
                        <a:ext cx="1845118" cy="66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r>
              <a:rPr lang="en-US" altLang="zh-TW" dirty="0" smtClean="0"/>
              <a:t>                                            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it is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between-class variance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a measure of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separability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class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TW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                                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x = 0,1,2,…,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 and y = 0,1,2…,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-1.</a:t>
            </a:r>
            <a:endParaRPr lang="en-US" dirty="0" smtClean="0"/>
          </a:p>
          <a:p>
            <a:r>
              <a:rPr lang="en-US" dirty="0" smtClean="0"/>
              <a:t>Using image Smoothing/Edge to improve Global Threshold</a:t>
            </a:r>
            <a:endParaRPr lang="zh-TW" altLang="en-US" dirty="0" smtClean="0"/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928662" y="857232"/>
          <a:ext cx="3167073" cy="45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4" imgW="1663700" imgH="241300" progId="Equation.DSMT4">
                  <p:embed/>
                </p:oleObj>
              </mc:Choice>
              <mc:Fallback>
                <p:oleObj name="Equation" r:id="rId4" imgW="1663700" imgH="241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857232"/>
                        <a:ext cx="3167073" cy="452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214810" y="785794"/>
          <a:ext cx="1804694" cy="671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6" imgW="1231900" imgH="457200" progId="Equation.DSMT4">
                  <p:embed/>
                </p:oleObj>
              </mc:Choice>
              <mc:Fallback>
                <p:oleObj name="Equation" r:id="rId6" imgW="12319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785794"/>
                        <a:ext cx="1804694" cy="671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928662" y="1643050"/>
          <a:ext cx="1128127" cy="80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8" imgW="634725" imgH="457002" progId="Equation.DSMT4">
                  <p:embed/>
                </p:oleObj>
              </mc:Choice>
              <mc:Fallback>
                <p:oleObj name="Equation" r:id="rId8" imgW="634725" imgH="45700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643050"/>
                        <a:ext cx="1128127" cy="8082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28662" y="2714620"/>
          <a:ext cx="2642737" cy="581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10" imgW="1346200" imgH="292100" progId="Equation.DSMT4">
                  <p:embed/>
                </p:oleObj>
              </mc:Choice>
              <mc:Fallback>
                <p:oleObj name="Equation" r:id="rId10" imgW="1346200" imgH="292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14620"/>
                        <a:ext cx="2642737" cy="581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928662" y="3271416"/>
          <a:ext cx="242889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12" imgW="1333500" imgH="279400" progId="Equation.DSMT4">
                  <p:embed/>
                </p:oleObj>
              </mc:Choice>
              <mc:Fallback>
                <p:oleObj name="Equation" r:id="rId12" imgW="1333500" imgH="279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271416"/>
                        <a:ext cx="2428892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428860" y="1857364"/>
          <a:ext cx="1785950" cy="44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14" imgW="812447" imgH="203112" progId="Equation.DSMT4">
                  <p:embed/>
                </p:oleObj>
              </mc:Choice>
              <mc:Fallback>
                <p:oleObj name="Equation" r:id="rId14" imgW="812447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1857364"/>
                        <a:ext cx="1785950" cy="4412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get the best K try for all values of K  and compute the between class variance, </a:t>
            </a:r>
          </a:p>
          <a:p>
            <a:r>
              <a:rPr lang="en-IN" dirty="0" smtClean="0"/>
              <a:t>Select the K with maximum between class variance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subject to the constraint 0&lt;P(k)&lt;1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98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Multiple Threshold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As Otsu’s method, it takes more area and k*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Disadvantage: it becomes too complicate when number of area more than three.  </a:t>
            </a:r>
            <a:endParaRPr lang="zh-TW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857224" y="2500306"/>
          <a:ext cx="5715040" cy="439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4" imgW="3098800" imgH="241300" progId="Equation.DSMT4">
                  <p:embed/>
                </p:oleObj>
              </mc:Choice>
              <mc:Fallback>
                <p:oleObj name="Equation" r:id="rId4" imgW="3098800" imgH="2413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00306"/>
                        <a:ext cx="5715040" cy="439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57224" y="3000372"/>
          <a:ext cx="2636527" cy="38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Equation" r:id="rId6" imgW="1651000" imgH="228600" progId="Equation.DSMT4">
                  <p:embed/>
                </p:oleObj>
              </mc:Choice>
              <mc:Fallback>
                <p:oleObj name="Equation" r:id="rId6" imgW="1651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000372"/>
                        <a:ext cx="2636527" cy="381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857224" y="3448412"/>
          <a:ext cx="1500198" cy="40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8" imgW="876300" imgH="228600" progId="Equation.DSMT4">
                  <p:embed/>
                </p:oleObj>
              </mc:Choice>
              <mc:Fallback>
                <p:oleObj name="Equation" r:id="rId8" imgW="8763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448412"/>
                        <a:ext cx="1500198" cy="40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857224" y="3857628"/>
          <a:ext cx="3912408" cy="590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0" imgW="2019300" imgH="304800" progId="Equation.DSMT4">
                  <p:embed/>
                </p:oleObj>
              </mc:Choice>
              <mc:Fallback>
                <p:oleObj name="Equation" r:id="rId10" imgW="2019300" imgH="304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857628"/>
                        <a:ext cx="3912408" cy="5905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785786" y="4643446"/>
          <a:ext cx="2277086" cy="77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Equation" r:id="rId12" imgW="1346200" imgH="457200" progId="Equation.DSMT4">
                  <p:embed/>
                </p:oleObj>
              </mc:Choice>
              <mc:Fallback>
                <p:oleObj name="Equation" r:id="rId12" imgW="13462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643446"/>
                        <a:ext cx="2277086" cy="775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</a:t>
            </a:r>
            <a:r>
              <a:rPr lang="en-IN" dirty="0" err="1" smtClean="0"/>
              <a:t>thresholding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Noise and illumination variation</a:t>
            </a:r>
          </a:p>
          <a:p>
            <a:r>
              <a:rPr lang="en-IN" dirty="0" smtClean="0"/>
              <a:t>Smoothing – frequently using is tedious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6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 </a:t>
            </a:r>
            <a:r>
              <a:rPr lang="en-US" dirty="0" err="1" smtClean="0"/>
              <a:t>Thresholding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Image </a:t>
            </a:r>
            <a:r>
              <a:rPr lang="en-US" b="1" dirty="0" smtClean="0"/>
              <a:t>partitioning – rectangles (constant illumination)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.</a:t>
            </a:r>
            <a:endParaRPr lang="en-US" b="1" dirty="0" smtClean="0"/>
          </a:p>
          <a:p>
            <a:pPr marL="514350" indent="-514350">
              <a:buNone/>
            </a:pPr>
            <a:endParaRPr lang="zh-TW" altLang="en-US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r>
              <a:rPr lang="en-US" dirty="0" smtClean="0"/>
              <a:t>It is work when the objects of interest and the background occupy regions of reasonably comparable size. If not , it will fail.</a:t>
            </a:r>
          </a:p>
        </p:txBody>
      </p:sp>
      <p:pic>
        <p:nvPicPr>
          <p:cNvPr id="28673" name="圖片 1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714620"/>
            <a:ext cx="52673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b="1" dirty="0" smtClean="0"/>
              <a:t>Variable </a:t>
            </a:r>
            <a:r>
              <a:rPr lang="en-US" b="1" dirty="0" err="1" smtClean="0"/>
              <a:t>thresholding</a:t>
            </a:r>
            <a:r>
              <a:rPr lang="en-US" b="1" dirty="0" smtClean="0"/>
              <a:t> based on local image properties</a:t>
            </a:r>
          </a:p>
          <a:p>
            <a:pPr marL="514350" indent="-514350"/>
            <a:r>
              <a:rPr lang="en-US" altLang="zh-TW" dirty="0" smtClean="0"/>
              <a:t> </a:t>
            </a:r>
            <a:r>
              <a:rPr lang="en-US" dirty="0" smtClean="0"/>
              <a:t>Let        and       denote the standard deviation and mean value of the set of pixels contained in a neighborhood,       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 err="1" smtClean="0"/>
              <a:t>Txy</a:t>
            </a:r>
            <a:r>
              <a:rPr lang="en-US" dirty="0" smtClean="0"/>
              <a:t> = a  + b 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514350" indent="-514350"/>
            <a:endParaRPr lang="zh-TW" altLang="en-US" dirty="0" smtClean="0"/>
          </a:p>
          <a:p>
            <a:pPr marL="514350" indent="-514350"/>
            <a:r>
              <a:rPr lang="en-US" altLang="zh-TW" dirty="0" smtClean="0"/>
              <a:t>                                               </a:t>
            </a:r>
            <a:endParaRPr lang="zh-TW" altLang="en-US" dirty="0" smtClean="0"/>
          </a:p>
          <a:p>
            <a:pPr marL="514350" indent="-514350"/>
            <a:endParaRPr lang="zh-TW" altLang="en-US" dirty="0" smtClean="0"/>
          </a:p>
          <a:p>
            <a:pPr marL="514350" indent="-514350">
              <a:buNone/>
            </a:pPr>
            <a:endParaRPr lang="zh-TW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643042" y="1785926"/>
          <a:ext cx="500066" cy="46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4" imgW="253890" imgH="241195" progId="Equation.DSMT4">
                  <p:embed/>
                </p:oleObj>
              </mc:Choice>
              <mc:Fallback>
                <p:oleObj name="Equation" r:id="rId4" imgW="253890" imgH="241195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1785926"/>
                        <a:ext cx="500066" cy="463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3256"/>
              </p:ext>
            </p:extLst>
          </p:nvPr>
        </p:nvGraphicFramePr>
        <p:xfrm>
          <a:off x="2796417" y="1732275"/>
          <a:ext cx="500066" cy="4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6" imgW="266469" imgH="241091" progId="Equation.DSMT4">
                  <p:embed/>
                </p:oleObj>
              </mc:Choice>
              <mc:Fallback>
                <p:oleObj name="Equation" r:id="rId6" imgW="266469" imgH="24109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417" y="1732275"/>
                        <a:ext cx="500066" cy="44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214678" y="2571744"/>
          <a:ext cx="42862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8" imgW="241195" imgH="241195" progId="Equation.DSMT4">
                  <p:embed/>
                </p:oleObj>
              </mc:Choice>
              <mc:Fallback>
                <p:oleObj name="Equation" r:id="rId8" imgW="241195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571744"/>
                        <a:ext cx="428628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28881"/>
              </p:ext>
            </p:extLst>
          </p:nvPr>
        </p:nvGraphicFramePr>
        <p:xfrm>
          <a:off x="1581378" y="4361745"/>
          <a:ext cx="4929222" cy="706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10" imgW="1803400" imgH="279400" progId="Equation.DSMT4">
                  <p:embed/>
                </p:oleObj>
              </mc:Choice>
              <mc:Fallback>
                <p:oleObj name="Equation" r:id="rId10" imgW="1803400" imgH="279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378" y="4361745"/>
                        <a:ext cx="4929222" cy="7062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95565"/>
              </p:ext>
            </p:extLst>
          </p:nvPr>
        </p:nvGraphicFramePr>
        <p:xfrm>
          <a:off x="1613667" y="5544144"/>
          <a:ext cx="5527977" cy="63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12" imgW="2501900" imgH="304800" progId="Equation.DSMT4">
                  <p:embed/>
                </p:oleObj>
              </mc:Choice>
              <mc:Fallback>
                <p:oleObj name="Equation" r:id="rId12" imgW="2501900" imgH="304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67" y="5544144"/>
                        <a:ext cx="5527977" cy="633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  <p:graphicFrame>
        <p:nvGraphicFramePr>
          <p:cNvPr id="1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521096"/>
              </p:ext>
            </p:extLst>
          </p:nvPr>
        </p:nvGraphicFramePr>
        <p:xfrm>
          <a:off x="1999092" y="3029725"/>
          <a:ext cx="288032" cy="54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4" imgW="253890" imgH="241195" progId="Equation.DSMT4">
                  <p:embed/>
                </p:oleObj>
              </mc:Choice>
              <mc:Fallback>
                <p:oleObj name="Equation" r:id="rId4" imgW="253890" imgH="241195" progId="Equation.DSMT4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092" y="3029725"/>
                        <a:ext cx="288032" cy="5460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33601"/>
              </p:ext>
            </p:extLst>
          </p:nvPr>
        </p:nvGraphicFramePr>
        <p:xfrm>
          <a:off x="2796417" y="3062893"/>
          <a:ext cx="500066" cy="4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6" imgW="266469" imgH="241091" progId="Equation.DSMT4">
                  <p:embed/>
                </p:oleObj>
              </mc:Choice>
              <mc:Fallback>
                <p:oleObj name="Equation" r:id="rId6" imgW="266469" imgH="241091" progId="Equation.DSMT4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417" y="3062893"/>
                        <a:ext cx="500066" cy="44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EA4A-DCFE-48F9-AF76-2B3BC561747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Image Segmentation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716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+mj-lt"/>
              </a:rPr>
              <a:t>Image segmentation is the operation of partitioning an</a:t>
            </a:r>
          </a:p>
          <a:p>
            <a:r>
              <a:rPr lang="en-US" altLang="en-US" sz="2400" dirty="0">
                <a:latin typeface="+mj-lt"/>
              </a:rPr>
              <a:t>image into a collection of connected sets of pixels.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043608" y="2880645"/>
            <a:ext cx="6881192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+mj-lt"/>
              </a:rPr>
              <a:t>1. into </a:t>
            </a:r>
            <a:r>
              <a:rPr lang="en-US" altLang="en-US" sz="2000" dirty="0">
                <a:solidFill>
                  <a:srgbClr val="FF3300"/>
                </a:solidFill>
                <a:latin typeface="+mj-lt"/>
              </a:rPr>
              <a:t>regions</a:t>
            </a:r>
            <a:r>
              <a:rPr lang="en-US" altLang="en-US" sz="2000" dirty="0">
                <a:latin typeface="+mj-lt"/>
              </a:rPr>
              <a:t>, which usually cover the image</a:t>
            </a:r>
          </a:p>
          <a:p>
            <a:endParaRPr lang="en-US" altLang="en-US" sz="2000" dirty="0">
              <a:latin typeface="+mj-lt"/>
            </a:endParaRPr>
          </a:p>
          <a:p>
            <a:r>
              <a:rPr lang="en-US" altLang="en-US" sz="2000" dirty="0">
                <a:latin typeface="+mj-lt"/>
              </a:rPr>
              <a:t>2. into </a:t>
            </a:r>
            <a:r>
              <a:rPr lang="en-US" altLang="en-US" sz="2000" dirty="0">
                <a:solidFill>
                  <a:schemeClr val="accent2"/>
                </a:solidFill>
                <a:latin typeface="+mj-lt"/>
              </a:rPr>
              <a:t>linear structures</a:t>
            </a:r>
            <a:r>
              <a:rPr lang="en-US" altLang="en-US" sz="2000" dirty="0">
                <a:latin typeface="+mj-lt"/>
              </a:rPr>
              <a:t>, such as </a:t>
            </a:r>
          </a:p>
          <a:p>
            <a:r>
              <a:rPr lang="en-US" altLang="en-US" sz="2000" dirty="0">
                <a:latin typeface="+mj-lt"/>
              </a:rPr>
              <a:t>    - line segments</a:t>
            </a:r>
          </a:p>
          <a:p>
            <a:r>
              <a:rPr lang="en-US" altLang="en-US" sz="2000" dirty="0">
                <a:latin typeface="+mj-lt"/>
              </a:rPr>
              <a:t>    - curve segments</a:t>
            </a:r>
          </a:p>
          <a:p>
            <a:endParaRPr lang="en-US" altLang="en-US" sz="2000" dirty="0">
              <a:latin typeface="+mj-lt"/>
            </a:endParaRPr>
          </a:p>
          <a:p>
            <a:r>
              <a:rPr lang="en-US" altLang="en-US" sz="2000" dirty="0">
                <a:latin typeface="+mj-lt"/>
              </a:rPr>
              <a:t>3.  into </a:t>
            </a:r>
            <a:r>
              <a:rPr lang="en-US" altLang="en-US" sz="2000" dirty="0">
                <a:solidFill>
                  <a:schemeClr val="hlink"/>
                </a:solidFill>
                <a:latin typeface="+mj-lt"/>
              </a:rPr>
              <a:t>2D shapes</a:t>
            </a:r>
            <a:r>
              <a:rPr lang="en-US" altLang="en-US" sz="2000" dirty="0">
                <a:latin typeface="+mj-lt"/>
              </a:rPr>
              <a:t>, such as</a:t>
            </a:r>
          </a:p>
          <a:p>
            <a:r>
              <a:rPr lang="en-US" altLang="en-US" sz="2000" dirty="0">
                <a:latin typeface="+mj-lt"/>
              </a:rPr>
              <a:t>     - circles</a:t>
            </a:r>
          </a:p>
          <a:p>
            <a:r>
              <a:rPr lang="en-US" altLang="en-US" sz="2000" dirty="0">
                <a:latin typeface="+mj-lt"/>
              </a:rPr>
              <a:t>     - ellipses</a:t>
            </a:r>
          </a:p>
          <a:p>
            <a:r>
              <a:rPr lang="en-US" altLang="en-US" sz="2000" dirty="0">
                <a:latin typeface="+mj-lt"/>
              </a:rPr>
              <a:t>     - ribbons (long, symmetric regions)</a:t>
            </a:r>
          </a:p>
        </p:txBody>
      </p:sp>
    </p:spTree>
    <p:extLst>
      <p:ext uri="{BB962C8B-B14F-4D97-AF65-F5344CB8AC3E}">
        <p14:creationId xmlns:p14="http://schemas.microsoft.com/office/powerpoint/2010/main" val="138429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b="1" dirty="0" smtClean="0"/>
              <a:t>Using moving average</a:t>
            </a:r>
          </a:p>
          <a:p>
            <a:pPr marL="514350" indent="-514350"/>
            <a:r>
              <a:rPr lang="en-US" altLang="zh-TW" dirty="0" smtClean="0"/>
              <a:t>It discussed is based on computing a moving average along scan </a:t>
            </a:r>
            <a:r>
              <a:rPr lang="en-US" altLang="zh-TW" u="sng" dirty="0" smtClean="0"/>
              <a:t>lines of an image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denote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intensity of the point at step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+1.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 n denote the number of point used in the average.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</a:t>
            </a:r>
            <a:r>
              <a:rPr lang="en-US" dirty="0" smtClean="0"/>
              <a:t>is the initial value.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  <a:r>
              <a:rPr lang="en-US" dirty="0" smtClean="0"/>
              <a:t>,where b is constant and  is the moving     average at point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zh-TW" altLang="en-US" dirty="0" smtClean="0"/>
          </a:p>
          <a:p>
            <a:pPr marL="514350" indent="-514350">
              <a:buNone/>
            </a:pP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000100" y="2643182"/>
          <a:ext cx="582934" cy="50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3" imgW="279400" imgH="228600" progId="Equation.DSMT4">
                  <p:embed/>
                </p:oleObj>
              </mc:Choice>
              <mc:Fallback>
                <p:oleObj name="Equation" r:id="rId3" imgW="2794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643182"/>
                        <a:ext cx="582934" cy="5025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263880"/>
              </p:ext>
            </p:extLst>
          </p:nvPr>
        </p:nvGraphicFramePr>
        <p:xfrm>
          <a:off x="457200" y="3593066"/>
          <a:ext cx="1393512" cy="45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93066"/>
                        <a:ext cx="1393512" cy="452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28662" y="4143380"/>
          <a:ext cx="1321122" cy="45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7" imgW="698500" imgH="241300" progId="Equation.DSMT4">
                  <p:embed/>
                </p:oleObj>
              </mc:Choice>
              <mc:Fallback>
                <p:oleObj name="Equation" r:id="rId7" imgW="6985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143380"/>
                        <a:ext cx="1321122" cy="452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000100" y="2071678"/>
          <a:ext cx="49418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9" imgW="2692400" imgH="431800" progId="Equation.DSMT4">
                  <p:embed/>
                </p:oleObj>
              </mc:Choice>
              <mc:Fallback>
                <p:oleObj name="Equation" r:id="rId9" imgW="26924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071678"/>
                        <a:ext cx="4941888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67590"/>
          </a:xfrm>
        </p:spPr>
        <p:txBody>
          <a:bodyPr>
            <a:normAutofit fontScale="90000"/>
          </a:bodyPr>
          <a:lstStyle/>
          <a:p>
            <a:pPr marL="914400" indent="-914400" algn="ctr">
              <a:buFont typeface="+mj-lt"/>
              <a:buAutoNum type="arabicPeriod" startAt="3"/>
            </a:pPr>
            <a:r>
              <a:rPr lang="en-US" altLang="zh-TW" dirty="0" smtClean="0"/>
              <a:t>Edge-based segmentation</a:t>
            </a:r>
            <a:br>
              <a:rPr lang="en-US" altLang="zh-TW" dirty="0" smtClean="0"/>
            </a:br>
            <a:r>
              <a:rPr lang="en-US" dirty="0" smtClean="0"/>
              <a:t>Basic Edge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/>
          <a:lstStyle/>
          <a:p>
            <a:r>
              <a:rPr lang="en-US" altLang="zh-TW" dirty="0" smtClean="0"/>
              <a:t>Why we can find edge by difference?</a:t>
            </a:r>
          </a:p>
          <a:p>
            <a:r>
              <a:rPr lang="en-US" altLang="zh-TW" dirty="0" smtClean="0"/>
              <a:t>                                   image</a:t>
            </a:r>
          </a:p>
          <a:p>
            <a:pPr>
              <a:buNone/>
            </a:pPr>
            <a:r>
              <a:rPr lang="en-US" altLang="zh-TW" dirty="0" smtClean="0"/>
              <a:t>                                      intensity</a:t>
            </a:r>
          </a:p>
          <a:p>
            <a:pPr>
              <a:buNone/>
            </a:pPr>
            <a:r>
              <a:rPr lang="en-US" altLang="zh-TW" dirty="0" smtClean="0"/>
              <a:t>                                      first-order deviation</a:t>
            </a:r>
          </a:p>
          <a:p>
            <a:pPr>
              <a:buNone/>
            </a:pPr>
            <a:r>
              <a:rPr lang="en-US" altLang="zh-TW" dirty="0" smtClean="0"/>
              <a:t>                                      second-order deviation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35842" name="圖片 21" descr="F:\book\text book\DIP 數位影像處理\Digital Image Processing_Gonzalez2nd_Images\DIP2e Images\images_chapter_10\Fig10.05(b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500306"/>
            <a:ext cx="18288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圖片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071810"/>
            <a:ext cx="1828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0" y="4572008"/>
          <a:ext cx="7143804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541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First-order</a:t>
                      </a:r>
                      <a:r>
                        <a:rPr lang="en-US" altLang="zh-TW" baseline="0" dirty="0" smtClean="0"/>
                        <a:t> deviation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produce thicker edges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2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Second-order deviation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stronger response to fine detail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double-edge response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edge is from light to dark or dark to light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Gradient</a:t>
            </a:r>
            <a:endParaRPr lang="en-US" dirty="0" smtClean="0"/>
          </a:p>
          <a:p>
            <a:r>
              <a:rPr lang="en-US" dirty="0" smtClean="0"/>
              <a:t>The image gradient is to find edge strength and direction at location (</a:t>
            </a:r>
            <a:r>
              <a:rPr lang="en-US" i="1" dirty="0" err="1" smtClean="0"/>
              <a:t>x,y</a:t>
            </a:r>
            <a:r>
              <a:rPr lang="en-US" dirty="0" smtClean="0"/>
              <a:t>) of image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    </a:t>
            </a:r>
          </a:p>
          <a:p>
            <a:endParaRPr lang="en-US" altLang="zh-TW" dirty="0" smtClean="0"/>
          </a:p>
          <a:p>
            <a:endParaRPr lang="en-US" dirty="0" smtClean="0"/>
          </a:p>
          <a:p>
            <a:r>
              <a:rPr lang="en-US" dirty="0" smtClean="0"/>
              <a:t>The magnitude (length) of vector , denoted as M(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direction of the gradient vector is given by the angle: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altLang="zh-TW" dirty="0" smtClean="0"/>
              <a:t>              </a:t>
            </a:r>
            <a:endParaRPr lang="zh-TW" altLang="en-US" dirty="0" smtClean="0"/>
          </a:p>
          <a:p>
            <a:endParaRPr lang="en-US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714612" y="2000240"/>
          <a:ext cx="3135565" cy="150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3" imgW="1803400" imgH="863600" progId="Equation.DSMT4">
                  <p:embed/>
                </p:oleObj>
              </mc:Choice>
              <mc:Fallback>
                <p:oleObj name="Equation" r:id="rId3" imgW="1803400" imgH="863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000240"/>
                        <a:ext cx="3135565" cy="1509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857487" y="4013978"/>
          <a:ext cx="2857521" cy="64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5" imgW="1345616" imgH="304668" progId="Equation.DSMT4">
                  <p:embed/>
                </p:oleObj>
              </mc:Choice>
              <mc:Fallback>
                <p:oleObj name="Equation" r:id="rId5" imgW="1345616" imgH="304668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7" y="4013978"/>
                        <a:ext cx="2857521" cy="648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928926" y="5143512"/>
          <a:ext cx="2492676" cy="101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7" imgW="1307532" imgH="533169" progId="Equation.DSMT4">
                  <p:embed/>
                </p:oleObj>
              </mc:Choice>
              <mc:Fallback>
                <p:oleObj name="Equation" r:id="rId7" imgW="1307532" imgH="53316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5143512"/>
                        <a:ext cx="2492676" cy="1018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/>
          <a:lstStyle/>
          <a:p>
            <a:r>
              <a:rPr lang="en-US" i="1" dirty="0" smtClean="0"/>
              <a:t>Roberts cross-gradient operators: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Prewitt operator: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i="1" dirty="0" err="1" smtClean="0"/>
              <a:t>Sobel</a:t>
            </a:r>
            <a:r>
              <a:rPr lang="en-US" i="1" dirty="0" smtClean="0"/>
              <a:t> operator:</a:t>
            </a:r>
            <a:endParaRPr lang="zh-TW" alt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38914" name="圖片 50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142984"/>
            <a:ext cx="4363617" cy="106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圖片 5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015712"/>
            <a:ext cx="4143404" cy="246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圖片 50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500571"/>
            <a:ext cx="4407760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571472" y="5357826"/>
          <a:ext cx="2814757" cy="62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6" imgW="1384300" imgH="304800" progId="Equation.DSMT4">
                  <p:embed/>
                </p:oleObj>
              </mc:Choice>
              <mc:Fallback>
                <p:oleObj name="Equation" r:id="rId6" imgW="1384300" imgH="304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357826"/>
                        <a:ext cx="2814757" cy="623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Marr-</a:t>
            </a:r>
            <a:r>
              <a:rPr lang="en-US" dirty="0" err="1" smtClean="0"/>
              <a:t>Hildreth</a:t>
            </a:r>
            <a:r>
              <a:rPr lang="en-US" dirty="0" smtClean="0"/>
              <a:t> edge detector(</a:t>
            </a:r>
            <a:r>
              <a:rPr lang="en-US" dirty="0" err="1" smtClean="0"/>
              <a:t>LoG</a:t>
            </a:r>
            <a:r>
              <a:rPr lang="en-US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This is second-order deviation, we call </a:t>
            </a:r>
            <a:r>
              <a:rPr lang="en-US" altLang="zh-TW" dirty="0" err="1" smtClean="0"/>
              <a:t>Laplacian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</a:t>
            </a:r>
          </a:p>
          <a:p>
            <a:pPr lvl="0"/>
            <a:r>
              <a:rPr lang="en-US" altLang="zh-TW" dirty="0" smtClean="0"/>
              <a:t> </a:t>
            </a:r>
            <a:r>
              <a:rPr lang="en-US" dirty="0" smtClean="0"/>
              <a:t>Filter the input image with an </a:t>
            </a:r>
            <a:r>
              <a:rPr lang="en-US" i="1" dirty="0" smtClean="0"/>
              <a:t>n*n </a:t>
            </a:r>
            <a:r>
              <a:rPr lang="en-US" dirty="0" smtClean="0"/>
              <a:t>Gaussian </a:t>
            </a:r>
            <a:r>
              <a:rPr lang="en-US" dirty="0" err="1" smtClean="0"/>
              <a:t>lowpass</a:t>
            </a:r>
            <a:r>
              <a:rPr lang="en-US" dirty="0" smtClean="0"/>
              <a:t> filter.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99.7% of the volume under a 2-D Gaussian surface lies between about the mean. So            .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pic>
        <p:nvPicPr>
          <p:cNvPr id="39938" name="圖片 50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428868"/>
            <a:ext cx="299360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857224" y="4286256"/>
          <a:ext cx="3571900" cy="4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5" imgW="1905000" imgH="228600" progId="Equation.DSMT4">
                  <p:embed/>
                </p:oleObj>
              </mc:Choice>
              <mc:Fallback>
                <p:oleObj name="Equation" r:id="rId5" imgW="19050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4286256"/>
                        <a:ext cx="3571900" cy="44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>
          <a:xfrm>
            <a:off x="4572000" y="4429132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000628" y="4286256"/>
          <a:ext cx="3429024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7" imgW="1917700" imgH="228600" progId="Equation.DSMT4">
                  <p:embed/>
                </p:oleObj>
              </mc:Choice>
              <mc:Fallback>
                <p:oleObj name="Equation" r:id="rId7" imgW="19177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286256"/>
                        <a:ext cx="3429024" cy="4264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643701" y="5643578"/>
          <a:ext cx="818150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9" imgW="457002" imgH="177723" progId="Equation.DSMT4">
                  <p:embed/>
                </p:oleObj>
              </mc:Choice>
              <mc:Fallback>
                <p:oleObj name="Equation" r:id="rId9" imgW="457002" imgH="177723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1" y="5643578"/>
                        <a:ext cx="818150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E654-A382-4DD5-B083-639253643A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CC00"/>
                </a:solidFill>
              </a:rPr>
              <a:t>Example 1: Regions</a:t>
            </a:r>
          </a:p>
        </p:txBody>
      </p:sp>
      <p:pic>
        <p:nvPicPr>
          <p:cNvPr id="68612" name="Picture 4" descr="Y:\powerpoint\education\590CV\sailboats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73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E605-A47E-479C-961D-37ECC999CA7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Example 2:</a:t>
            </a:r>
            <a:br>
              <a:rPr lang="en-US" altLang="en-US">
                <a:solidFill>
                  <a:srgbClr val="FFCC00"/>
                </a:solidFill>
              </a:rPr>
            </a:br>
            <a:r>
              <a:rPr lang="en-US" altLang="en-US">
                <a:solidFill>
                  <a:srgbClr val="FFCC00"/>
                </a:solidFill>
              </a:rPr>
              <a:t>Straight Lines</a:t>
            </a:r>
          </a:p>
        </p:txBody>
      </p:sp>
      <p:pic>
        <p:nvPicPr>
          <p:cNvPr id="70659" name="Picture 1027" descr="Y:\powerpoint\education\590CV\blo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3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0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6" t="14844" r="5624" b="11612"/>
          <a:stretch>
            <a:fillRect/>
          </a:stretch>
        </p:blipFill>
        <p:spPr bwMode="auto">
          <a:xfrm>
            <a:off x="1981200" y="2057400"/>
            <a:ext cx="42449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40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C13A-6640-4332-A2DC-3D236A0124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CC00"/>
                </a:solidFill>
              </a:rPr>
              <a:t>Example 3: </a:t>
            </a:r>
            <a:br>
              <a:rPr lang="en-US" altLang="en-US">
                <a:solidFill>
                  <a:srgbClr val="FFCC00"/>
                </a:solidFill>
              </a:rPr>
            </a:br>
            <a:r>
              <a:rPr lang="en-US" altLang="en-US">
                <a:solidFill>
                  <a:srgbClr val="FFCC00"/>
                </a:solidFill>
              </a:rPr>
              <a:t>Lines and Circular Arcs</a:t>
            </a:r>
            <a:r>
              <a:rPr lang="en-US" altLang="en-US"/>
              <a:t> </a:t>
            </a:r>
          </a:p>
        </p:txBody>
      </p:sp>
      <p:pic>
        <p:nvPicPr>
          <p:cNvPr id="67587" name="Picture 3" descr="Y:\powerpoint\education\590CV\yiwifese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5029200" cy="3771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 descr="Y:\powerpoint\education\590CV\yiwi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9600"/>
            <a:ext cx="2239963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50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BE24D-5C68-4358-9ADD-E8B0DA6C34F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Region Segmentation: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Segmentation Criteria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127125" y="2860675"/>
            <a:ext cx="6901259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A segmentation is a partition of an image I into</a:t>
            </a:r>
          </a:p>
          <a:p>
            <a:r>
              <a:rPr lang="en-US" altLang="en-US" dirty="0"/>
              <a:t>a set of regions S satisfying:</a:t>
            </a:r>
          </a:p>
          <a:p>
            <a:endParaRPr lang="en-US" altLang="en-US" dirty="0"/>
          </a:p>
          <a:p>
            <a:r>
              <a:rPr lang="en-US" altLang="en-US" dirty="0"/>
              <a:t>1.  </a:t>
            </a:r>
            <a:r>
              <a:rPr lang="en-US" altLang="en-US" dirty="0">
                <a:sym typeface="Symbol" panose="05050102010706020507" pitchFamily="18" charset="2"/>
              </a:rPr>
              <a:t> Si = S                       Partition covers the whole image.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2.  Si  </a:t>
            </a:r>
            <a:r>
              <a:rPr lang="en-US" altLang="en-US" dirty="0" err="1">
                <a:sym typeface="Symbol" panose="05050102010706020507" pitchFamily="18" charset="2"/>
              </a:rPr>
              <a:t>Sj</a:t>
            </a:r>
            <a:r>
              <a:rPr lang="en-US" altLang="en-US" dirty="0">
                <a:sym typeface="Symbol" panose="05050102010706020507" pitchFamily="18" charset="2"/>
              </a:rPr>
              <a:t> = , 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 j          No regions intersect.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3.   Si, P(Si) = true         Homogeneity predicate is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                                               satisfied by each region.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4.  P(Si  </a:t>
            </a:r>
            <a:r>
              <a:rPr lang="en-US" altLang="en-US" dirty="0" err="1">
                <a:sym typeface="Symbol" panose="05050102010706020507" pitchFamily="18" charset="2"/>
              </a:rPr>
              <a:t>Sj</a:t>
            </a:r>
            <a:r>
              <a:rPr lang="en-US" altLang="en-US" dirty="0">
                <a:sym typeface="Symbol" panose="05050102010706020507" pitchFamily="18" charset="2"/>
              </a:rPr>
              <a:t>) = false,        Union of adjacent regions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    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 j, Si adjacent </a:t>
            </a:r>
            <a:r>
              <a:rPr lang="en-US" altLang="en-US" dirty="0" err="1">
                <a:sym typeface="Symbol" panose="05050102010706020507" pitchFamily="18" charset="2"/>
              </a:rPr>
              <a:t>Sj</a:t>
            </a:r>
            <a:r>
              <a:rPr lang="en-US" altLang="en-US" dirty="0">
                <a:sym typeface="Symbol" panose="05050102010706020507" pitchFamily="18" charset="2"/>
              </a:rPr>
              <a:t>          does not satisfy it.</a:t>
            </a:r>
          </a:p>
        </p:txBody>
      </p:sp>
    </p:spTree>
    <p:extLst>
      <p:ext uri="{BB962C8B-B14F-4D97-AF65-F5344CB8AC3E}">
        <p14:creationId xmlns:p14="http://schemas.microsoft.com/office/powerpoint/2010/main" val="118931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7149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Three major ways to do.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Edge-based segmentation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Region-based segmentation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4365104"/>
            <a:ext cx="182096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圖片 7" descr="lena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714884"/>
            <a:ext cx="1785950" cy="17859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Thresholding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Finding histogram of gray level intensity.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Global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Otsu’s Method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 Threshold</a:t>
            </a:r>
            <a:endParaRPr lang="zh-TW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zh-TW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chen\Desktop\○電腦視覺\my homework\R99942128_HW2\photo\histo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357430"/>
            <a:ext cx="2786082" cy="2085837"/>
          </a:xfrm>
          <a:prstGeom prst="rect">
            <a:avLst/>
          </a:prstGeom>
          <a:noFill/>
        </p:spPr>
      </p:pic>
      <p:pic>
        <p:nvPicPr>
          <p:cNvPr id="5" name="圖片 4" descr="lena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500306"/>
            <a:ext cx="1714512" cy="171451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F862-7EFC-43F6-AD10-0158500A929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Region Growing</a:t>
            </a:r>
          </a:p>
        </p:txBody>
      </p:sp>
      <p:sp>
        <p:nvSpPr>
          <p:cNvPr id="93187" name="Text Box 1027"/>
          <p:cNvSpPr txBox="1">
            <a:spLocks noChangeArrowheads="1"/>
          </p:cNvSpPr>
          <p:nvPr/>
        </p:nvSpPr>
        <p:spPr bwMode="auto">
          <a:xfrm>
            <a:off x="746125" y="1870075"/>
            <a:ext cx="5453159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Region growing techniques start with one pixel of a </a:t>
            </a:r>
          </a:p>
          <a:p>
            <a:r>
              <a:rPr lang="en-US" altLang="en-US" dirty="0"/>
              <a:t>potential region and try to grow it by adding adjacent</a:t>
            </a:r>
          </a:p>
          <a:p>
            <a:r>
              <a:rPr lang="en-US" altLang="en-US" dirty="0"/>
              <a:t>pixels till the pixels being compared are too </a:t>
            </a:r>
            <a:r>
              <a:rPr lang="en-US" altLang="en-US" dirty="0" err="1"/>
              <a:t>disimilar</a:t>
            </a:r>
            <a:r>
              <a:rPr lang="en-US" altLang="en-US" dirty="0"/>
              <a:t>.</a:t>
            </a:r>
          </a:p>
        </p:txBody>
      </p:sp>
      <p:sp>
        <p:nvSpPr>
          <p:cNvPr id="93191" name="Text Box 1031"/>
          <p:cNvSpPr txBox="1">
            <a:spLocks noChangeArrowheads="1"/>
          </p:cNvSpPr>
          <p:nvPr/>
        </p:nvSpPr>
        <p:spPr bwMode="auto">
          <a:xfrm>
            <a:off x="746125" y="3470275"/>
            <a:ext cx="56742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The first pixel selected can be just the first unlabeled</a:t>
            </a:r>
          </a:p>
          <a:p>
            <a:r>
              <a:rPr lang="en-US" altLang="en-US" dirty="0"/>
              <a:t>   pixel in the image or a set of seed pixels can be chosen</a:t>
            </a:r>
          </a:p>
          <a:p>
            <a:r>
              <a:rPr lang="en-US" altLang="en-US" dirty="0"/>
              <a:t>   from the image.</a:t>
            </a:r>
          </a:p>
          <a:p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Usually a statistical test is used to decide which pixels</a:t>
            </a:r>
          </a:p>
          <a:p>
            <a:r>
              <a:rPr lang="en-US" altLang="en-US" dirty="0"/>
              <a:t>   can be added to a region.</a:t>
            </a:r>
          </a:p>
        </p:txBody>
      </p:sp>
    </p:spTree>
    <p:extLst>
      <p:ext uri="{BB962C8B-B14F-4D97-AF65-F5344CB8AC3E}">
        <p14:creationId xmlns:p14="http://schemas.microsoft.com/office/powerpoint/2010/main" val="3808088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5432</TotalTime>
  <Words>785</Words>
  <Application>Microsoft Office PowerPoint</Application>
  <PresentationFormat>On-screen Show (4:3)</PresentationFormat>
  <Paragraphs>216</Paragraphs>
  <Slides>24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微軟正黑體</vt:lpstr>
      <vt:lpstr>Calibri</vt:lpstr>
      <vt:lpstr>Constantia</vt:lpstr>
      <vt:lpstr>新細明體</vt:lpstr>
      <vt:lpstr>Symbol</vt:lpstr>
      <vt:lpstr>Times New Roman</vt:lpstr>
      <vt:lpstr>Wingdings</vt:lpstr>
      <vt:lpstr>Wingdings 2</vt:lpstr>
      <vt:lpstr>流線</vt:lpstr>
      <vt:lpstr>Equation</vt:lpstr>
      <vt:lpstr>Image Segmentation</vt:lpstr>
      <vt:lpstr>Image Segmentation</vt:lpstr>
      <vt:lpstr>Example 1: Regions</vt:lpstr>
      <vt:lpstr>Example 2: Straight Lines</vt:lpstr>
      <vt:lpstr>Example 3:  Lines and Circular Arcs </vt:lpstr>
      <vt:lpstr>Region Segmentation: Segmentation Criteria</vt:lpstr>
      <vt:lpstr>Introduction</vt:lpstr>
      <vt:lpstr>Thresholding</vt:lpstr>
      <vt:lpstr>Region Growing</vt:lpstr>
      <vt:lpstr>Edge-based segmentation</vt:lpstr>
      <vt:lpstr> Thresholding Basic Global Thresholding</vt:lpstr>
      <vt:lpstr>Otsu’s Thresholding </vt:lpstr>
      <vt:lpstr>Otsu’s Method</vt:lpstr>
      <vt:lpstr>PowerPoint Presentation</vt:lpstr>
      <vt:lpstr>PowerPoint Presentation</vt:lpstr>
      <vt:lpstr>Multiple Threshold</vt:lpstr>
      <vt:lpstr>Variable thresholding</vt:lpstr>
      <vt:lpstr>Variable Thresholding</vt:lpstr>
      <vt:lpstr>PowerPoint Presentation</vt:lpstr>
      <vt:lpstr>PowerPoint Presentation</vt:lpstr>
      <vt:lpstr>Edge-based segmentation Basic Edge Detection</vt:lpstr>
      <vt:lpstr>PowerPoint Presentation</vt:lpstr>
      <vt:lpstr>PowerPoint Presentation</vt:lpstr>
      <vt:lpstr>The Marr-Hildreth edge detector(LoG)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chen</dc:creator>
  <cp:lastModifiedBy>Windows User</cp:lastModifiedBy>
  <cp:revision>280</cp:revision>
  <dcterms:created xsi:type="dcterms:W3CDTF">2010-10-07T07:20:10Z</dcterms:created>
  <dcterms:modified xsi:type="dcterms:W3CDTF">2019-07-24T21:43:31Z</dcterms:modified>
</cp:coreProperties>
</file>