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7" r:id="rId6"/>
    <p:sldId id="273" r:id="rId7"/>
    <p:sldId id="306" r:id="rId8"/>
    <p:sldId id="288" r:id="rId9"/>
    <p:sldId id="291" r:id="rId10"/>
    <p:sldId id="289" r:id="rId11"/>
    <p:sldId id="315" r:id="rId12"/>
    <p:sldId id="292" r:id="rId13"/>
    <p:sldId id="293" r:id="rId14"/>
    <p:sldId id="304" r:id="rId15"/>
    <p:sldId id="312" r:id="rId16"/>
    <p:sldId id="314" r:id="rId17"/>
    <p:sldId id="313" r:id="rId18"/>
    <p:sldId id="316" r:id="rId19"/>
    <p:sldId id="294" r:id="rId20"/>
    <p:sldId id="295" r:id="rId21"/>
    <p:sldId id="303" r:id="rId22"/>
    <p:sldId id="31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7320" userDrawn="1">
          <p15:clr>
            <a:srgbClr val="A4A3A4"/>
          </p15:clr>
        </p15:guide>
        <p15:guide id="5" orient="horz" pos="192" userDrawn="1">
          <p15:clr>
            <a:srgbClr val="A4A3A4"/>
          </p15:clr>
        </p15:guide>
        <p15:guide id="6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1"/>
    <a:srgbClr val="FF5757"/>
    <a:srgbClr val="B1BE32"/>
    <a:srgbClr val="5899B7"/>
    <a:srgbClr val="98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0985" autoAdjust="0"/>
  </p:normalViewPr>
  <p:slideViewPr>
    <p:cSldViewPr snapToGrid="0" showGuides="1">
      <p:cViewPr varScale="1">
        <p:scale>
          <a:sx n="83" d="100"/>
          <a:sy n="83" d="100"/>
        </p:scale>
        <p:origin x="509" y="58"/>
      </p:cViewPr>
      <p:guideLst>
        <p:guide orient="horz" pos="2160"/>
        <p:guide pos="3840"/>
        <p:guide pos="384"/>
        <p:guide pos="7320"/>
        <p:guide orient="horz" pos="192"/>
        <p:guide orient="horz" pos="41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0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74316-B3AA-41B8-8294-2403BF6CEF5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94731-10BA-455B-A980-1EA5D049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35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F9097-BF8E-4EDA-A37E-0CF535FBC04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CD44A-860B-4F32-99AE-9D499720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93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CD44A-860B-4F32-99AE-9D49972019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0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CD44A-860B-4F32-99AE-9D49972019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1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DEE7-A4BF-4E7C-BC13-086E7F08637B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3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blipFill dpi="0" rotWithShape="1">
          <a:blip r:embed="rId2">
            <a:alphaModFix amt="1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530E38-2288-4F54-B604-30E49A675C8C}" type="datetime1">
              <a:rPr lang="en-US" smtClean="0"/>
              <a:t>12/5/2019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80BA07-A013-488C-B5F4-59CAC77D2FE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6787232"/>
            <a:ext cx="12191999" cy="70768"/>
            <a:chOff x="0" y="6598557"/>
            <a:chExt cx="11538858" cy="259443"/>
          </a:xfrm>
        </p:grpSpPr>
        <p:sp>
          <p:nvSpPr>
            <p:cNvPr id="11" name="Rectangle 10"/>
            <p:cNvSpPr/>
            <p:nvPr/>
          </p:nvSpPr>
          <p:spPr>
            <a:xfrm>
              <a:off x="0" y="6598557"/>
              <a:ext cx="3846286" cy="259443"/>
            </a:xfrm>
            <a:prstGeom prst="rect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46286" y="6598557"/>
              <a:ext cx="3846286" cy="259443"/>
            </a:xfrm>
            <a:prstGeom prst="rect">
              <a:avLst/>
            </a:prstGeom>
            <a:solidFill>
              <a:srgbClr val="B1BE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92572" y="6598557"/>
              <a:ext cx="3846286" cy="259443"/>
            </a:xfrm>
            <a:prstGeom prst="rect">
              <a:avLst/>
            </a:prstGeom>
            <a:solidFill>
              <a:srgbClr val="589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57375" y="360971"/>
            <a:ext cx="8380505" cy="535531"/>
          </a:xfrm>
        </p:spPr>
        <p:txBody>
          <a:bodyPr>
            <a:spAutoFit/>
          </a:bodyPr>
          <a:lstStyle>
            <a:lvl1pPr marL="0" indent="0" algn="ctr"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857375" y="962259"/>
            <a:ext cx="8380505" cy="424732"/>
          </a:xfrm>
        </p:spPr>
        <p:txBody>
          <a:bodyPr>
            <a:spAutoFit/>
          </a:bodyPr>
          <a:lstStyle>
            <a:lvl1pPr marL="0" indent="0" algn="ctr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unknown printer took a galley of type and scrambled it to make a type specimen book. </a:t>
            </a:r>
          </a:p>
        </p:txBody>
      </p:sp>
    </p:spTree>
    <p:extLst>
      <p:ext uri="{BB962C8B-B14F-4D97-AF65-F5344CB8AC3E}">
        <p14:creationId xmlns:p14="http://schemas.microsoft.com/office/powerpoint/2010/main" val="175863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1366-174D-45EC-BD88-F980D865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19A8-AEB8-482D-8F13-BD953F276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14B90-F6E9-4D26-BF69-ADB349AE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2500-2DCA-4720-8360-6E74C26DD0E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A9DAD-013C-4027-AC7F-A2AAAA2B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D2A19-F4FC-464C-A55F-C1F1EC14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E3D-61E0-450A-AD62-EE98E4860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8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3EB07-3FF9-4CB1-A011-6C0CFFE11EC4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0BA07-A013-488C-B5F4-59CAC77D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8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 rot="10800000" flipV="1">
            <a:off x="-1" y="1"/>
            <a:ext cx="12191999" cy="6857999"/>
          </a:xfrm>
          <a:prstGeom prst="rect">
            <a:avLst/>
          </a:prstGeom>
          <a:gradFill>
            <a:gsLst>
              <a:gs pos="0">
                <a:srgbClr val="FF5757">
                  <a:alpha val="80000"/>
                </a:srgbClr>
              </a:gs>
              <a:gs pos="50000">
                <a:srgbClr val="B1BE32">
                  <a:alpha val="60000"/>
                </a:srgbClr>
              </a:gs>
              <a:gs pos="100000">
                <a:srgbClr val="5899B7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/>
          <p:cNvSpPr/>
          <p:nvPr/>
        </p:nvSpPr>
        <p:spPr>
          <a:xfrm>
            <a:off x="2019300" y="-647700"/>
            <a:ext cx="8153400" cy="8153400"/>
          </a:xfrm>
          <a:prstGeom prst="diamond">
            <a:avLst/>
          </a:prstGeom>
          <a:solidFill>
            <a:srgbClr val="3131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/>
          <p:cNvSpPr/>
          <p:nvPr/>
        </p:nvSpPr>
        <p:spPr>
          <a:xfrm>
            <a:off x="2152650" y="-514350"/>
            <a:ext cx="7886700" cy="7886700"/>
          </a:xfrm>
          <a:prstGeom prst="diamond">
            <a:avLst/>
          </a:prstGeom>
          <a:solidFill>
            <a:srgbClr val="31313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807111" y="3652571"/>
            <a:ext cx="4577779" cy="3077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IST 687 PROJECT  |   GROUP  4 </a:t>
            </a:r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5F20-140F-47A9-BA01-A4E4F6DEA301}" type="datetime1">
              <a:rPr lang="en-US" smtClean="0"/>
              <a:t>12/5/2019</a:t>
            </a:fld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t>1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CAE9FD4-5062-3740-B737-802C1D6893FC}"/>
              </a:ext>
            </a:extLst>
          </p:cNvPr>
          <p:cNvSpPr txBox="1">
            <a:spLocks/>
          </p:cNvSpPr>
          <p:nvPr/>
        </p:nvSpPr>
        <p:spPr>
          <a:xfrm>
            <a:off x="3929575" y="1057008"/>
            <a:ext cx="4332845" cy="24622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AIRLINE DATA ANALYSIS OF SOUTHEAST AIRLINES </a:t>
            </a:r>
          </a:p>
        </p:txBody>
      </p:sp>
    </p:spTree>
    <p:extLst>
      <p:ext uri="{BB962C8B-B14F-4D97-AF65-F5344CB8AC3E}">
        <p14:creationId xmlns:p14="http://schemas.microsoft.com/office/powerpoint/2010/main" val="403488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C934E-B8E4-114E-887B-CD136179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E38-2288-4F54-B604-30E49A675C8C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AAA0FE-4D80-1A4D-9D80-9AEBCDF6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93B9F-05BA-DC47-86EA-EF37D48280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10A15-2B7D-465D-BA43-16AE19257CE4}"/>
              </a:ext>
            </a:extLst>
          </p:cNvPr>
          <p:cNvSpPr txBox="1"/>
          <p:nvPr/>
        </p:nvSpPr>
        <p:spPr>
          <a:xfrm>
            <a:off x="7185199" y="3006054"/>
            <a:ext cx="4522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Worst performing partner Airlines: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Northwest Business Airline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Going North Airline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Fly Fast Airways</a:t>
            </a:r>
          </a:p>
          <a:p>
            <a:pPr marL="800100" lvl="1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lvl="1"/>
            <a:endParaRPr lang="en-IN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9A1D6A-C224-4476-9AF9-5DBE19AD799F}"/>
              </a:ext>
            </a:extLst>
          </p:cNvPr>
          <p:cNvSpPr txBox="1"/>
          <p:nvPr/>
        </p:nvSpPr>
        <p:spPr>
          <a:xfrm>
            <a:off x="7185199" y="1212614"/>
            <a:ext cx="37798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Best performing partner Airlines: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West Airways 	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Cool &amp; Young Airlines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Fly to Sun Airlines	</a:t>
            </a:r>
            <a:endParaRPr lang="en-IN" b="1" dirty="0">
              <a:latin typeface="+mj-lt"/>
            </a:endParaRPr>
          </a:p>
          <a:p>
            <a:pPr lvl="1"/>
            <a:endParaRPr lang="en-IN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8D1A62-427B-412B-B551-F5A2CDBCB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79" y="895117"/>
            <a:ext cx="4998841" cy="54612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974DCB-30C1-4FFD-BCAC-CEDCFE984346}"/>
              </a:ext>
            </a:extLst>
          </p:cNvPr>
          <p:cNvSpPr txBox="1"/>
          <p:nvPr/>
        </p:nvSpPr>
        <p:spPr>
          <a:xfrm>
            <a:off x="7185199" y="4569542"/>
            <a:ext cx="47205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Percentage detractor per top three airline: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Cheap seats Airlines: 	32.70%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Sigma Airlines: 		26.83%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Northeast Business Airline: 	</a:t>
            </a:r>
            <a:r>
              <a:rPr lang="en-IN" b="1" dirty="0">
                <a:latin typeface="+mj-lt"/>
              </a:rPr>
              <a:t>58.73%</a:t>
            </a:r>
          </a:p>
          <a:p>
            <a:pPr lvl="1"/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322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EE4E0-F738-4386-B272-64D9A952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E38-2288-4F54-B604-30E49A675C8C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F897D8-CDBA-4CF3-B539-D0D5175F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E4EAB-AED2-42FA-BF86-BDA0413CBE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pic>
        <p:nvPicPr>
          <p:cNvPr id="7" name="Picture 6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9197F2CA-B7A8-42B4-A270-2559C14C9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14" y="896502"/>
            <a:ext cx="9783867" cy="570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46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F42D3-4898-4A10-9EB3-DC788116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E38-2288-4F54-B604-30E49A675C8C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B3ED77-2763-4430-9F30-4350EDC4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475A9-B066-424A-BEAA-71A60438F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57375" y="360971"/>
            <a:ext cx="8380505" cy="535531"/>
          </a:xfrm>
        </p:spPr>
        <p:txBody>
          <a:bodyPr/>
          <a:lstStyle/>
          <a:p>
            <a:r>
              <a:rPr lang="en-IN" dirty="0"/>
              <a:t>Promoter Analysis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04484-8BF0-4493-9970-167E7C44C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832" y="1395444"/>
            <a:ext cx="9198335" cy="3370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F52F77-BA2A-4634-9644-C8EF028191C2}"/>
              </a:ext>
            </a:extLst>
          </p:cNvPr>
          <p:cNvSpPr txBox="1"/>
          <p:nvPr/>
        </p:nvSpPr>
        <p:spPr>
          <a:xfrm>
            <a:off x="1496832" y="5153891"/>
            <a:ext cx="9198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Factors leading to a customer becoming a detractor:</a:t>
            </a:r>
          </a:p>
          <a:p>
            <a:r>
              <a:rPr lang="en-IN" dirty="0"/>
              <a:t>Personal Travel, Airline Status is Blue, He/she is travelling in Eco plus class </a:t>
            </a:r>
          </a:p>
        </p:txBody>
      </p:sp>
      <p:pic>
        <p:nvPicPr>
          <p:cNvPr id="8" name="Google Shape;228;p38">
            <a:extLst>
              <a:ext uri="{FF2B5EF4-FFF2-40B4-BE49-F238E27FC236}">
                <a16:creationId xmlns:a16="http://schemas.microsoft.com/office/drawing/2014/main" id="{116C55E1-1E10-4DC4-9D7D-B875278246B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970035"/>
            <a:ext cx="12256655" cy="5751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718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11F95-29BB-49D6-8091-CC2381F4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E38-2288-4F54-B604-30E49A675C8C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17626-AAC6-4BF9-ADB4-98FBB226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EDF84-0FA2-445B-A1B4-6245FF8062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Detractor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7C719-F38D-49D5-80EA-DF7355A308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Google Shape;243;p40">
            <a:extLst>
              <a:ext uri="{FF2B5EF4-FFF2-40B4-BE49-F238E27FC236}">
                <a16:creationId xmlns:a16="http://schemas.microsoft.com/office/drawing/2014/main" id="{FEDED98C-F65A-4911-BAFE-3F48BD5FD5D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4063" y="962259"/>
            <a:ext cx="11767128" cy="5630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3281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F42D3-4898-4A10-9EB3-DC788116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E38-2288-4F54-B604-30E49A675C8C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B3ED77-2763-4430-9F30-4350EDC4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475A9-B066-424A-BEAA-71A60438F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57375" y="360971"/>
            <a:ext cx="8380505" cy="940770"/>
          </a:xfrm>
        </p:spPr>
        <p:txBody>
          <a:bodyPr/>
          <a:lstStyle/>
          <a:p>
            <a:r>
              <a:rPr lang="en-IN" dirty="0"/>
              <a:t>Detractor Analysis </a:t>
            </a:r>
          </a:p>
          <a:p>
            <a:r>
              <a:rPr lang="en-IN" sz="1800" dirty="0"/>
              <a:t>Northwest Airlines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04484-8BF0-4493-9970-167E7C44C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9975"/>
            <a:ext cx="12287606" cy="4502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F52F77-BA2A-4634-9644-C8EF028191C2}"/>
              </a:ext>
            </a:extLst>
          </p:cNvPr>
          <p:cNvSpPr txBox="1"/>
          <p:nvPr/>
        </p:nvSpPr>
        <p:spPr>
          <a:xfrm>
            <a:off x="1653850" y="6033184"/>
            <a:ext cx="9198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Factors leading to a customer becoming a detractor:</a:t>
            </a:r>
          </a:p>
          <a:p>
            <a:pPr algn="ctr"/>
            <a:r>
              <a:rPr lang="en-IN" dirty="0"/>
              <a:t>Personal Travel, Airline Status is Blue, He/she is travelling in Eco plus class </a:t>
            </a:r>
          </a:p>
        </p:txBody>
      </p:sp>
    </p:spTree>
    <p:extLst>
      <p:ext uri="{BB962C8B-B14F-4D97-AF65-F5344CB8AC3E}">
        <p14:creationId xmlns:p14="http://schemas.microsoft.com/office/powerpoint/2010/main" val="426183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ED279-E58D-4DC3-8F6B-A7F3D7F7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E38-2288-4F54-B604-30E49A675C8C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08F0DB-F04E-4A3E-9249-48035481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5D74D-8D7A-472F-9D58-221FD1D08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Decision Tree Analysis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352160C-722C-432B-B92F-E2346E342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8" y="1398364"/>
            <a:ext cx="5027197" cy="406127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6DB064-07F6-4F2A-9386-9B19BC7407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141" y="3097761"/>
            <a:ext cx="5848651" cy="10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10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A920E-C5D7-4FDF-9766-673418E0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E38-2288-4F54-B604-30E49A675C8C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2C1FF4-258B-4B19-BAB2-2CCBF511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EBFC0-D0EA-4EAD-B007-38FDD58CFD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3484" y="342091"/>
            <a:ext cx="8380505" cy="535531"/>
          </a:xfrm>
        </p:spPr>
        <p:txBody>
          <a:bodyPr/>
          <a:lstStyle/>
          <a:p>
            <a:r>
              <a:rPr lang="en-IN" dirty="0"/>
              <a:t>Data Analysis</a:t>
            </a:r>
          </a:p>
        </p:txBody>
      </p:sp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AFAA6436-16F3-4AA7-BF04-B20D45A3C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04" y="1313348"/>
            <a:ext cx="9226261" cy="5305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1E4AD9-4F23-430D-B1C0-F4361EE6C9A9}"/>
              </a:ext>
            </a:extLst>
          </p:cNvPr>
          <p:cNvSpPr txBox="1"/>
          <p:nvPr/>
        </p:nvSpPr>
        <p:spPr>
          <a:xfrm>
            <a:off x="3227663" y="944016"/>
            <a:ext cx="549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+mj-lt"/>
              </a:rPr>
              <a:t>Origin State of worst airline as highest detractor rate</a:t>
            </a:r>
          </a:p>
        </p:txBody>
      </p:sp>
    </p:spTree>
    <p:extLst>
      <p:ext uri="{BB962C8B-B14F-4D97-AF65-F5344CB8AC3E}">
        <p14:creationId xmlns:p14="http://schemas.microsoft.com/office/powerpoint/2010/main" val="1746467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A920E-C5D7-4FDF-9766-673418E0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E38-2288-4F54-B604-30E49A675C8C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2C1FF4-258B-4B19-BAB2-2CCBF511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EBFC0-D0EA-4EAD-B007-38FDD58CFD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3484" y="342091"/>
            <a:ext cx="8380505" cy="535531"/>
          </a:xfrm>
        </p:spPr>
        <p:txBody>
          <a:bodyPr/>
          <a:lstStyle/>
          <a:p>
            <a:r>
              <a:rPr lang="en-IN" dirty="0"/>
              <a:t>Data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E4AD9-4F23-430D-B1C0-F4361EE6C9A9}"/>
              </a:ext>
            </a:extLst>
          </p:cNvPr>
          <p:cNvSpPr txBox="1"/>
          <p:nvPr/>
        </p:nvSpPr>
        <p:spPr>
          <a:xfrm>
            <a:off x="3231349" y="890155"/>
            <a:ext cx="601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+mj-lt"/>
              </a:rPr>
              <a:t>Destination State of worst airline as highest detractor 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2BF9E-BB7F-497D-90F7-27873C276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83" y="1259487"/>
            <a:ext cx="8915264" cy="544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23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C4B26-2FC3-4D03-8B45-C3AD5F1C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E38-2288-4F54-B604-30E49A675C8C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3B0CC7-8AA2-40B4-9142-EE9AC1A5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86253-55A5-4A94-BAD8-90BAA6EC1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7C915-CD18-4760-BC02-1C31C417E878}"/>
              </a:ext>
            </a:extLst>
          </p:cNvPr>
          <p:cNvSpPr txBox="1"/>
          <p:nvPr/>
        </p:nvSpPr>
        <p:spPr>
          <a:xfrm>
            <a:off x="1246909" y="1286792"/>
            <a:ext cx="101068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Business travellers and  not price sensitive customers are more likely to recommend Southeast Airlines.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Try to promote blue class to silver class as they are more likely to be a promoter.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Northwest Business Airline Travellers has been failing in comparison to other partners so the contract with them should not be extended.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Age based price discrimination may help decrease the number of detractors for 18-24 and 63+ years age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 ‘first impression’ price discount may help decrease detractors who are Blue class flyers.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Improve service for customers in California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Eco Plus seems to be an effective offering to increase the likelihood to recommend.</a:t>
            </a:r>
          </a:p>
        </p:txBody>
      </p:sp>
    </p:spTree>
    <p:extLst>
      <p:ext uri="{BB962C8B-B14F-4D97-AF65-F5344CB8AC3E}">
        <p14:creationId xmlns:p14="http://schemas.microsoft.com/office/powerpoint/2010/main" val="266959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2870B-CCD7-499C-A562-7B2A54E4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E38-2288-4F54-B604-30E49A675C8C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42D3C0-36E2-4D26-B47E-95B82942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CF2D7-3E04-453E-BF92-2527865CA6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747" y="2477743"/>
            <a:ext cx="8380505" cy="535531"/>
          </a:xfrm>
        </p:spPr>
        <p:txBody>
          <a:bodyPr/>
          <a:lstStyle/>
          <a:p>
            <a:r>
              <a:rPr lang="en-IN" dirty="0"/>
              <a:t>THANKYOU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EAE64-4BD4-4E69-899C-8D378E8066D5}"/>
              </a:ext>
            </a:extLst>
          </p:cNvPr>
          <p:cNvSpPr txBox="1"/>
          <p:nvPr/>
        </p:nvSpPr>
        <p:spPr>
          <a:xfrm>
            <a:off x="5283200" y="3006347"/>
            <a:ext cx="347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Questions Please</a:t>
            </a:r>
          </a:p>
        </p:txBody>
      </p:sp>
    </p:spTree>
    <p:extLst>
      <p:ext uri="{BB962C8B-B14F-4D97-AF65-F5344CB8AC3E}">
        <p14:creationId xmlns:p14="http://schemas.microsoft.com/office/powerpoint/2010/main" val="413088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A4984-FDA9-FD40-912C-C641BAE7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E38-2288-4F54-B604-30E49A675C8C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32D1DF-3EC1-AB49-8CD6-5DA57979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6576E-58A2-244B-B752-F28CFA0AA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UNDERSTANDING THE DATA SET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3B8359A-2463-0B48-82F7-A300B339F639}"/>
              </a:ext>
            </a:extLst>
          </p:cNvPr>
          <p:cNvSpPr/>
          <p:nvPr/>
        </p:nvSpPr>
        <p:spPr>
          <a:xfrm>
            <a:off x="-2135914" y="1703294"/>
            <a:ext cx="1884902" cy="41556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 COLUMNS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5143BA-A69F-F945-A365-4ADEF9D67671}"/>
              </a:ext>
            </a:extLst>
          </p:cNvPr>
          <p:cNvSpPr/>
          <p:nvPr/>
        </p:nvSpPr>
        <p:spPr>
          <a:xfrm>
            <a:off x="-3095625" y="2554941"/>
            <a:ext cx="2844613" cy="415561"/>
          </a:xfrm>
          <a:prstGeom prst="round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10282 CUSTOMER ENTRIES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68913AA-07C5-944D-98A9-503E108FFC07}"/>
              </a:ext>
            </a:extLst>
          </p:cNvPr>
          <p:cNvSpPr/>
          <p:nvPr/>
        </p:nvSpPr>
        <p:spPr>
          <a:xfrm>
            <a:off x="-2974114" y="3406588"/>
            <a:ext cx="2974114" cy="48091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10632 MISSING VALUES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CB92EE-5F90-DE41-986D-ED01670A4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9299" y="4323586"/>
            <a:ext cx="2974114" cy="20327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F7909BA-F731-1340-BAE4-4C9A72A4B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3695" y="1416842"/>
            <a:ext cx="3613691" cy="24706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A1080EE-9572-8D4C-80E3-D222D6B92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811" y="10126860"/>
            <a:ext cx="3815554" cy="24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1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51 -0.00185 L 0.20808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08 -0.00185 L 0.30664 -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55 -0.00393 L 0.41563 -0.003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9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0.51094 -0.0071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47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35 -0.04606 L -0.8289 -0.0460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7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7 -0.21598 L -0.0237 -0.8895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26519E81-C48F-4DC1-8447-5AA3137BE5EE}"/>
              </a:ext>
            </a:extLst>
          </p:cNvPr>
          <p:cNvSpPr/>
          <p:nvPr/>
        </p:nvSpPr>
        <p:spPr>
          <a:xfrm>
            <a:off x="6553200" y="7440"/>
            <a:ext cx="5638800" cy="685056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A23E82-4ADA-4290-A732-46C59CED37BE}"/>
              </a:ext>
            </a:extLst>
          </p:cNvPr>
          <p:cNvSpPr/>
          <p:nvPr/>
        </p:nvSpPr>
        <p:spPr>
          <a:xfrm>
            <a:off x="7064944" y="2321407"/>
            <a:ext cx="4513667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2400" dirty="0"/>
              <a:t>Net Promoter is both a loyalty metric and a discipline for using customer feedback to fuel profitable growth.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4E8360-63F3-4F18-817E-6FBC4551EF0D}"/>
              </a:ext>
            </a:extLst>
          </p:cNvPr>
          <p:cNvSpPr/>
          <p:nvPr/>
        </p:nvSpPr>
        <p:spPr>
          <a:xfrm>
            <a:off x="7064944" y="3685471"/>
            <a:ext cx="3307591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rgbClr val="468DC3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NPS 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468DC3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98F209-5475-4EE8-82B8-E06B477AE492}"/>
              </a:ext>
            </a:extLst>
          </p:cNvPr>
          <p:cNvGrpSpPr/>
          <p:nvPr/>
        </p:nvGrpSpPr>
        <p:grpSpPr>
          <a:xfrm>
            <a:off x="396259" y="474264"/>
            <a:ext cx="5543552" cy="5949434"/>
            <a:chOff x="371248" y="367458"/>
            <a:chExt cx="5791652" cy="62156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845A77-C33E-4B0F-92C8-5FF58F25D5BB}"/>
                </a:ext>
              </a:extLst>
            </p:cNvPr>
            <p:cNvGrpSpPr/>
            <p:nvPr/>
          </p:nvGrpSpPr>
          <p:grpSpPr>
            <a:xfrm>
              <a:off x="383468" y="2256268"/>
              <a:ext cx="5779430" cy="1621673"/>
              <a:chOff x="392993" y="2284440"/>
              <a:chExt cx="5779430" cy="1621673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E5A8486D-6564-4EC8-AC45-70E000CC59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5" t="7099" r="67646" b="5151"/>
              <a:stretch/>
            </p:blipFill>
            <p:spPr>
              <a:xfrm>
                <a:off x="392993" y="2284440"/>
                <a:ext cx="1425080" cy="1412810"/>
              </a:xfrm>
              <a:custGeom>
                <a:avLst/>
                <a:gdLst>
                  <a:gd name="connsiteX0" fmla="*/ 0 w 1425080"/>
                  <a:gd name="connsiteY0" fmla="*/ 0 h 1412810"/>
                  <a:gd name="connsiteX1" fmla="*/ 1425080 w 1425080"/>
                  <a:gd name="connsiteY1" fmla="*/ 0 h 1412810"/>
                  <a:gd name="connsiteX2" fmla="*/ 1425080 w 1425080"/>
                  <a:gd name="connsiteY2" fmla="*/ 1412810 h 1412810"/>
                  <a:gd name="connsiteX3" fmla="*/ 0 w 1425080"/>
                  <a:gd name="connsiteY3" fmla="*/ 1412810 h 1412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080" h="1412810">
                    <a:moveTo>
                      <a:pt x="0" y="0"/>
                    </a:moveTo>
                    <a:lnTo>
                      <a:pt x="1425080" y="0"/>
                    </a:lnTo>
                    <a:lnTo>
                      <a:pt x="1425080" y="1412810"/>
                    </a:lnTo>
                    <a:lnTo>
                      <a:pt x="0" y="1412810"/>
                    </a:lnTo>
                    <a:close/>
                  </a:path>
                </a:pathLst>
              </a:cu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4B3E1175-FC7B-4851-8C36-C1A36B45F8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987" t="13143" r="-2475" b="8671"/>
              <a:stretch/>
            </p:blipFill>
            <p:spPr>
              <a:xfrm>
                <a:off x="1797650" y="2297936"/>
                <a:ext cx="4374773" cy="1608177"/>
              </a:xfrm>
              <a:custGeom>
                <a:avLst/>
                <a:gdLst>
                  <a:gd name="connsiteX0" fmla="*/ 0 w 4374773"/>
                  <a:gd name="connsiteY0" fmla="*/ 0 h 1741864"/>
                  <a:gd name="connsiteX1" fmla="*/ 4374773 w 4374773"/>
                  <a:gd name="connsiteY1" fmla="*/ 0 h 1741864"/>
                  <a:gd name="connsiteX2" fmla="*/ 4374773 w 4374773"/>
                  <a:gd name="connsiteY2" fmla="*/ 1741864 h 1741864"/>
                  <a:gd name="connsiteX3" fmla="*/ 0 w 4374773"/>
                  <a:gd name="connsiteY3" fmla="*/ 1741864 h 174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4773" h="1741864">
                    <a:moveTo>
                      <a:pt x="0" y="0"/>
                    </a:moveTo>
                    <a:lnTo>
                      <a:pt x="4374773" y="0"/>
                    </a:lnTo>
                    <a:lnTo>
                      <a:pt x="4374773" y="1741864"/>
                    </a:lnTo>
                    <a:lnTo>
                      <a:pt x="0" y="1741864"/>
                    </a:lnTo>
                    <a:close/>
                  </a:path>
                </a:pathLst>
              </a:cu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264E504-EEA2-4C9F-B38C-F1B0FEEF4CAC}"/>
                </a:ext>
              </a:extLst>
            </p:cNvPr>
            <p:cNvGrpSpPr/>
            <p:nvPr/>
          </p:nvGrpSpPr>
          <p:grpSpPr>
            <a:xfrm>
              <a:off x="383467" y="367458"/>
              <a:ext cx="5779433" cy="1528842"/>
              <a:chOff x="392992" y="527185"/>
              <a:chExt cx="5779433" cy="1528842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1B273EAB-7E0C-4A47-9226-FC530BF43B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68" t="-6003" r="66869" b="-3962"/>
              <a:stretch/>
            </p:blipFill>
            <p:spPr>
              <a:xfrm>
                <a:off x="392992" y="527185"/>
                <a:ext cx="1425080" cy="1412811"/>
              </a:xfrm>
              <a:custGeom>
                <a:avLst/>
                <a:gdLst>
                  <a:gd name="connsiteX0" fmla="*/ 0 w 917575"/>
                  <a:gd name="connsiteY0" fmla="*/ 0 h 909675"/>
                  <a:gd name="connsiteX1" fmla="*/ 917575 w 917575"/>
                  <a:gd name="connsiteY1" fmla="*/ 0 h 909675"/>
                  <a:gd name="connsiteX2" fmla="*/ 917575 w 917575"/>
                  <a:gd name="connsiteY2" fmla="*/ 909675 h 909675"/>
                  <a:gd name="connsiteX3" fmla="*/ 0 w 917575"/>
                  <a:gd name="connsiteY3" fmla="*/ 909675 h 909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7575" h="909675">
                    <a:moveTo>
                      <a:pt x="0" y="0"/>
                    </a:moveTo>
                    <a:lnTo>
                      <a:pt x="917575" y="0"/>
                    </a:lnTo>
                    <a:lnTo>
                      <a:pt x="917575" y="909675"/>
                    </a:lnTo>
                    <a:lnTo>
                      <a:pt x="0" y="909675"/>
                    </a:lnTo>
                    <a:close/>
                  </a:path>
                </a:pathLst>
              </a:cu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B88A6E0-C2AC-4059-820F-FC3B91E21A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956" t="4006" r="2305" b="6680"/>
              <a:stretch/>
            </p:blipFill>
            <p:spPr>
              <a:xfrm>
                <a:off x="1797651" y="527185"/>
                <a:ext cx="4374774" cy="1528842"/>
              </a:xfrm>
              <a:custGeom>
                <a:avLst/>
                <a:gdLst>
                  <a:gd name="connsiteX0" fmla="*/ 0 w 4095065"/>
                  <a:gd name="connsiteY0" fmla="*/ 0 h 909675"/>
                  <a:gd name="connsiteX1" fmla="*/ 4095065 w 4095065"/>
                  <a:gd name="connsiteY1" fmla="*/ 0 h 909675"/>
                  <a:gd name="connsiteX2" fmla="*/ 4095065 w 4095065"/>
                  <a:gd name="connsiteY2" fmla="*/ 909675 h 909675"/>
                  <a:gd name="connsiteX3" fmla="*/ 0 w 4095065"/>
                  <a:gd name="connsiteY3" fmla="*/ 909675 h 909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95065" h="909675">
                    <a:moveTo>
                      <a:pt x="0" y="0"/>
                    </a:moveTo>
                    <a:lnTo>
                      <a:pt x="4095065" y="0"/>
                    </a:lnTo>
                    <a:lnTo>
                      <a:pt x="4095065" y="909675"/>
                    </a:lnTo>
                    <a:lnTo>
                      <a:pt x="0" y="909675"/>
                    </a:lnTo>
                    <a:close/>
                  </a:path>
                </a:pathLst>
              </a:cu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6A72FD5-B3CB-4D7F-8642-AD1B2BE936F6}"/>
                </a:ext>
              </a:extLst>
            </p:cNvPr>
            <p:cNvGrpSpPr/>
            <p:nvPr/>
          </p:nvGrpSpPr>
          <p:grpSpPr>
            <a:xfrm>
              <a:off x="401564" y="4237908"/>
              <a:ext cx="5743239" cy="2345249"/>
              <a:chOff x="411089" y="4191148"/>
              <a:chExt cx="5743239" cy="2345249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22BFEC5D-EDEB-4EE8-8037-3E3F984559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768" t="9595" r="-1553" b="5072"/>
              <a:stretch/>
            </p:blipFill>
            <p:spPr>
              <a:xfrm>
                <a:off x="1779555" y="4191148"/>
                <a:ext cx="4374773" cy="2345249"/>
              </a:xfrm>
              <a:custGeom>
                <a:avLst/>
                <a:gdLst>
                  <a:gd name="connsiteX0" fmla="*/ 0 w 4095065"/>
                  <a:gd name="connsiteY0" fmla="*/ 0 h 909675"/>
                  <a:gd name="connsiteX1" fmla="*/ 4095065 w 4095065"/>
                  <a:gd name="connsiteY1" fmla="*/ 0 h 909675"/>
                  <a:gd name="connsiteX2" fmla="*/ 4095065 w 4095065"/>
                  <a:gd name="connsiteY2" fmla="*/ 909675 h 909675"/>
                  <a:gd name="connsiteX3" fmla="*/ 0 w 4095065"/>
                  <a:gd name="connsiteY3" fmla="*/ 909675 h 909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95065" h="909675">
                    <a:moveTo>
                      <a:pt x="0" y="0"/>
                    </a:moveTo>
                    <a:lnTo>
                      <a:pt x="4095065" y="0"/>
                    </a:lnTo>
                    <a:lnTo>
                      <a:pt x="4095065" y="909675"/>
                    </a:lnTo>
                    <a:lnTo>
                      <a:pt x="0" y="909675"/>
                    </a:lnTo>
                    <a:close/>
                  </a:path>
                </a:pathLst>
              </a:cu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C809BBA1-2476-435D-9D8F-C8B938E8E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59" t="3031" r="67137" b="28821"/>
              <a:stretch/>
            </p:blipFill>
            <p:spPr>
              <a:xfrm>
                <a:off x="411089" y="4298666"/>
                <a:ext cx="1425082" cy="1412811"/>
              </a:xfrm>
              <a:custGeom>
                <a:avLst/>
                <a:gdLst>
                  <a:gd name="connsiteX0" fmla="*/ 0 w 917575"/>
                  <a:gd name="connsiteY0" fmla="*/ 0 h 909675"/>
                  <a:gd name="connsiteX1" fmla="*/ 917575 w 917575"/>
                  <a:gd name="connsiteY1" fmla="*/ 0 h 909675"/>
                  <a:gd name="connsiteX2" fmla="*/ 917575 w 917575"/>
                  <a:gd name="connsiteY2" fmla="*/ 909675 h 909675"/>
                  <a:gd name="connsiteX3" fmla="*/ 0 w 917575"/>
                  <a:gd name="connsiteY3" fmla="*/ 909675 h 909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7575" h="909675">
                    <a:moveTo>
                      <a:pt x="0" y="0"/>
                    </a:moveTo>
                    <a:lnTo>
                      <a:pt x="917575" y="0"/>
                    </a:lnTo>
                    <a:lnTo>
                      <a:pt x="917575" y="909675"/>
                    </a:lnTo>
                    <a:lnTo>
                      <a:pt x="0" y="909675"/>
                    </a:lnTo>
                    <a:close/>
                  </a:path>
                </a:pathLst>
              </a:custGeom>
            </p:spPr>
          </p:pic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1050D9D-4058-4D45-A51D-AB2BBB5F8A79}"/>
                </a:ext>
              </a:extLst>
            </p:cNvPr>
            <p:cNvCxnSpPr>
              <a:cxnSpLocks/>
            </p:cNvCxnSpPr>
            <p:nvPr/>
          </p:nvCxnSpPr>
          <p:spPr>
            <a:xfrm>
              <a:off x="371248" y="4057925"/>
              <a:ext cx="57901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1D2AF1F-4132-440F-9D32-9AF207CE1448}"/>
                </a:ext>
              </a:extLst>
            </p:cNvPr>
            <p:cNvCxnSpPr>
              <a:cxnSpLocks/>
            </p:cNvCxnSpPr>
            <p:nvPr/>
          </p:nvCxnSpPr>
          <p:spPr>
            <a:xfrm>
              <a:off x="371248" y="2076284"/>
              <a:ext cx="57901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6FB6ED9-4944-4C39-B3F1-D940C9ED2E39}"/>
              </a:ext>
            </a:extLst>
          </p:cNvPr>
          <p:cNvGrpSpPr/>
          <p:nvPr/>
        </p:nvGrpSpPr>
        <p:grpSpPr>
          <a:xfrm>
            <a:off x="10928712" y="6378850"/>
            <a:ext cx="947290" cy="270982"/>
            <a:chOff x="4103688" y="-2378075"/>
            <a:chExt cx="1309687" cy="374650"/>
          </a:xfrm>
          <a:solidFill>
            <a:srgbClr val="468DC3"/>
          </a:solidFill>
        </p:grpSpPr>
        <p:sp>
          <p:nvSpPr>
            <p:cNvPr id="93" name="Freeform 254">
              <a:extLst>
                <a:ext uri="{FF2B5EF4-FFF2-40B4-BE49-F238E27FC236}">
                  <a16:creationId xmlns:a16="http://schemas.microsoft.com/office/drawing/2014/main" id="{73820BC4-C177-49E8-B574-9F605AACC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255">
              <a:extLst>
                <a:ext uri="{FF2B5EF4-FFF2-40B4-BE49-F238E27FC236}">
                  <a16:creationId xmlns:a16="http://schemas.microsoft.com/office/drawing/2014/main" id="{137DFC2F-F31C-415D-BC34-733E075AE5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256">
              <a:extLst>
                <a:ext uri="{FF2B5EF4-FFF2-40B4-BE49-F238E27FC236}">
                  <a16:creationId xmlns:a16="http://schemas.microsoft.com/office/drawing/2014/main" id="{2F17AE13-EE80-4D63-86B9-BDDD46D74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257">
              <a:extLst>
                <a:ext uri="{FF2B5EF4-FFF2-40B4-BE49-F238E27FC236}">
                  <a16:creationId xmlns:a16="http://schemas.microsoft.com/office/drawing/2014/main" id="{A1B8A2FB-8732-414D-A4E3-094F84A120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258">
              <a:extLst>
                <a:ext uri="{FF2B5EF4-FFF2-40B4-BE49-F238E27FC236}">
                  <a16:creationId xmlns:a16="http://schemas.microsoft.com/office/drawing/2014/main" id="{5BE0B229-8A14-4FE7-ABC2-5C80BBE560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259">
              <a:extLst>
                <a:ext uri="{FF2B5EF4-FFF2-40B4-BE49-F238E27FC236}">
                  <a16:creationId xmlns:a16="http://schemas.microsoft.com/office/drawing/2014/main" id="{CAECD71B-075B-4260-8514-D7E858871A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260">
              <a:extLst>
                <a:ext uri="{FF2B5EF4-FFF2-40B4-BE49-F238E27FC236}">
                  <a16:creationId xmlns:a16="http://schemas.microsoft.com/office/drawing/2014/main" id="{57AD8954-8543-4956-A614-5669BF823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Rectangle 261">
              <a:extLst>
                <a:ext uri="{FF2B5EF4-FFF2-40B4-BE49-F238E27FC236}">
                  <a16:creationId xmlns:a16="http://schemas.microsoft.com/office/drawing/2014/main" id="{F9B089D1-FDAF-4A0F-BD3D-664DD198D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262">
              <a:extLst>
                <a:ext uri="{FF2B5EF4-FFF2-40B4-BE49-F238E27FC236}">
                  <a16:creationId xmlns:a16="http://schemas.microsoft.com/office/drawing/2014/main" id="{75596C62-BF8E-4158-84B8-949CCA5F5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235DBE7-9C8E-4A39-B93C-90B4970974DE}"/>
              </a:ext>
            </a:extLst>
          </p:cNvPr>
          <p:cNvSpPr/>
          <p:nvPr/>
        </p:nvSpPr>
        <p:spPr>
          <a:xfrm>
            <a:off x="7064944" y="4424135"/>
            <a:ext cx="481105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 Light"/>
              </a:rPr>
              <a:t>Net Promoter Score </a:t>
            </a:r>
            <a:r>
              <a:rPr lang="en-US" sz="1400" dirty="0"/>
              <a:t>takes the percentage of customers who are Promoters and subtract the percentage who are Detractors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BA7824-F507-EB45-9198-92E8910E8793}"/>
              </a:ext>
            </a:extLst>
          </p:cNvPr>
          <p:cNvSpPr/>
          <p:nvPr/>
        </p:nvSpPr>
        <p:spPr>
          <a:xfrm>
            <a:off x="1888350" y="500591"/>
            <a:ext cx="3750451" cy="67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Watch out for those quick transfers: The flight out was delayed slightly and the flight took a little longer so I only had minutes to catch my connecting flight and the gate was no where in sight. I had to grab my things and run from one terminal wing to another and just made it. Man was I out of breadth.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94D782-D982-914F-9335-69FA77D943C3}"/>
              </a:ext>
            </a:extLst>
          </p:cNvPr>
          <p:cNvSpPr/>
          <p:nvPr/>
        </p:nvSpPr>
        <p:spPr>
          <a:xfrm>
            <a:off x="4703289" y="1654647"/>
            <a:ext cx="1219200" cy="312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23</a:t>
            </a:r>
            <a:r>
              <a:rPr lang="en-US" sz="900" baseline="30000" dirty="0">
                <a:solidFill>
                  <a:schemeClr val="bg1">
                    <a:lumMod val="75000"/>
                  </a:schemeClr>
                </a:solidFill>
              </a:rPr>
              <a:t>rd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 Feb 2014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8EC3F4-8085-5544-84B8-21BF41DAFDF0}"/>
              </a:ext>
            </a:extLst>
          </p:cNvPr>
          <p:cNvSpPr/>
          <p:nvPr/>
        </p:nvSpPr>
        <p:spPr>
          <a:xfrm>
            <a:off x="1888350" y="1654647"/>
            <a:ext cx="1364033" cy="245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CF641E-D916-2347-96D1-118AECCC439E}"/>
              </a:ext>
            </a:extLst>
          </p:cNvPr>
          <p:cNvSpPr/>
          <p:nvPr/>
        </p:nvSpPr>
        <p:spPr>
          <a:xfrm>
            <a:off x="1841706" y="3575526"/>
            <a:ext cx="1364033" cy="245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1719C8-7D0F-DD43-BBAA-A7E18BF3A848}"/>
              </a:ext>
            </a:extLst>
          </p:cNvPr>
          <p:cNvSpPr/>
          <p:nvPr/>
        </p:nvSpPr>
        <p:spPr>
          <a:xfrm>
            <a:off x="1853715" y="6136627"/>
            <a:ext cx="1364033" cy="245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5496D-92EB-D242-9D7D-CFA9AEBE57FC}"/>
              </a:ext>
            </a:extLst>
          </p:cNvPr>
          <p:cNvSpPr/>
          <p:nvPr/>
        </p:nvSpPr>
        <p:spPr>
          <a:xfrm>
            <a:off x="1927011" y="2303073"/>
            <a:ext cx="3673127" cy="859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2AAD9-9B95-C945-BCBC-76572991EC5E}"/>
              </a:ext>
            </a:extLst>
          </p:cNvPr>
          <p:cNvSpPr txBox="1"/>
          <p:nvPr/>
        </p:nvSpPr>
        <p:spPr>
          <a:xfrm>
            <a:off x="1888350" y="2359395"/>
            <a:ext cx="34450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"trip: Had a great flight, as with my previous flights. I like Southeast as they usually have the most direct fight options that work for my schedule."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E862B8B-2C4E-1D4F-A9B3-8284D0AD3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9156" y="3266921"/>
            <a:ext cx="1143427" cy="2450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F250B6-6146-0446-810E-A40E8FEF0A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5471" y="1297181"/>
            <a:ext cx="766959" cy="25565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857C83-E033-4446-BB0E-57B75C1D3194}"/>
              </a:ext>
            </a:extLst>
          </p:cNvPr>
          <p:cNvSpPr/>
          <p:nvPr/>
        </p:nvSpPr>
        <p:spPr>
          <a:xfrm>
            <a:off x="1927010" y="4177750"/>
            <a:ext cx="3673127" cy="1470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C8FCE4-89D6-C64B-96A3-C86681928C93}"/>
              </a:ext>
            </a:extLst>
          </p:cNvPr>
          <p:cNvSpPr txBox="1"/>
          <p:nvPr/>
        </p:nvSpPr>
        <p:spPr>
          <a:xfrm>
            <a:off x="1888350" y="4324107"/>
            <a:ext cx="36731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"Worst airline company: The worst airline experience ever. The worst airline company ever as well. If we could give this Airline a -10 we so would!! We understand planes can break...but when you rebook an entire day later and screw up a well planned vacation because they have a crappy airline, it is unacceptable. When they tell us our luggage will be late."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7839D9-8E8F-6F43-8D2A-723517A44518}"/>
              </a:ext>
            </a:extLst>
          </p:cNvPr>
          <p:cNvSpPr/>
          <p:nvPr/>
        </p:nvSpPr>
        <p:spPr>
          <a:xfrm>
            <a:off x="2136864" y="5804452"/>
            <a:ext cx="918607" cy="332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Smiling face with solid fill">
            <a:extLst>
              <a:ext uri="{FF2B5EF4-FFF2-40B4-BE49-F238E27FC236}">
                <a16:creationId xmlns:a16="http://schemas.microsoft.com/office/drawing/2014/main" id="{335C248E-FC74-0649-ABAF-B97DCC7F48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95158" y="-1097300"/>
            <a:ext cx="914400" cy="914400"/>
          </a:xfrm>
          <a:prstGeom prst="rect">
            <a:avLst/>
          </a:prstGeom>
        </p:spPr>
      </p:pic>
      <p:pic>
        <p:nvPicPr>
          <p:cNvPr id="28" name="Graphic 27" descr="Grinning face with solid fill">
            <a:extLst>
              <a:ext uri="{FF2B5EF4-FFF2-40B4-BE49-F238E27FC236}">
                <a16:creationId xmlns:a16="http://schemas.microsoft.com/office/drawing/2014/main" id="{297816F9-1BE2-8C42-A99F-456E0CDD85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49245" y="6858000"/>
            <a:ext cx="914400" cy="914400"/>
          </a:xfrm>
          <a:prstGeom prst="rect">
            <a:avLst/>
          </a:prstGeom>
        </p:spPr>
      </p:pic>
      <p:pic>
        <p:nvPicPr>
          <p:cNvPr id="34" name="Graphic 33" descr="Angry face with solid fill">
            <a:extLst>
              <a:ext uri="{FF2B5EF4-FFF2-40B4-BE49-F238E27FC236}">
                <a16:creationId xmlns:a16="http://schemas.microsoft.com/office/drawing/2014/main" id="{A94EEF87-592E-624B-B346-CAF2374E79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80758" y="7082975"/>
            <a:ext cx="914400" cy="914400"/>
          </a:xfrm>
          <a:prstGeom prst="rect">
            <a:avLst/>
          </a:prstGeom>
        </p:spPr>
      </p:pic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25A9AE0-D26D-504F-93AC-7E7F71F39EAA}"/>
              </a:ext>
            </a:extLst>
          </p:cNvPr>
          <p:cNvSpPr/>
          <p:nvPr/>
        </p:nvSpPr>
        <p:spPr>
          <a:xfrm>
            <a:off x="-2237437" y="3585468"/>
            <a:ext cx="1378226" cy="4108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PROMOTER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DD6387E-3275-BB4B-8547-9803B5B651E7}"/>
              </a:ext>
            </a:extLst>
          </p:cNvPr>
          <p:cNvSpPr/>
          <p:nvPr/>
        </p:nvSpPr>
        <p:spPr>
          <a:xfrm>
            <a:off x="-2190586" y="5648741"/>
            <a:ext cx="1608128" cy="4108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DETRACTOR!!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FC6F89B-543D-FE45-9FA5-C0DC482B58BC}"/>
              </a:ext>
            </a:extLst>
          </p:cNvPr>
          <p:cNvSpPr/>
          <p:nvPr/>
        </p:nvSpPr>
        <p:spPr>
          <a:xfrm>
            <a:off x="-2135914" y="1708037"/>
            <a:ext cx="1378226" cy="4108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PASSIVE</a:t>
            </a:r>
          </a:p>
        </p:txBody>
      </p:sp>
    </p:spTree>
    <p:extLst>
      <p:ext uri="{BB962C8B-B14F-4D97-AF65-F5344CB8AC3E}">
        <p14:creationId xmlns:p14="http://schemas.microsoft.com/office/powerpoint/2010/main" val="138064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5 0.00115 C 0.1681 0.03194 0.29766 0.06273 0.37865 0.01551 C 0.45964 -0.03172 0.50105 -0.17848 0.52435 -0.28218 C 0.54779 -0.38565 0.52904 -0.53982 0.51888 -0.60625 C 0.50873 -0.67246 0.47761 -0.67801 0.46355 -0.67986 C 0.44935 -0.68195 0.43412 -0.61806 0.43412 -0.61783 L 0.43412 -0.61806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44" y="-3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C 0.01303 0.0551 0.02592 0.10949 0.02904 0.17292 C 0.03204 0.23658 0.03047 0.33357 0.01836 0.38218 C 0.00612 0.43172 -0.02851 0.46042 -0.04349 0.4669 C -0.0582 0.47385 -0.06862 0.44445 -0.07109 0.42269 C -0.07356 0.40139 -0.05781 0.33797 -0.05781 0.33866 L -0.05781 0.33797 " pathEditMode="relative" rAng="0" ptsTypes="AAAAA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7" y="2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32 -0.07338 L 0.01211 -0.20672 L 0.01211 -0.20672 " pathEditMode="relative" ptsTypes="A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51 -0.00186 L 0.20807 -0.00186 " pathEditMode="relative" ptsTypes="AA">
                                      <p:cBhvr>
                                        <p:cTn id="1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22222E-6 L 0.21549 -0.0016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8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22222E-6 L 0.2043 -2.22222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C934E-B8E4-114E-887B-CD136179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E38-2288-4F54-B604-30E49A675C8C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AAA0FE-4D80-1A4D-9D80-9AEBCDF6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93B9F-05BA-DC47-86EA-EF37D48280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Proposed Plan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87504-7D4B-47CF-8364-C4E373CE14C2}"/>
              </a:ext>
            </a:extLst>
          </p:cNvPr>
          <p:cNvSpPr txBox="1"/>
          <p:nvPr/>
        </p:nvSpPr>
        <p:spPr>
          <a:xfrm>
            <a:off x="1412166" y="2287598"/>
            <a:ext cx="93676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To Increase the NPS of an Airline, We Propose: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Analyse the promoter data and how different it is from the detractor data which will help us convert a detractor into a promoter.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Arrive at the variables which have optimum impact on the Likelihood to Recommend of a traveller.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400" dirty="0"/>
              <a:t>Figure out associations to  study groups of travellers and their Likelihood to recommend.</a:t>
            </a:r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798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C934E-B8E4-114E-887B-CD136179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E38-2288-4F54-B604-30E49A675C8C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AAA0FE-4D80-1A4D-9D80-9AEBCDF6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93B9F-05BA-DC47-86EA-EF37D48280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33E90-884E-47E8-A601-1396B859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5892"/>
            <a:ext cx="8265372" cy="4537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A116C-36E0-47A8-B94B-1AD4FE1AE97C}"/>
              </a:ext>
            </a:extLst>
          </p:cNvPr>
          <p:cNvSpPr txBox="1"/>
          <p:nvPr/>
        </p:nvSpPr>
        <p:spPr>
          <a:xfrm>
            <a:off x="9504727" y="3032899"/>
            <a:ext cx="1849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Average Customer per day: </a:t>
            </a:r>
            <a:r>
              <a:rPr lang="en-IN" b="1" dirty="0">
                <a:latin typeface="+mj-lt"/>
              </a:rPr>
              <a:t>114</a:t>
            </a:r>
          </a:p>
        </p:txBody>
      </p:sp>
    </p:spTree>
    <p:extLst>
      <p:ext uri="{BB962C8B-B14F-4D97-AF65-F5344CB8AC3E}">
        <p14:creationId xmlns:p14="http://schemas.microsoft.com/office/powerpoint/2010/main" val="404265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C934E-B8E4-114E-887B-CD136179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E38-2288-4F54-B604-30E49A675C8C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AAA0FE-4D80-1A4D-9D80-9AEBCDF6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93B9F-05BA-DC47-86EA-EF37D48280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8A116C-36E0-47A8-B94B-1AD4FE1AE97C}"/>
              </a:ext>
            </a:extLst>
          </p:cNvPr>
          <p:cNvSpPr txBox="1"/>
          <p:nvPr/>
        </p:nvSpPr>
        <p:spPr>
          <a:xfrm>
            <a:off x="838200" y="4631178"/>
            <a:ext cx="309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Average Promoters per day: </a:t>
            </a:r>
            <a:r>
              <a:rPr lang="en-IN" b="1" dirty="0">
                <a:latin typeface="+mj-lt"/>
              </a:rPr>
              <a:t>37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A8493-C6EE-47BE-8E54-31E60C847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120360"/>
            <a:ext cx="5797588" cy="3286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2A6C92-130F-49DC-A303-409E87126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1" y="1120361"/>
            <a:ext cx="5797589" cy="3299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101CDE-2ED0-4E69-9A10-C71EE38CCD16}"/>
              </a:ext>
            </a:extLst>
          </p:cNvPr>
          <p:cNvSpPr txBox="1"/>
          <p:nvPr/>
        </p:nvSpPr>
        <p:spPr>
          <a:xfrm>
            <a:off x="4662836" y="4631180"/>
            <a:ext cx="309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Average Passive per day</a:t>
            </a:r>
          </a:p>
          <a:p>
            <a:r>
              <a:rPr lang="en-IN" dirty="0">
                <a:latin typeface="+mj-lt"/>
              </a:rPr>
              <a:t>: </a:t>
            </a:r>
            <a:r>
              <a:rPr lang="en-IN" b="1" dirty="0">
                <a:latin typeface="+mj-lt"/>
              </a:rPr>
              <a:t>38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4DEE6-F826-47D8-B005-406CE2109865}"/>
              </a:ext>
            </a:extLst>
          </p:cNvPr>
          <p:cNvSpPr txBox="1"/>
          <p:nvPr/>
        </p:nvSpPr>
        <p:spPr>
          <a:xfrm>
            <a:off x="8485551" y="4631179"/>
            <a:ext cx="309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Average Detractors per day: </a:t>
            </a:r>
            <a:r>
              <a:rPr lang="en-IN" b="1" dirty="0">
                <a:latin typeface="+mj-lt"/>
              </a:rPr>
              <a:t>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B182B-CF22-4233-BF31-0041318E732F}"/>
              </a:ext>
            </a:extLst>
          </p:cNvPr>
          <p:cNvSpPr txBox="1"/>
          <p:nvPr/>
        </p:nvSpPr>
        <p:spPr>
          <a:xfrm>
            <a:off x="2384265" y="5277509"/>
            <a:ext cx="3884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Divide the Passives:</a:t>
            </a:r>
          </a:p>
          <a:p>
            <a:r>
              <a:rPr lang="en-IN" dirty="0"/>
              <a:t>Avg. Promoters: 37+19 = </a:t>
            </a:r>
            <a:r>
              <a:rPr lang="en-IN" b="1" dirty="0"/>
              <a:t>56</a:t>
            </a:r>
          </a:p>
          <a:p>
            <a:r>
              <a:rPr lang="en-IN" dirty="0"/>
              <a:t>Avg. Detractors: 40+19 = </a:t>
            </a:r>
            <a:r>
              <a:rPr lang="en-IN" b="1" dirty="0"/>
              <a:t>59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A40BC-2384-438F-B9C8-0604641D0DFF}"/>
              </a:ext>
            </a:extLst>
          </p:cNvPr>
          <p:cNvSpPr txBox="1"/>
          <p:nvPr/>
        </p:nvSpPr>
        <p:spPr>
          <a:xfrm>
            <a:off x="6543499" y="5216766"/>
            <a:ext cx="3884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+mj-lt"/>
              </a:rPr>
              <a:t>Percentage of Daily Detractors:</a:t>
            </a:r>
          </a:p>
          <a:p>
            <a:r>
              <a:rPr lang="en-IN" sz="2400" b="1" dirty="0">
                <a:latin typeface="+mj-lt"/>
              </a:rPr>
              <a:t>59∕115 * 100 = 51.30%</a:t>
            </a:r>
          </a:p>
        </p:txBody>
      </p:sp>
    </p:spTree>
    <p:extLst>
      <p:ext uri="{BB962C8B-B14F-4D97-AF65-F5344CB8AC3E}">
        <p14:creationId xmlns:p14="http://schemas.microsoft.com/office/powerpoint/2010/main" val="349334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162-D446-4D4A-9686-85092C1D5D83}" type="datetime1">
              <a:rPr lang="en-US" smtClean="0"/>
              <a:t>12/5/2019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t>7</a:t>
            </a:fld>
            <a:endParaRPr lang="en-US" dirty="0"/>
          </a:p>
        </p:txBody>
      </p:sp>
      <p:sp>
        <p:nvSpPr>
          <p:cNvPr id="1024" name="Text Placeholder 102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D844E-1C36-4957-8299-60ED9D5B6E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18"/>
          <a:stretch/>
        </p:blipFill>
        <p:spPr>
          <a:xfrm>
            <a:off x="825544" y="965295"/>
            <a:ext cx="4095790" cy="4504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E1097F-38FC-4BD3-B45A-FD5C4CD11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668" y="975049"/>
            <a:ext cx="4079453" cy="4494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BB80A9-DE43-438E-8E10-2FDAF6C2F261}"/>
              </a:ext>
            </a:extLst>
          </p:cNvPr>
          <p:cNvSpPr txBox="1"/>
          <p:nvPr/>
        </p:nvSpPr>
        <p:spPr>
          <a:xfrm>
            <a:off x="1299595" y="5775808"/>
            <a:ext cx="1051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Business Travel: </a:t>
            </a:r>
            <a:r>
              <a:rPr lang="en-IN" b="1" dirty="0">
                <a:latin typeface="+mj-lt"/>
              </a:rPr>
              <a:t>6323</a:t>
            </a:r>
            <a:r>
              <a:rPr lang="en-IN" dirty="0">
                <a:latin typeface="+mj-lt"/>
              </a:rPr>
              <a:t> 		Mileage Tickets: </a:t>
            </a:r>
            <a:r>
              <a:rPr lang="en-IN" b="1" dirty="0">
                <a:latin typeface="+mj-lt"/>
              </a:rPr>
              <a:t>829</a:t>
            </a:r>
            <a:r>
              <a:rPr lang="en-IN" dirty="0">
                <a:latin typeface="+mj-lt"/>
              </a:rPr>
              <a:t> 		Personal Travel: </a:t>
            </a:r>
            <a:r>
              <a:rPr lang="en-IN" b="1" dirty="0">
                <a:latin typeface="+mj-lt"/>
              </a:rPr>
              <a:t>3130</a:t>
            </a:r>
          </a:p>
        </p:txBody>
      </p:sp>
    </p:spTree>
    <p:extLst>
      <p:ext uri="{BB962C8B-B14F-4D97-AF65-F5344CB8AC3E}">
        <p14:creationId xmlns:p14="http://schemas.microsoft.com/office/powerpoint/2010/main" val="241912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162-D446-4D4A-9686-85092C1D5D83}" type="datetime1">
              <a:rPr lang="en-US" smtClean="0"/>
              <a:t>12/5/2019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t>8</a:t>
            </a:fld>
            <a:endParaRPr lang="en-US" dirty="0"/>
          </a:p>
        </p:txBody>
      </p:sp>
      <p:sp>
        <p:nvSpPr>
          <p:cNvPr id="1024" name="Text Placeholder 102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8" name="Google Shape;146;p25">
            <a:extLst>
              <a:ext uri="{FF2B5EF4-FFF2-40B4-BE49-F238E27FC236}">
                <a16:creationId xmlns:a16="http://schemas.microsoft.com/office/drawing/2014/main" id="{30CD1439-E2D1-4EB1-929A-4F88BE4B2F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4970"/>
          <a:stretch/>
        </p:blipFill>
        <p:spPr>
          <a:xfrm>
            <a:off x="2520100" y="1416471"/>
            <a:ext cx="7151800" cy="4263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64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C934E-B8E4-114E-887B-CD136179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E38-2288-4F54-B604-30E49A675C8C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AAA0FE-4D80-1A4D-9D80-9AEBCDF6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93B9F-05BA-DC47-86EA-EF37D48280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2F397-009F-41DD-A36F-C269A90A2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6919"/>
            <a:ext cx="4522621" cy="49590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610A15-2B7D-465D-BA43-16AE19257CE4}"/>
              </a:ext>
            </a:extLst>
          </p:cNvPr>
          <p:cNvSpPr txBox="1"/>
          <p:nvPr/>
        </p:nvSpPr>
        <p:spPr>
          <a:xfrm>
            <a:off x="6831182" y="2413337"/>
            <a:ext cx="4522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Partner Airlines: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Top three partner airlines: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Cheap seats Airlines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Sigma Airlines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Northwest Business Airline</a:t>
            </a:r>
          </a:p>
          <a:p>
            <a:pPr marL="800100" lvl="1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lvl="1"/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49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3">
      <a:majorFont>
        <a:latin typeface="Segoe U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6A7CDD53D2C547B7D183CB5DD7804E" ma:contentTypeVersion="12" ma:contentTypeDescription="Create a new document." ma:contentTypeScope="" ma:versionID="b65e79b3bcceca6287f492b87840b549">
  <xsd:schema xmlns:xsd="http://www.w3.org/2001/XMLSchema" xmlns:xs="http://www.w3.org/2001/XMLSchema" xmlns:p="http://schemas.microsoft.com/office/2006/metadata/properties" xmlns:ns3="063b1926-a0ce-401a-8c29-21cf29722779" xmlns:ns4="ed8bcae5-d35c-4612-be4f-227eb8dbb468" targetNamespace="http://schemas.microsoft.com/office/2006/metadata/properties" ma:root="true" ma:fieldsID="120b4ecd816e0ae01d9005a582d6a830" ns3:_="" ns4:_="">
    <xsd:import namespace="063b1926-a0ce-401a-8c29-21cf29722779"/>
    <xsd:import namespace="ed8bcae5-d35c-4612-be4f-227eb8dbb4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3b1926-a0ce-401a-8c29-21cf297227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8bcae5-d35c-4612-be4f-227eb8dbb46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5936E4-9748-4B3C-8523-A45265B988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3b1926-a0ce-401a-8c29-21cf29722779"/>
    <ds:schemaRef ds:uri="ed8bcae5-d35c-4612-be4f-227eb8dbb4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A8BBB6-6F7B-4197-BC07-B71636B26E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67CB78-0597-43C4-A592-01C4595B4D0D}">
  <ds:schemaRefs>
    <ds:schemaRef ds:uri="ed8bcae5-d35c-4612-be4f-227eb8dbb468"/>
    <ds:schemaRef ds:uri="063b1926-a0ce-401a-8c29-21cf29722779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711</Words>
  <Application>Microsoft Office PowerPoint</Application>
  <PresentationFormat>Widescreen</PresentationFormat>
  <Paragraphs>117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Rishabh Mahesh Upadhye</cp:lastModifiedBy>
  <cp:revision>51</cp:revision>
  <dcterms:created xsi:type="dcterms:W3CDTF">2017-05-02T07:49:37Z</dcterms:created>
  <dcterms:modified xsi:type="dcterms:W3CDTF">2019-12-05T21:35:50Z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0x0101005C6A7CDD53D2C547B7D183CB5DD7804E</vt:lpwstr>
  </property>
</Properties>
</file>