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23"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F13DCE-9DFC-4C28-A305-0C03F7EC4123}"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384159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13DCE-9DFC-4C28-A305-0C03F7EC4123}"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329079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13DCE-9DFC-4C28-A305-0C03F7EC4123}"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1068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13DCE-9DFC-4C28-A305-0C03F7EC4123}"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204950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13DCE-9DFC-4C28-A305-0C03F7EC4123}"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86550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F13DCE-9DFC-4C28-A305-0C03F7EC4123}"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208643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F13DCE-9DFC-4C28-A305-0C03F7EC4123}"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372937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F13DCE-9DFC-4C28-A305-0C03F7EC4123}"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419848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13DCE-9DFC-4C28-A305-0C03F7EC4123}"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421389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13DCE-9DFC-4C28-A305-0C03F7EC4123}"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222159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13DCE-9DFC-4C28-A305-0C03F7EC4123}"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9C10F-7354-4BAA-9C34-501B9084E893}" type="slidenum">
              <a:rPr lang="en-US" smtClean="0"/>
              <a:t>‹#›</a:t>
            </a:fld>
            <a:endParaRPr lang="en-US"/>
          </a:p>
        </p:txBody>
      </p:sp>
    </p:spTree>
    <p:extLst>
      <p:ext uri="{BB962C8B-B14F-4D97-AF65-F5344CB8AC3E}">
        <p14:creationId xmlns:p14="http://schemas.microsoft.com/office/powerpoint/2010/main" val="278134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13DCE-9DFC-4C28-A305-0C03F7EC4123}"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9C10F-7354-4BAA-9C34-501B9084E893}" type="slidenum">
              <a:rPr lang="en-US" smtClean="0"/>
              <a:t>‹#›</a:t>
            </a:fld>
            <a:endParaRPr lang="en-US"/>
          </a:p>
        </p:txBody>
      </p:sp>
    </p:spTree>
    <p:extLst>
      <p:ext uri="{BB962C8B-B14F-4D97-AF65-F5344CB8AC3E}">
        <p14:creationId xmlns:p14="http://schemas.microsoft.com/office/powerpoint/2010/main" val="3868063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Intelligent Financial Reporting System</a:t>
            </a:r>
            <a:r>
              <a:rPr lang="en-US" dirty="0"/>
              <a:t/>
            </a:r>
            <a:br>
              <a:rPr lang="en-US" dirty="0"/>
            </a:br>
            <a:endParaRPr lang="en-US" dirty="0"/>
          </a:p>
        </p:txBody>
      </p:sp>
      <p:sp>
        <p:nvSpPr>
          <p:cNvPr id="3" name="Subtitle 2"/>
          <p:cNvSpPr>
            <a:spLocks noGrp="1"/>
          </p:cNvSpPr>
          <p:nvPr>
            <p:ph type="subTitle" idx="1"/>
          </p:nvPr>
        </p:nvSpPr>
        <p:spPr>
          <a:xfrm>
            <a:off x="1524000" y="3602037"/>
            <a:ext cx="9144000" cy="2596631"/>
          </a:xfrm>
        </p:spPr>
        <p:txBody>
          <a:bodyPr>
            <a:normAutofit/>
          </a:bodyPr>
          <a:lstStyle/>
          <a:p>
            <a:pPr algn="l"/>
            <a:r>
              <a:rPr lang="en-IN" dirty="0" smtClean="0"/>
              <a:t>By –  </a:t>
            </a:r>
            <a:r>
              <a:rPr lang="en-IN" dirty="0" err="1" smtClean="0"/>
              <a:t>Bhavik</a:t>
            </a:r>
            <a:r>
              <a:rPr lang="en-IN" dirty="0" smtClean="0"/>
              <a:t> </a:t>
            </a:r>
            <a:r>
              <a:rPr lang="en-IN" dirty="0" err="1" smtClean="0"/>
              <a:t>Vora</a:t>
            </a:r>
            <a:endParaRPr lang="en-IN" dirty="0" smtClean="0"/>
          </a:p>
          <a:p>
            <a:pPr algn="l"/>
            <a:r>
              <a:rPr lang="en-IN" dirty="0" smtClean="0"/>
              <a:t>          Charishma </a:t>
            </a:r>
            <a:r>
              <a:rPr lang="en-IN" dirty="0" err="1" smtClean="0"/>
              <a:t>Seenappa</a:t>
            </a:r>
            <a:endParaRPr lang="en-IN" dirty="0" smtClean="0"/>
          </a:p>
          <a:p>
            <a:pPr algn="l"/>
            <a:r>
              <a:rPr lang="en-IN" dirty="0" smtClean="0"/>
              <a:t>          </a:t>
            </a:r>
            <a:r>
              <a:rPr lang="en-IN" dirty="0" err="1" smtClean="0"/>
              <a:t>Deepti</a:t>
            </a:r>
            <a:r>
              <a:rPr lang="en-IN" dirty="0" smtClean="0"/>
              <a:t> </a:t>
            </a:r>
            <a:r>
              <a:rPr lang="en-IN" dirty="0" err="1" smtClean="0"/>
              <a:t>Pundlik</a:t>
            </a:r>
            <a:endParaRPr lang="en-IN" dirty="0" smtClean="0"/>
          </a:p>
          <a:p>
            <a:pPr algn="l"/>
            <a:r>
              <a:rPr lang="en-IN" dirty="0" smtClean="0"/>
              <a:t>          </a:t>
            </a:r>
            <a:r>
              <a:rPr lang="en-IN" dirty="0" err="1" smtClean="0"/>
              <a:t>Juilee</a:t>
            </a:r>
            <a:r>
              <a:rPr lang="en-IN" dirty="0" smtClean="0"/>
              <a:t> </a:t>
            </a:r>
            <a:r>
              <a:rPr lang="en-IN" dirty="0" err="1" smtClean="0"/>
              <a:t>Jadhav</a:t>
            </a:r>
            <a:endParaRPr lang="en-IN" dirty="0" smtClean="0"/>
          </a:p>
          <a:p>
            <a:pPr algn="l"/>
            <a:r>
              <a:rPr lang="en-IN" dirty="0" smtClean="0"/>
              <a:t>          </a:t>
            </a:r>
            <a:r>
              <a:rPr lang="en-IN" dirty="0" err="1" smtClean="0"/>
              <a:t>Prarthana</a:t>
            </a:r>
            <a:r>
              <a:rPr lang="en-IN" dirty="0" smtClean="0"/>
              <a:t> </a:t>
            </a:r>
            <a:r>
              <a:rPr lang="en-IN" dirty="0" err="1" smtClean="0"/>
              <a:t>Angadi</a:t>
            </a:r>
            <a:endParaRPr lang="en-IN" dirty="0" smtClean="0"/>
          </a:p>
        </p:txBody>
      </p:sp>
    </p:spTree>
    <p:extLst>
      <p:ext uri="{BB962C8B-B14F-4D97-AF65-F5344CB8AC3E}">
        <p14:creationId xmlns:p14="http://schemas.microsoft.com/office/powerpoint/2010/main" val="389124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577516" y="1884539"/>
            <a:ext cx="11001676" cy="2186689"/>
          </a:xfrm>
          <a:prstGeom prst="rect">
            <a:avLst/>
          </a:prstGeom>
        </p:spPr>
        <p:txBody>
          <a:bodyPr wrap="square">
            <a:spAutoFit/>
          </a:bodyPr>
          <a:lstStyle/>
          <a:p>
            <a:pPr algn="just">
              <a:lnSpc>
                <a:spcPct val="107000"/>
              </a:lnSpc>
            </a:pPr>
            <a:r>
              <a:rPr lang="en-US" dirty="0" smtClean="0">
                <a:solidFill>
                  <a:srgbClr val="22222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With the steady increase in the financial data </a:t>
            </a:r>
            <a:r>
              <a:rPr lang="en-US" sz="2000" dirty="0" smtClean="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it’s</a:t>
            </a:r>
            <a:r>
              <a:rPr lang="en-US" dirty="0" smtClean="0">
                <a:solidFill>
                  <a:srgbClr val="22222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 essential that we have a precise, reliable &amp; intelligent system which consolidates the data gathered from  financial bodies, structures them into a standard format.</a:t>
            </a:r>
          </a:p>
          <a:p>
            <a:pPr algn="just">
              <a:lnSpc>
                <a:spcPct val="107000"/>
              </a:lnSpc>
            </a:pPr>
            <a:endParaRPr lang="en-US" dirty="0">
              <a:solidFill>
                <a:srgbClr val="222222"/>
              </a:solidFill>
              <a:highlight>
                <a:srgbClr val="FFFFFF"/>
              </a:highligh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pPr>
            <a:endParaRPr lang="en-US" dirty="0" smtClean="0">
              <a:solidFill>
                <a:srgbClr val="22222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pPr>
            <a:r>
              <a:rPr lang="en-US" dirty="0" smtClean="0">
                <a:solidFill>
                  <a:srgbClr val="22222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This </a:t>
            </a:r>
            <a:r>
              <a:rPr lang="en-US" dirty="0" smtClean="0">
                <a:solidFill>
                  <a:srgbClr val="222222"/>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can be useful to all the firms in representing its financial invoices on the same basis as its foreign competitors, making comparisons easier. Implementation of this system will give the liberty to all the financial bodies to setup &amp; follow their own standards.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75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442762" y="2517685"/>
            <a:ext cx="11117179" cy="2496196"/>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The ability to disseminate information from multiple sources is the need of the hour. Different firms around the world are following a different  formats .Our system will prove to be helpful in allowing the firms  </a:t>
            </a:r>
            <a:endParaRPr lang="en-US" sz="16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Ø"/>
            </a:pPr>
            <a:r>
              <a:rPr lang="en-US" dirty="0" smtClean="0">
                <a:effectLst/>
                <a:latin typeface="Calibri" panose="020F0502020204030204" pitchFamily="34" charset="0"/>
                <a:ea typeface="Times New Roman" panose="02020603050405020304" pitchFamily="18" charset="0"/>
                <a:cs typeface="Calibri" panose="020F0502020204030204" pitchFamily="34" charset="0"/>
              </a:rPr>
              <a:t> Collect data/invoice from different financial resources</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p>
          <a:p>
            <a:pPr marL="285750" indent="-285750">
              <a:lnSpc>
                <a:spcPct val="107000"/>
              </a:lnSpc>
              <a:buFont typeface="Wingdings" panose="05000000000000000000" pitchFamily="2" charset="2"/>
              <a:buChar char="Ø"/>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Provides a seed data for invoices.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Ø"/>
            </a:pPr>
            <a:r>
              <a:rPr lang="en-US" dirty="0" smtClean="0">
                <a:effectLst/>
                <a:latin typeface="Calibri" panose="020F0502020204030204" pitchFamily="34" charset="0"/>
                <a:ea typeface="Times New Roman" panose="02020603050405020304" pitchFamily="18" charset="0"/>
                <a:cs typeface="Calibri" panose="020F0502020204030204" pitchFamily="34" charset="0"/>
              </a:rPr>
              <a:t>Populate, map and analyze the data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Ø"/>
            </a:pPr>
            <a:r>
              <a:rPr lang="en-US" dirty="0" smtClean="0">
                <a:effectLst/>
                <a:latin typeface="Calibri" panose="020F0502020204030204" pitchFamily="34" charset="0"/>
                <a:ea typeface="Times New Roman" panose="02020603050405020304" pitchFamily="18" charset="0"/>
                <a:cs typeface="Calibri" panose="020F0502020204030204" pitchFamily="34" charset="0"/>
              </a:rPr>
              <a:t>Retrieve the formatted data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Ø"/>
            </a:pPr>
            <a:r>
              <a:rPr lang="en-US" dirty="0" smtClean="0">
                <a:effectLst/>
                <a:latin typeface="Calibri" panose="020F0502020204030204" pitchFamily="34" charset="0"/>
                <a:ea typeface="Times New Roman" panose="02020603050405020304" pitchFamily="18" charset="0"/>
                <a:cs typeface="Calibri" panose="020F0502020204030204" pitchFamily="34" charset="0"/>
              </a:rPr>
              <a:t>Deliver the formatted report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37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1815"/>
          </a:xfrm>
        </p:spPr>
        <p:txBody>
          <a:bodyPr>
            <a:normAutofit fontScale="90000"/>
          </a:bodyPr>
          <a:lstStyle/>
          <a:p>
            <a:r>
              <a:rPr lang="en-US" dirty="0" smtClean="0"/>
              <a:t>                                   Project Flow</a:t>
            </a:r>
            <a:endParaRPr lang="en-US" dirty="0"/>
          </a:p>
        </p:txBody>
      </p:sp>
      <p:sp>
        <p:nvSpPr>
          <p:cNvPr id="3" name="Rectangle 2"/>
          <p:cNvSpPr/>
          <p:nvPr/>
        </p:nvSpPr>
        <p:spPr>
          <a:xfrm>
            <a:off x="3570972" y="4004109"/>
            <a:ext cx="4831883" cy="260844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ounded Rectangle 9"/>
          <p:cNvSpPr>
            <a:spLocks noChangeArrowheads="1"/>
          </p:cNvSpPr>
          <p:nvPr/>
        </p:nvSpPr>
        <p:spPr bwMode="auto">
          <a:xfrm>
            <a:off x="3790164" y="4146901"/>
            <a:ext cx="4514850" cy="67945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Populate, map and analyze the data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ounded Rectangle 10"/>
          <p:cNvSpPr>
            <a:spLocks noChangeArrowheads="1"/>
          </p:cNvSpPr>
          <p:nvPr/>
        </p:nvSpPr>
        <p:spPr bwMode="auto">
          <a:xfrm>
            <a:off x="3817737" y="5025859"/>
            <a:ext cx="4464050" cy="61595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Retrieve the formatted data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ounded Rectangle 11"/>
          <p:cNvSpPr>
            <a:spLocks noChangeArrowheads="1"/>
          </p:cNvSpPr>
          <p:nvPr/>
        </p:nvSpPr>
        <p:spPr bwMode="auto">
          <a:xfrm>
            <a:off x="3827463" y="5825557"/>
            <a:ext cx="4432300" cy="60325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Deliver the formatted report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Flowchart: Magnetic Disk 15"/>
          <p:cNvSpPr>
            <a:spLocks noChangeArrowheads="1"/>
          </p:cNvSpPr>
          <p:nvPr/>
        </p:nvSpPr>
        <p:spPr bwMode="auto">
          <a:xfrm>
            <a:off x="5177288" y="910507"/>
            <a:ext cx="1574800" cy="1212850"/>
          </a:xfrm>
          <a:prstGeom prst="flowChartMagneticDisk">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Database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ounded Rectangle 19"/>
          <p:cNvSpPr>
            <a:spLocks noChangeArrowheads="1"/>
          </p:cNvSpPr>
          <p:nvPr/>
        </p:nvSpPr>
        <p:spPr bwMode="auto">
          <a:xfrm>
            <a:off x="5183188" y="2451317"/>
            <a:ext cx="1720850" cy="100965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Intelligent System/Machine Learning System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Down Arrow 9"/>
          <p:cNvSpPr/>
          <p:nvPr/>
        </p:nvSpPr>
        <p:spPr>
          <a:xfrm>
            <a:off x="5640270" y="2123357"/>
            <a:ext cx="626043" cy="32796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Arrow 10"/>
          <p:cNvSpPr/>
          <p:nvPr/>
        </p:nvSpPr>
        <p:spPr>
          <a:xfrm>
            <a:off x="4555021" y="1451343"/>
            <a:ext cx="622300" cy="311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Left Arrow 11"/>
          <p:cNvSpPr/>
          <p:nvPr/>
        </p:nvSpPr>
        <p:spPr>
          <a:xfrm>
            <a:off x="6752088" y="1443990"/>
            <a:ext cx="857250" cy="292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Down Arrow 12"/>
          <p:cNvSpPr/>
          <p:nvPr/>
        </p:nvSpPr>
        <p:spPr>
          <a:xfrm>
            <a:off x="5707513" y="3477059"/>
            <a:ext cx="558800" cy="527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ounded Rectangle 4"/>
          <p:cNvSpPr>
            <a:spLocks noChangeArrowheads="1"/>
          </p:cNvSpPr>
          <p:nvPr/>
        </p:nvSpPr>
        <p:spPr bwMode="auto">
          <a:xfrm>
            <a:off x="3041414" y="1100688"/>
            <a:ext cx="1498600" cy="99695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Collect data/report from different financial resources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ounded Rectangle 5"/>
          <p:cNvSpPr>
            <a:spLocks noChangeArrowheads="1"/>
          </p:cNvSpPr>
          <p:nvPr/>
        </p:nvSpPr>
        <p:spPr bwMode="auto">
          <a:xfrm>
            <a:off x="7571002" y="1097011"/>
            <a:ext cx="1308100" cy="95250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Provide a seed data for financial reports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5171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collected is invoice which contains  </a:t>
            </a:r>
            <a:r>
              <a:rPr lang="en-US" dirty="0" smtClean="0"/>
              <a:t>invoice details, </a:t>
            </a:r>
            <a:r>
              <a:rPr lang="en-US" dirty="0" smtClean="0"/>
              <a:t>sender </a:t>
            </a:r>
            <a:r>
              <a:rPr lang="en-US" dirty="0" smtClean="0"/>
              <a:t>details</a:t>
            </a:r>
            <a:r>
              <a:rPr lang="en-US" dirty="0" smtClean="0"/>
              <a:t>, </a:t>
            </a:r>
            <a:r>
              <a:rPr lang="en-US" dirty="0" smtClean="0"/>
              <a:t>customer details in XML Format.</a:t>
            </a:r>
          </a:p>
          <a:p>
            <a:r>
              <a:rPr lang="en-US" dirty="0" smtClean="0"/>
              <a:t>The data is preprocessed and imported into the MYSQL database.</a:t>
            </a:r>
          </a:p>
          <a:p>
            <a:r>
              <a:rPr lang="en-US" dirty="0" smtClean="0"/>
              <a:t>Preprocessing: Java Code.</a:t>
            </a:r>
          </a:p>
          <a:p>
            <a:r>
              <a:rPr lang="en-US" dirty="0" smtClean="0"/>
              <a:t>Pattern matching has been used in Store Procedures.</a:t>
            </a:r>
          </a:p>
          <a:p>
            <a:endParaRPr lang="en-US" dirty="0" smtClean="0"/>
          </a:p>
          <a:p>
            <a:pPr marL="0" indent="0">
              <a:buNone/>
            </a:pPr>
            <a:endParaRPr lang="en-US" dirty="0"/>
          </a:p>
          <a:p>
            <a:endParaRPr lang="en-US" dirty="0" smtClean="0"/>
          </a:p>
          <a:p>
            <a:r>
              <a:rPr lang="en-US" dirty="0" smtClean="0"/>
              <a:t>Assumption-Header tag will be the first tag and invoice number will be the first tag under the header tag.</a:t>
            </a:r>
            <a:endParaRPr lang="en-US" dirty="0" smtClean="0"/>
          </a:p>
          <a:p>
            <a:endParaRPr lang="en-US" dirty="0" smtClean="0"/>
          </a:p>
          <a:p>
            <a:endParaRPr lang="en-US" dirty="0"/>
          </a:p>
        </p:txBody>
      </p:sp>
    </p:spTree>
    <p:extLst>
      <p:ext uri="{BB962C8B-B14F-4D97-AF65-F5344CB8AC3E}">
        <p14:creationId xmlns:p14="http://schemas.microsoft.com/office/powerpoint/2010/main" val="355386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65" y="108066"/>
            <a:ext cx="10738658" cy="731519"/>
          </a:xfrm>
        </p:spPr>
        <p:txBody>
          <a:bodyPr/>
          <a:lstStyle/>
          <a:p>
            <a:r>
              <a:rPr lang="en-US" dirty="0" smtClean="0"/>
              <a:t>ER Diagram</a:t>
            </a:r>
            <a:endParaRPr lang="en-US" dirty="0"/>
          </a:p>
        </p:txBody>
      </p:sp>
      <p:pic>
        <p:nvPicPr>
          <p:cNvPr id="6" name="Content Placeholder 5"/>
          <p:cNvPicPr>
            <a:picLocks noGrp="1"/>
          </p:cNvPicPr>
          <p:nvPr>
            <p:ph idx="1"/>
          </p:nvPr>
        </p:nvPicPr>
        <p:blipFill>
          <a:blip r:embed="rId2"/>
          <a:stretch>
            <a:fillRect/>
          </a:stretch>
        </p:blipFill>
        <p:spPr>
          <a:xfrm>
            <a:off x="1745673" y="914401"/>
            <a:ext cx="7572894" cy="5877098"/>
          </a:xfrm>
          <a:prstGeom prst="rect">
            <a:avLst/>
          </a:prstGeom>
        </p:spPr>
      </p:pic>
    </p:spTree>
    <p:extLst>
      <p:ext uri="{BB962C8B-B14F-4D97-AF65-F5344CB8AC3E}">
        <p14:creationId xmlns:p14="http://schemas.microsoft.com/office/powerpoint/2010/main" val="51125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6948" y="2016335"/>
            <a:ext cx="2695575" cy="1695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719" y="1568660"/>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503" y="4432182"/>
            <a:ext cx="3457575" cy="13239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1121" y="2268045"/>
            <a:ext cx="3009900" cy="1514475"/>
          </a:xfrm>
          <a:prstGeom prst="rect">
            <a:avLst/>
          </a:prstGeom>
        </p:spPr>
      </p:pic>
    </p:spTree>
    <p:extLst>
      <p:ext uri="{BB962C8B-B14F-4D97-AF65-F5344CB8AC3E}">
        <p14:creationId xmlns:p14="http://schemas.microsoft.com/office/powerpoint/2010/main" val="337825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4282"/>
            <a:ext cx="10515600" cy="5002681"/>
          </a:xfrm>
        </p:spPr>
        <p:txBody>
          <a:bodyPr/>
          <a:lstStyle/>
          <a:p>
            <a:endParaRPr lang="en-US" dirty="0" smtClean="0"/>
          </a:p>
          <a:p>
            <a:endParaRPr lang="en-US" dirty="0"/>
          </a:p>
          <a:p>
            <a:endParaRPr lang="en-US" dirty="0" smtClean="0"/>
          </a:p>
          <a:p>
            <a:pPr marL="0" indent="0">
              <a:buNone/>
            </a:pPr>
            <a:r>
              <a:rPr lang="en-US" sz="4000" dirty="0" smtClean="0">
                <a:latin typeface="Times New Roman" panose="02020603050405020304" pitchFamily="18" charset="0"/>
                <a:cs typeface="Times New Roman" panose="02020603050405020304" pitchFamily="18" charset="0"/>
              </a:rPr>
              <a:t>                            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894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251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Intelligent Financial Reporting System </vt:lpstr>
      <vt:lpstr>Problem Statement</vt:lpstr>
      <vt:lpstr>PowerPoint Presentation</vt:lpstr>
      <vt:lpstr>                                   Project Flow</vt:lpstr>
      <vt:lpstr>Collection Of Data</vt:lpstr>
      <vt:lpstr>ER Diagram</vt:lpstr>
      <vt:lpstr>pics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Financial Reporting System </dc:title>
  <dc:creator>Charishma</dc:creator>
  <cp:lastModifiedBy>Charishma</cp:lastModifiedBy>
  <cp:revision>12</cp:revision>
  <dcterms:created xsi:type="dcterms:W3CDTF">2015-12-06T22:43:20Z</dcterms:created>
  <dcterms:modified xsi:type="dcterms:W3CDTF">2015-12-09T07:37:31Z</dcterms:modified>
</cp:coreProperties>
</file>