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gradFill flip="none" rotWithShape="1">
          <a:gsLst>
            <a:gs pos="0">
              <a:schemeClr val="accent1">
                <a:lumOff val="-7490"/>
              </a:schemeClr>
            </a:gs>
            <a:gs pos="100000">
              <a:schemeClr val="accent5">
                <a:satOff val="-5226"/>
                <a:lumOff val="-10549"/>
              </a:schemeClr>
            </a:gs>
          </a:gsLst>
          <a:lin ang="189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524800" y="672605"/>
            <a:ext cx="1081626" cy="112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Shape 1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359600" y="281746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1680300" y="1188925"/>
            <a:ext cx="5783402" cy="14574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Click to add title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1680300" y="3049449"/>
            <a:ext cx="5783402" cy="909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/>
            <a:r>
              <a:t>Click to add subtitle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Click to add text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92561" y="126028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8684344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bg>
      <p:bgPr>
        <a:gradFill flip="none" rotWithShape="1">
          <a:gsLst>
            <a:gs pos="0">
              <a:schemeClr val="accent1">
                <a:lumOff val="-7490"/>
              </a:schemeClr>
            </a:gs>
            <a:gs pos="100000">
              <a:schemeClr val="accent5">
                <a:satOff val="-5226"/>
                <a:lumOff val="-10549"/>
              </a:schemeClr>
            </a:gs>
          </a:gsLst>
          <a:lin ang="189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492561" y="126028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684344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59600" y="281746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Click to add title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bg>
      <p:bgPr>
        <a:gradFill flip="none" rotWithShape="1">
          <a:gsLst>
            <a:gs pos="0">
              <a:schemeClr val="accent1">
                <a:lumOff val="-7490"/>
              </a:schemeClr>
            </a:gs>
            <a:gs pos="100000">
              <a:schemeClr val="accent5">
                <a:satOff val="-5226"/>
                <a:lumOff val="-10549"/>
              </a:schemeClr>
            </a:gs>
          </a:gsLst>
          <a:lin ang="189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92561" y="126028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add text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92561" y="1260282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44" name="Shape 44"/>
          <p:cNvSpPr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Click to add text</a:t>
            </a:r>
          </a:p>
        </p:txBody>
      </p:sp>
      <p:sp>
        <p:nvSpPr>
          <p:cNvPr id="45" name="Shape 45"/>
          <p:cNvSpPr/>
          <p:nvPr>
            <p:ph type="body" sz="half" idx="13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62"/>
          <p:cNvSpPr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Click to add title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Click to add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Click to add title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Click to add title</a:t>
            </a:r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265500" y="2768999"/>
            <a:ext cx="4045200" cy="13455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>
                <a:solidFill>
                  <a:schemeClr val="accent5"/>
                </a:solidFill>
              </a:defRPr>
            </a:lvl1pPr>
          </a:lstStyle>
          <a:p>
            <a:pPr/>
            <a:r>
              <a:t>Click to add subtitle</a:t>
            </a:r>
          </a:p>
        </p:txBody>
      </p:sp>
      <p:sp>
        <p:nvSpPr>
          <p:cNvPr id="83" name="Shape 83"/>
          <p:cNvSpPr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/>
            <a:r>
              <a:t>Click to add text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4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Crime Prediction</a:t>
            </a:r>
          </a:p>
        </p:txBody>
      </p:sp>
      <p:sp>
        <p:nvSpPr>
          <p:cNvPr id="139" name="Shape 13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66344">
              <a:defRPr sz="1224"/>
            </a:pPr>
            <a:r>
              <a:t>Junjie Ouyang</a:t>
            </a:r>
          </a:p>
          <a:p>
            <a:pPr defTabSz="466344">
              <a:defRPr sz="1224"/>
            </a:pPr>
            <a:r>
              <a:t>Xing Liu</a:t>
            </a:r>
          </a:p>
          <a:p>
            <a:pPr defTabSz="466344">
              <a:defRPr sz="1224"/>
            </a:pPr>
            <a:r>
              <a:t>Yi Dang</a:t>
            </a:r>
          </a:p>
          <a:p>
            <a:pPr defTabSz="466344">
              <a:defRPr sz="1224"/>
            </a:pPr>
            <a:r>
              <a:t>Yi Li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>
            <a:lvl1pPr defTabSz="832104">
              <a:defRPr sz="2730"/>
            </a:lvl1pPr>
          </a:lstStyle>
          <a:p>
            <a:pPr/>
            <a:r>
              <a:t>Prediction result for STREET CRIME in March (Mean)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024" y="1429349"/>
            <a:ext cx="4114801" cy="325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32824" y="458024"/>
            <a:ext cx="8910602" cy="686102"/>
          </a:xfrm>
          <a:prstGeom prst="rect">
            <a:avLst/>
          </a:prstGeom>
        </p:spPr>
        <p:txBody>
          <a:bodyPr/>
          <a:lstStyle>
            <a:lvl1pPr defTabSz="694944">
              <a:defRPr sz="2280"/>
            </a:lvl1pPr>
          </a:lstStyle>
          <a:p>
            <a:pPr/>
            <a:r>
              <a:t>Prediction result for STREET CRIME in March (Logistic Regression)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8693708" y="4692391"/>
            <a:ext cx="327450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849" y="1429349"/>
            <a:ext cx="4124326" cy="327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387899" y="458024"/>
            <a:ext cx="8534701" cy="686102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Prediction result for STREET CRIME in March (Gaussian process)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700" y="1441400"/>
            <a:ext cx="4114801" cy="326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STREET CRIMES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9" name="Table 189"/>
          <p:cNvGraphicFramePr/>
          <p:nvPr/>
        </p:nvGraphicFramePr>
        <p:xfrm>
          <a:off x="704850" y="1155700"/>
          <a:ext cx="7734300" cy="2584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04900"/>
                <a:gridCol w="1104900"/>
                <a:gridCol w="1104900"/>
                <a:gridCol w="1104900"/>
                <a:gridCol w="1104900"/>
                <a:gridCol w="1104900"/>
                <a:gridCol w="1104900"/>
              </a:tblGrid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Gaussian Process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Predict by Mean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March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29.6497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0.8430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33.1982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0.9439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0.0015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April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29.9460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0.8239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32.6138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0.8972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0.0206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0.0026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27.2885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0.8095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32.4252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0.9619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0.0099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0.0012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29.1985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0.8912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30.3664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0.9268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0.0012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29.2963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0.8339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32.5900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0.9276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0.0089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0.0012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Aug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26.8535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0.8059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31.8048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0.9545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0.0008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Sep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30.7960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0.8471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34.8212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0.9578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0.0098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0.0012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Oct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29.4364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0.8195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33.3710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0.9290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0.0075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0.0009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26.4013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0.7848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30.7764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0.9148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0.0116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0.0015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Dec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25.8421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0.7694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31.9028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0.9499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STREET CRIMES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192" name="Shape 1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3" name="SC_PE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1806" y="932872"/>
            <a:ext cx="4597666" cy="344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_PA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181" y="932928"/>
            <a:ext cx="4597781" cy="3448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Burglary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8" name="Table 198"/>
          <p:cNvGraphicFramePr/>
          <p:nvPr/>
        </p:nvGraphicFramePr>
        <p:xfrm>
          <a:off x="412750" y="1155700"/>
          <a:ext cx="8318500" cy="2584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04900"/>
                <a:gridCol w="1104900"/>
                <a:gridCol w="1104900"/>
                <a:gridCol w="1270000"/>
                <a:gridCol w="1371600"/>
                <a:gridCol w="1257300"/>
                <a:gridCol w="1104900"/>
              </a:tblGrid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Gaussian Process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Predict by Mean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March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11.4480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17.1719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0.3000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April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8.9822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0.1875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8.9822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0.1875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6.0817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27.3678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0.4500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2.8205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0.0625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2.8205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0.0625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4.8654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26.7596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0.5500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Aug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4.4739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0.0800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15.6587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0.2800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Sep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2.2630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0.0476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15.8408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0.3333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Oct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2.3734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0.0556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2.0486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0.0476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14.3401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0.3333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Dec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2.2630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0.0435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13.5778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0.2609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Burglary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BUR_PA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679" y="989691"/>
            <a:ext cx="4597401" cy="344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UR_PE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4277" y="989691"/>
            <a:ext cx="4597401" cy="34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Motor Vehicle Theft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07" name="Table 207"/>
          <p:cNvGraphicFramePr/>
          <p:nvPr/>
        </p:nvGraphicFramePr>
        <p:xfrm>
          <a:off x="412750" y="1155700"/>
          <a:ext cx="8318500" cy="2584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04900"/>
                <a:gridCol w="1104900"/>
                <a:gridCol w="1104900"/>
                <a:gridCol w="1270000"/>
                <a:gridCol w="1371600"/>
                <a:gridCol w="1257300"/>
                <a:gridCol w="1104900"/>
              </a:tblGrid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Gaussian Process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Predict by Mean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March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9.1226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0.2727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16.2179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0.4848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April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10.6640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0.2424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18.6617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0.4242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4.4484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0.1212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10.0088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0.2727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10.5200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0.2857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15.7796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0.4286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9.2674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0.2424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15.0595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0.3939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Aug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5.8974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0.1818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7.8632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0.2424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Sep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5.5080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0.1818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11.9340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0.3939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Oct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6.9505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0.2647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10.8120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0.4118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2.1624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0.0811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11.5328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0.4324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Dec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5.7664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0.2000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16.5783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0.5750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0.0000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Motor Vehicle Theft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MVT_PE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9934" y="937704"/>
            <a:ext cx="4597401" cy="344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MVT_PA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965" y="937704"/>
            <a:ext cx="4597401" cy="34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156949" y="83749"/>
            <a:ext cx="8368202" cy="686102"/>
          </a:xfrm>
          <a:prstGeom prst="rect">
            <a:avLst/>
          </a:prstGeom>
        </p:spPr>
        <p:txBody>
          <a:bodyPr/>
          <a:lstStyle/>
          <a:p>
            <a:pPr defTabSz="685800">
              <a:defRPr sz="2250"/>
            </a:pPr>
            <a:r>
              <a:t>Prediction result for Other</a:t>
            </a:r>
          </a:p>
          <a:p>
            <a:pPr defTabSz="685800">
              <a:defRPr sz="1050"/>
            </a:pPr>
            <a:r>
              <a:t>forcast_spot_ratio=0.005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 216"/>
          <p:cNvGraphicFramePr/>
          <p:nvPr/>
        </p:nvGraphicFramePr>
        <p:xfrm>
          <a:off x="412750" y="1155700"/>
          <a:ext cx="8318500" cy="25844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04900"/>
                <a:gridCol w="1104900"/>
                <a:gridCol w="1104900"/>
                <a:gridCol w="1270000"/>
                <a:gridCol w="1371600"/>
                <a:gridCol w="1257300"/>
                <a:gridCol w="1104900"/>
              </a:tblGrid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Gaussian Process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Predict by Mean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Logistic Regression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PAI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PEI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March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23.1515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0.8631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26.1955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0.9766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0.0184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0.0027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April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22.5706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0.8751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25.4242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0.9858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0.0017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May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22.9394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0.8618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25.7738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0.9683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0.0176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0.0026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21.8032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0.8725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24.4169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0.9771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0.0158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0.0024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Jul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21.4449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0.8653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24.7060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0.9969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0.0137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0.0020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Aug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23.1847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0.8774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25.9669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0.9827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0.0140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0.0021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Sep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22.8861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0.8765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25.5421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0.9783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0.0152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0.0023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Oct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23.1720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0.8632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26.1811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0.9753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0.0191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0.0028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Nov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23.0831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0.8630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25.6058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0.9575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0.0015</a:t>
                      </a:r>
                    </a:p>
                  </a:txBody>
                  <a:tcPr marL="0" marR="0" marT="0" marB="0" anchor="t" anchorCtr="0" horzOverflow="overflow"/>
                </a:tc>
              </a:tr>
              <a:tr h="2349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Dec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22.8235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0.8481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26.6177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0.9891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0.0196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Arial"/>
                        </a:rPr>
                        <a:t>0.0029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To develop placed-based crime forecasting based on existing data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OTHER_PA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679" y="847725"/>
            <a:ext cx="4597401" cy="3448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OTHER_PE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4405" y="847725"/>
            <a:ext cx="4597401" cy="344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Raw data format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CATEGORY: STREET CRIMES, BURGLARY, MOTOR VEHICLE THEFT, OTHER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occ_date: 10/1/2016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x_coordinate: 7624068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y_coordinate: 7100192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x_coordinate ~ (7547902, 7757364)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y_coordinate ~ (602723, 787753)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Split map into small cells 55x46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Count the number of crimes occurred in one month in each cell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Street crime heatmap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199" y="1465549"/>
            <a:ext cx="4124326" cy="325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split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Training: 2012.3 - 2016.2 ~ 80%</a:t>
            </a:r>
          </a:p>
          <a:p>
            <a:pPr>
              <a:defRPr sz="2400"/>
            </a:pPr>
            <a:r>
              <a:t>Test: 2016.3 - 2016.12 ~ 20%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Prediction method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Multinomial logistic regression</a:t>
            </a:r>
          </a:p>
          <a:p>
            <a:pPr marL="457200" indent="-381000">
              <a:buClr>
                <a:srgbClr val="FFFFFF"/>
              </a:buClr>
              <a:buSzPct val="100000"/>
              <a:buFont typeface="Helvetica"/>
              <a:buChar char="●"/>
              <a:defRPr sz="2400"/>
            </a:pPr>
            <a:r>
              <a:t>Gaussian process</a:t>
            </a:r>
          </a:p>
          <a:p>
            <a:pPr>
              <a:defRPr sz="2400"/>
            </a:pPr>
            <a:r>
              <a:t>Baseline: mean of past data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Gaussian process</a:t>
            </a:r>
          </a:p>
        </p:txBody>
      </p:sp>
      <p:sp>
        <p:nvSpPr>
          <p:cNvPr id="167" name="Shape 167"/>
          <p:cNvSpPr/>
          <p:nvPr>
            <p:ph type="body" sz="half" idx="1"/>
          </p:nvPr>
        </p:nvSpPr>
        <p:spPr>
          <a:xfrm>
            <a:off x="387900" y="1489824"/>
            <a:ext cx="5093700" cy="30789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Anscombe transform: transform a random variable with Poisson distribution into one with an approximately standard Gaussian distribution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3277" y="458023"/>
            <a:ext cx="2912822" cy="411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Prediction result for STREET CRIME in March (Real)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8754975" y="4692391"/>
            <a:ext cx="266183" cy="335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300" y="1417275"/>
            <a:ext cx="41148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