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62"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0E1FDE5-D093-498F-BB55-7A29A5FEC0C3}" type="datetimeFigureOut">
              <a:rPr lang="en-US" smtClean="0"/>
              <a:t>11/29/2020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222819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1FDE5-D093-498F-BB55-7A29A5FEC0C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87223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0E1FDE5-D093-498F-BB55-7A29A5FEC0C3}" type="datetimeFigureOut">
              <a:rPr lang="en-US" smtClean="0"/>
              <a:t>11/29/2020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1493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0E1FDE5-D093-498F-BB55-7A29A5FEC0C3}" type="datetimeFigureOut">
              <a:rPr lang="en-US" smtClean="0"/>
              <a:t>11/29/2020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84B029-A46A-488C-B137-E07A964140B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262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0E1FDE5-D093-498F-BB55-7A29A5FEC0C3}" type="datetimeFigureOut">
              <a:rPr lang="en-US" smtClean="0"/>
              <a:t>11/29/2020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825183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0E1FDE5-D093-498F-BB55-7A29A5FEC0C3}"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3209997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0E1FDE5-D093-498F-BB55-7A29A5FEC0C3}"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2592061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E1FDE5-D093-498F-BB55-7A29A5FEC0C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1235949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0E1FDE5-D093-498F-BB55-7A29A5FEC0C3}" type="datetimeFigureOut">
              <a:rPr lang="en-US" smtClean="0"/>
              <a:t>11/29/2020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106967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E1FDE5-D093-498F-BB55-7A29A5FEC0C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346524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0E1FDE5-D093-498F-BB55-7A29A5FEC0C3}" type="datetimeFigureOut">
              <a:rPr lang="en-US" smtClean="0"/>
              <a:t>11/29/2020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145365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E1FDE5-D093-498F-BB55-7A29A5FEC0C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237808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E1FDE5-D093-498F-BB55-7A29A5FEC0C3}"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246364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E1FDE5-D093-498F-BB55-7A29A5FEC0C3}"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210218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1FDE5-D093-498F-BB55-7A29A5FEC0C3}"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389644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1FDE5-D093-498F-BB55-7A29A5FEC0C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251075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1FDE5-D093-498F-BB55-7A29A5FEC0C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4B029-A46A-488C-B137-E07A964140B2}" type="slidenum">
              <a:rPr lang="en-US" smtClean="0"/>
              <a:t>‹#›</a:t>
            </a:fld>
            <a:endParaRPr lang="en-US"/>
          </a:p>
        </p:txBody>
      </p:sp>
    </p:spTree>
    <p:extLst>
      <p:ext uri="{BB962C8B-B14F-4D97-AF65-F5344CB8AC3E}">
        <p14:creationId xmlns:p14="http://schemas.microsoft.com/office/powerpoint/2010/main" val="238475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E1FDE5-D093-498F-BB55-7A29A5FEC0C3}" type="datetimeFigureOut">
              <a:rPr lang="en-US" smtClean="0"/>
              <a:t>11/29/2020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84B029-A46A-488C-B137-E07A964140B2}" type="slidenum">
              <a:rPr lang="en-US" smtClean="0"/>
              <a:t>‹#›</a:t>
            </a:fld>
            <a:endParaRPr lang="en-US"/>
          </a:p>
        </p:txBody>
      </p:sp>
    </p:spTree>
    <p:extLst>
      <p:ext uri="{BB962C8B-B14F-4D97-AF65-F5344CB8AC3E}">
        <p14:creationId xmlns:p14="http://schemas.microsoft.com/office/powerpoint/2010/main" val="5783821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hyperlink" Target="https://en.wikipedia.org/wiki/Feature_vector" TargetMode="External"/><Relationship Id="rId1" Type="http://schemas.openxmlformats.org/officeDocument/2006/relationships/slideLayout" Target="../slideLayouts/slideLayout2.xml"/><Relationship Id="rId5" Type="http://schemas.openxmlformats.org/officeDocument/2006/relationships/hyperlink" Target="https://en.wikipedia.org/wiki/Correlation_and_dependence" TargetMode="External"/><Relationship Id="rId4" Type="http://schemas.openxmlformats.org/officeDocument/2006/relationships/hyperlink" Target="https://en.wikipedia.org/wiki/Independence_(probability_theory)"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mdb.com/list/ls021545925/" TargetMode="External"/><Relationship Id="rId2" Type="http://schemas.openxmlformats.org/officeDocument/2006/relationships/hyperlink" Target="https://www.imdb.com/list/ls041664436/" TargetMode="External"/><Relationship Id="rId1" Type="http://schemas.openxmlformats.org/officeDocument/2006/relationships/slideLayout" Target="../slideLayouts/slideLayout2.xml"/><Relationship Id="rId4" Type="http://schemas.openxmlformats.org/officeDocument/2006/relationships/hyperlink" Target="https://www.imdb.com/list/ls06667202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ata-flair.training/blogs/artificial-neural-network-mod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SCRAPING – TO PREDICT MOVIE SUCCESS</a:t>
            </a:r>
            <a:endParaRPr lang="en-US" dirty="0"/>
          </a:p>
        </p:txBody>
      </p:sp>
      <p:sp>
        <p:nvSpPr>
          <p:cNvPr id="3" name="Subtitle 2"/>
          <p:cNvSpPr>
            <a:spLocks noGrp="1"/>
          </p:cNvSpPr>
          <p:nvPr>
            <p:ph type="subTitle" idx="1"/>
          </p:nvPr>
        </p:nvSpPr>
        <p:spPr/>
        <p:txBody>
          <a:bodyPr>
            <a:normAutofit fontScale="47500" lnSpcReduction="20000"/>
          </a:bodyPr>
          <a:lstStyle/>
          <a:p>
            <a:r>
              <a:rPr lang="en-US" b="1" dirty="0" smtClean="0"/>
              <a:t>TEAM MEMBERS</a:t>
            </a:r>
          </a:p>
          <a:p>
            <a:r>
              <a:rPr lang="en-US" dirty="0" smtClean="0"/>
              <a:t>JUI PATEL</a:t>
            </a:r>
          </a:p>
          <a:p>
            <a:r>
              <a:rPr lang="en-US" dirty="0" smtClean="0"/>
              <a:t>TANVI ANAND</a:t>
            </a:r>
            <a:endParaRPr lang="en-US" dirty="0"/>
          </a:p>
        </p:txBody>
      </p:sp>
    </p:spTree>
    <p:extLst>
      <p:ext uri="{BB962C8B-B14F-4D97-AF65-F5344CB8AC3E}">
        <p14:creationId xmlns:p14="http://schemas.microsoft.com/office/powerpoint/2010/main" val="185108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KNEIGHBOR</a:t>
            </a:r>
            <a:endParaRPr lang="en-US" dirty="0"/>
          </a:p>
        </p:txBody>
      </p:sp>
      <p:sp>
        <p:nvSpPr>
          <p:cNvPr id="7" name="Content Placeholder 6"/>
          <p:cNvSpPr>
            <a:spLocks noGrp="1"/>
          </p:cNvSpPr>
          <p:nvPr>
            <p:ph idx="1"/>
          </p:nvPr>
        </p:nvSpPr>
        <p:spPr/>
        <p:txBody>
          <a:bodyPr>
            <a:normAutofit fontScale="92500" lnSpcReduction="20000"/>
          </a:bodyPr>
          <a:lstStyle/>
          <a:p>
            <a:r>
              <a:rPr lang="en-US" dirty="0"/>
              <a:t>As we saw above, KNN can be used for both classification and regression problems. The algorithm uses ‘</a:t>
            </a:r>
            <a:r>
              <a:rPr lang="en-US" b="1" dirty="0"/>
              <a:t>feature similarity</a:t>
            </a:r>
            <a:r>
              <a:rPr lang="en-US" dirty="0"/>
              <a:t>’ to predict values of any new data points. This means that the new point is assigned a value based on how closely it resembles the points in the training set</a:t>
            </a:r>
            <a:r>
              <a:rPr lang="en-US" dirty="0" smtClean="0"/>
              <a:t>.</a:t>
            </a:r>
          </a:p>
          <a:p>
            <a:pPr marL="0" indent="0">
              <a:buNone/>
            </a:pPr>
            <a:r>
              <a:rPr lang="en-US" dirty="0" smtClean="0"/>
              <a:t>ALGORITHM</a:t>
            </a:r>
          </a:p>
          <a:p>
            <a:r>
              <a:rPr lang="en-US" dirty="0" smtClean="0"/>
              <a:t>Let </a:t>
            </a:r>
            <a:r>
              <a:rPr lang="en-US" dirty="0"/>
              <a:t>m be the number of training data samples. Let p be an unknown point</a:t>
            </a:r>
            <a:r>
              <a:rPr lang="en-US" dirty="0" smtClean="0"/>
              <a:t>.</a:t>
            </a:r>
          </a:p>
          <a:p>
            <a:r>
              <a:rPr lang="en-US" dirty="0"/>
              <a:t>Store the training samples in an array of data points </a:t>
            </a:r>
            <a:r>
              <a:rPr lang="en-US" dirty="0" err="1"/>
              <a:t>arr</a:t>
            </a:r>
            <a:r>
              <a:rPr lang="en-US" dirty="0"/>
              <a:t>[]. This means each element of this array represents a tuple (x, y</a:t>
            </a:r>
            <a:r>
              <a:rPr lang="en-US" dirty="0" smtClean="0"/>
              <a:t>).</a:t>
            </a:r>
          </a:p>
          <a:p>
            <a:r>
              <a:rPr lang="en-US" dirty="0" smtClean="0"/>
              <a:t>for </a:t>
            </a:r>
            <a:r>
              <a:rPr lang="en-US" dirty="0" err="1" smtClean="0"/>
              <a:t>i</a:t>
            </a:r>
            <a:r>
              <a:rPr lang="en-US" dirty="0" smtClean="0"/>
              <a:t>=0 to m:</a:t>
            </a:r>
          </a:p>
          <a:p>
            <a:pPr marL="0" indent="0">
              <a:buNone/>
            </a:pPr>
            <a:r>
              <a:rPr lang="en-US" dirty="0" smtClean="0"/>
              <a:t>           Calculate Euclidean distance d(</a:t>
            </a:r>
            <a:r>
              <a:rPr lang="en-US" dirty="0" err="1" smtClean="0"/>
              <a:t>arr</a:t>
            </a:r>
            <a:r>
              <a:rPr lang="en-US" dirty="0" smtClean="0"/>
              <a:t>[</a:t>
            </a:r>
            <a:r>
              <a:rPr lang="en-US" dirty="0" err="1" smtClean="0"/>
              <a:t>i</a:t>
            </a:r>
            <a:r>
              <a:rPr lang="en-US" dirty="0" smtClean="0"/>
              <a:t>] , p).</a:t>
            </a:r>
            <a:endParaRPr lang="en-US" dirty="0"/>
          </a:p>
          <a:p>
            <a:r>
              <a:rPr lang="en-US" dirty="0"/>
              <a:t>Make set S of K smallest distances obtained. Each of these distances correspond to an already classified data </a:t>
            </a:r>
            <a:r>
              <a:rPr lang="en-US" dirty="0" smtClean="0"/>
              <a:t>point</a:t>
            </a:r>
          </a:p>
          <a:p>
            <a:r>
              <a:rPr lang="en-US" dirty="0"/>
              <a:t>Return the majority label among S.</a:t>
            </a:r>
          </a:p>
          <a:p>
            <a:endParaRPr lang="en-US" dirty="0"/>
          </a:p>
        </p:txBody>
      </p:sp>
    </p:spTree>
    <p:extLst>
      <p:ext uri="{BB962C8B-B14F-4D97-AF65-F5344CB8AC3E}">
        <p14:creationId xmlns:p14="http://schemas.microsoft.com/office/powerpoint/2010/main" val="180002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92500"/>
          </a:bodyPr>
          <a:lstStyle/>
          <a:p>
            <a:r>
              <a:rPr lang="en-US" dirty="0"/>
              <a:t> Linear regression algorithms are used to predict/forecast values but logistic regression is used for classification </a:t>
            </a:r>
            <a:r>
              <a:rPr lang="en-US" dirty="0" smtClean="0"/>
              <a:t>tasks</a:t>
            </a:r>
          </a:p>
          <a:p>
            <a:pPr fontAlgn="base"/>
            <a:r>
              <a:rPr lang="en-US" dirty="0"/>
              <a:t>Making predictions with a logistic regression model is as simple as plugging in numbers into the logistic regression equation and calculating a result.</a:t>
            </a:r>
          </a:p>
          <a:p>
            <a:pPr fontAlgn="base"/>
            <a:r>
              <a:rPr lang="en-US" dirty="0"/>
              <a:t>Let’s make this concrete with a specific example.</a:t>
            </a:r>
          </a:p>
          <a:p>
            <a:pPr fontAlgn="base"/>
            <a:r>
              <a:rPr lang="en-US" dirty="0"/>
              <a:t>Let’s say we have a model that can predict whether a person is male or female based on their height (completely fictitious). Given a height of 150cm is the person male or female.</a:t>
            </a:r>
          </a:p>
          <a:p>
            <a:pPr fontAlgn="base"/>
            <a:r>
              <a:rPr lang="en-US" dirty="0"/>
              <a:t>We have learned the coefficients of b0 = -100 and b1 = 0.6. Using the equation above we can calculate the probability of male given a height of 150cm or more formally P(</a:t>
            </a:r>
            <a:r>
              <a:rPr lang="en-US" dirty="0" err="1"/>
              <a:t>male|height</a:t>
            </a:r>
            <a:r>
              <a:rPr lang="en-US" dirty="0"/>
              <a:t>=150). We will use EXP() for e, because that is what you can use if you type this example into your spreadsheet:</a:t>
            </a:r>
          </a:p>
          <a:p>
            <a:endParaRPr lang="en-US" dirty="0" smtClean="0"/>
          </a:p>
          <a:p>
            <a:endParaRPr lang="en-US" dirty="0"/>
          </a:p>
        </p:txBody>
      </p:sp>
    </p:spTree>
    <p:extLst>
      <p:ext uri="{BB962C8B-B14F-4D97-AF65-F5344CB8AC3E}">
        <p14:creationId xmlns:p14="http://schemas.microsoft.com/office/powerpoint/2010/main" val="2203509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fontAlgn="base">
              <a:buNone/>
            </a:pPr>
            <a:r>
              <a:rPr lang="en-US" dirty="0" smtClean="0"/>
              <a:t>                            y </a:t>
            </a:r>
            <a:r>
              <a:rPr lang="en-US" dirty="0"/>
              <a:t>= e^(b0 + b1*X) / (1 + e^(b0 + b1*X))</a:t>
            </a:r>
          </a:p>
          <a:p>
            <a:pPr marL="0" indent="0" fontAlgn="base">
              <a:buNone/>
            </a:pPr>
            <a:r>
              <a:rPr lang="es-ES" dirty="0" smtClean="0"/>
              <a:t>                       y </a:t>
            </a:r>
            <a:r>
              <a:rPr lang="es-ES" dirty="0"/>
              <a:t>= </a:t>
            </a:r>
            <a:r>
              <a:rPr lang="es-ES" dirty="0" err="1"/>
              <a:t>exp</a:t>
            </a:r>
            <a:r>
              <a:rPr lang="es-ES" dirty="0"/>
              <a:t>(-100 + 0.6*150) / (1 + EXP(-100 + 0.6*X</a:t>
            </a:r>
            <a:r>
              <a:rPr lang="es-ES" dirty="0" smtClean="0"/>
              <a:t>))</a:t>
            </a:r>
          </a:p>
          <a:p>
            <a:pPr marL="0" indent="0" fontAlgn="base">
              <a:buNone/>
            </a:pPr>
            <a:r>
              <a:rPr lang="es-ES" dirty="0"/>
              <a:t> </a:t>
            </a:r>
            <a:r>
              <a:rPr lang="es-ES" dirty="0" smtClean="0"/>
              <a:t>                                    </a:t>
            </a:r>
            <a:r>
              <a:rPr lang="en-US" dirty="0" smtClean="0"/>
              <a:t>y </a:t>
            </a:r>
            <a:r>
              <a:rPr lang="en-US" dirty="0"/>
              <a:t>= 0.0000453978687</a:t>
            </a:r>
            <a:endParaRPr lang="en-US" dirty="0" smtClean="0"/>
          </a:p>
          <a:p>
            <a:pPr fontAlgn="base"/>
            <a:r>
              <a:rPr lang="en-US" dirty="0" smtClean="0"/>
              <a:t>Or </a:t>
            </a:r>
            <a:r>
              <a:rPr lang="en-US" dirty="0"/>
              <a:t>a probability of near zero that the person is a male.</a:t>
            </a:r>
          </a:p>
          <a:p>
            <a:pPr fontAlgn="base"/>
            <a:r>
              <a:rPr lang="en-US" dirty="0"/>
              <a:t>In practice we can use the probabilities directly. Because this is classification and we want a crisp answer, we can snap the probabilities to a binary class value, for example:</a:t>
            </a:r>
          </a:p>
          <a:p>
            <a:pPr marL="0" indent="0">
              <a:buNone/>
            </a:pPr>
            <a:r>
              <a:rPr lang="en-US" dirty="0" smtClean="0"/>
              <a:t>                                   0 </a:t>
            </a:r>
            <a:r>
              <a:rPr lang="en-US" dirty="0"/>
              <a:t>if p(male) &lt; </a:t>
            </a:r>
            <a:r>
              <a:rPr lang="en-US" dirty="0" smtClean="0"/>
              <a:t>0.5</a:t>
            </a:r>
          </a:p>
          <a:p>
            <a:pPr marL="0" indent="0">
              <a:buNone/>
            </a:pPr>
            <a:r>
              <a:rPr lang="en-US" dirty="0" smtClean="0"/>
              <a:t>                                   1 </a:t>
            </a:r>
            <a:r>
              <a:rPr lang="en-US" dirty="0"/>
              <a:t>if p(male) &gt;= 0.5</a:t>
            </a:r>
          </a:p>
        </p:txBody>
      </p:sp>
    </p:spTree>
    <p:extLst>
      <p:ext uri="{BB962C8B-B14F-4D97-AF65-F5344CB8AC3E}">
        <p14:creationId xmlns:p14="http://schemas.microsoft.com/office/powerpoint/2010/main" val="377014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NBC</a:t>
            </a:r>
            <a:endParaRPr lang="en-US" dirty="0"/>
          </a:p>
        </p:txBody>
      </p:sp>
      <p:sp>
        <p:nvSpPr>
          <p:cNvPr id="3" name="Content Placeholder 2"/>
          <p:cNvSpPr>
            <a:spLocks noGrp="1"/>
          </p:cNvSpPr>
          <p:nvPr>
            <p:ph idx="1"/>
          </p:nvPr>
        </p:nvSpPr>
        <p:spPr/>
        <p:txBody>
          <a:bodyPr/>
          <a:lstStyle/>
          <a:p>
            <a:r>
              <a:rPr lang="en-US" dirty="0"/>
              <a:t>Naive Bayes is a simple technique for constructing classifiers: models that assign class labels to problem instances, represented as vectors of </a:t>
            </a:r>
            <a:r>
              <a:rPr lang="en-US" dirty="0">
                <a:hlinkClick r:id="rId2" tooltip="Feature vector"/>
              </a:rPr>
              <a:t>feature</a:t>
            </a:r>
            <a:r>
              <a:rPr lang="en-US" dirty="0"/>
              <a:t> values, where the class labels are drawn from some finite set. There is not a single </a:t>
            </a:r>
            <a:r>
              <a:rPr lang="en-US" dirty="0">
                <a:hlinkClick r:id="rId3" tooltip="Algorithm"/>
              </a:rPr>
              <a:t>algorithm</a:t>
            </a:r>
            <a:r>
              <a:rPr lang="en-US" dirty="0"/>
              <a:t> for training such classifiers, but a family of algorithms based on a common principle: all naive Bayes classifiers assume that the value of a particular feature is </a:t>
            </a:r>
            <a:r>
              <a:rPr lang="en-US" dirty="0">
                <a:hlinkClick r:id="rId4" tooltip="Independence (probability theory)"/>
              </a:rPr>
              <a:t>independent</a:t>
            </a:r>
            <a:r>
              <a:rPr lang="en-US" dirty="0"/>
              <a:t> of the value of any other feature, given the class variable. For example, a fruit may be considered to be an apple if it is red, round, and about 10 cm in diameter. A naive Bayes classifier considers each of these features to contribute independently to the probability that this fruit is an apple, regardless of any possible </a:t>
            </a:r>
            <a:r>
              <a:rPr lang="en-US" dirty="0">
                <a:hlinkClick r:id="rId5" tooltip="Correlation and dependence"/>
              </a:rPr>
              <a:t>correlations</a:t>
            </a:r>
            <a:r>
              <a:rPr lang="en-US" dirty="0"/>
              <a:t> between the color, roundness, and diameter features.</a:t>
            </a:r>
          </a:p>
        </p:txBody>
      </p:sp>
    </p:spTree>
    <p:extLst>
      <p:ext uri="{BB962C8B-B14F-4D97-AF65-F5344CB8AC3E}">
        <p14:creationId xmlns:p14="http://schemas.microsoft.com/office/powerpoint/2010/main" val="291588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85800" y="2153617"/>
            <a:ext cx="10820400" cy="4024125"/>
          </a:xfrm>
        </p:spPr>
        <p:txBody>
          <a:bodyPr/>
          <a:lstStyle/>
          <a:p>
            <a:pPr lvl="0"/>
            <a:r>
              <a:rPr lang="en-US" dirty="0"/>
              <a:t>To evaluate any technique we look at 3 important aspects on the basis of confusion matrix:</a:t>
            </a:r>
          </a:p>
          <a:p>
            <a:pPr marL="0" indent="0">
              <a:buNone/>
            </a:pPr>
            <a:r>
              <a:rPr lang="en-US" dirty="0"/>
              <a:t>1. Accuracy</a:t>
            </a:r>
          </a:p>
          <a:p>
            <a:pPr marL="0" indent="0">
              <a:buNone/>
            </a:pPr>
            <a:r>
              <a:rPr lang="en-US" dirty="0"/>
              <a:t>2. Precision</a:t>
            </a:r>
          </a:p>
          <a:p>
            <a:pPr marL="0" indent="0">
              <a:buNone/>
            </a:pPr>
            <a:r>
              <a:rPr lang="en-US" dirty="0"/>
              <a:t>3. Recall</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1450" y="3404832"/>
            <a:ext cx="4229100" cy="2095500"/>
          </a:xfrm>
          <a:prstGeom prst="rect">
            <a:avLst/>
          </a:prstGeom>
        </p:spPr>
      </p:pic>
    </p:spTree>
    <p:extLst>
      <p:ext uri="{BB962C8B-B14F-4D97-AF65-F5344CB8AC3E}">
        <p14:creationId xmlns:p14="http://schemas.microsoft.com/office/powerpoint/2010/main" val="138598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73" y="3253448"/>
            <a:ext cx="7725853" cy="1905266"/>
          </a:xfrm>
        </p:spPr>
      </p:pic>
    </p:spTree>
    <p:extLst>
      <p:ext uri="{BB962C8B-B14F-4D97-AF65-F5344CB8AC3E}">
        <p14:creationId xmlns:p14="http://schemas.microsoft.com/office/powerpoint/2010/main" val="78477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a:t>Scrape movie review, comments &amp; rating data through sites. (Make sure the website policy allows you to scrape data/content from their sites). Use the scraped data to predict the movies </a:t>
            </a:r>
            <a:r>
              <a:rPr lang="en-US" dirty="0" smtClean="0"/>
              <a:t>that </a:t>
            </a:r>
            <a:r>
              <a:rPr lang="en-US" dirty="0"/>
              <a:t>will be Blockbusters</a:t>
            </a:r>
            <a:r>
              <a:rPr lang="en-US" dirty="0" smtClean="0"/>
              <a:t>.</a:t>
            </a:r>
            <a:endParaRPr lang="en-US" dirty="0"/>
          </a:p>
          <a:p>
            <a:pPr marL="0" indent="0">
              <a:buNone/>
            </a:pPr>
            <a:endParaRPr lang="en-US" dirty="0" smtClean="0"/>
          </a:p>
          <a:p>
            <a:pPr marL="0" indent="0">
              <a:buNone/>
            </a:pPr>
            <a:r>
              <a:rPr lang="en-US" dirty="0" smtClean="0"/>
              <a:t>TECHNOLOGY USED : PYTHON</a:t>
            </a:r>
            <a:endParaRPr lang="en-US" dirty="0"/>
          </a:p>
        </p:txBody>
      </p:sp>
    </p:spTree>
    <p:extLst>
      <p:ext uri="{BB962C8B-B14F-4D97-AF65-F5344CB8AC3E}">
        <p14:creationId xmlns:p14="http://schemas.microsoft.com/office/powerpoint/2010/main" val="22007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endParaRPr lang="en-US" dirty="0"/>
          </a:p>
        </p:txBody>
      </p:sp>
      <p:sp>
        <p:nvSpPr>
          <p:cNvPr id="3" name="Content Placeholder 2"/>
          <p:cNvSpPr>
            <a:spLocks noGrp="1"/>
          </p:cNvSpPr>
          <p:nvPr>
            <p:ph idx="1"/>
          </p:nvPr>
        </p:nvSpPr>
        <p:spPr/>
        <p:txBody>
          <a:bodyPr/>
          <a:lstStyle/>
          <a:p>
            <a:r>
              <a:rPr lang="en-US" dirty="0" smtClean="0"/>
              <a:t>Directors</a:t>
            </a:r>
          </a:p>
          <a:p>
            <a:r>
              <a:rPr lang="en-US" dirty="0" smtClean="0"/>
              <a:t>Cast</a:t>
            </a:r>
          </a:p>
          <a:p>
            <a:r>
              <a:rPr lang="en-US" dirty="0" smtClean="0"/>
              <a:t>Genre</a:t>
            </a:r>
          </a:p>
          <a:p>
            <a:r>
              <a:rPr lang="en-US" dirty="0" smtClean="0"/>
              <a:t>Year of Release</a:t>
            </a:r>
          </a:p>
          <a:p>
            <a:r>
              <a:rPr lang="en-US" dirty="0" smtClean="0"/>
              <a:t>Ratings</a:t>
            </a:r>
          </a:p>
          <a:p>
            <a:r>
              <a:rPr lang="en-US" dirty="0" smtClean="0"/>
              <a:t>Votes</a:t>
            </a:r>
          </a:p>
          <a:p>
            <a:r>
              <a:rPr lang="en-US" dirty="0" smtClean="0"/>
              <a:t>Worldwide Gross</a:t>
            </a:r>
            <a:endParaRPr lang="en-US" dirty="0"/>
          </a:p>
        </p:txBody>
      </p:sp>
    </p:spTree>
    <p:extLst>
      <p:ext uri="{BB962C8B-B14F-4D97-AF65-F5344CB8AC3E}">
        <p14:creationId xmlns:p14="http://schemas.microsoft.com/office/powerpoint/2010/main" val="73834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SCRAPING</a:t>
            </a:r>
            <a:endParaRPr lang="en-US" dirty="0"/>
          </a:p>
        </p:txBody>
      </p:sp>
      <p:sp>
        <p:nvSpPr>
          <p:cNvPr id="3" name="Content Placeholder 2"/>
          <p:cNvSpPr>
            <a:spLocks noGrp="1"/>
          </p:cNvSpPr>
          <p:nvPr>
            <p:ph idx="1"/>
          </p:nvPr>
        </p:nvSpPr>
        <p:spPr/>
        <p:txBody>
          <a:bodyPr/>
          <a:lstStyle/>
          <a:p>
            <a:r>
              <a:rPr lang="en-US" dirty="0" smtClean="0"/>
              <a:t>WEBSITE USED : </a:t>
            </a:r>
            <a:r>
              <a:rPr lang="en-US" dirty="0" smtClean="0">
                <a:hlinkClick r:id="rId2"/>
              </a:rPr>
              <a:t>https://www.imdb.com/list/ls041664436/</a:t>
            </a:r>
            <a:endParaRPr lang="en-US" dirty="0" smtClean="0"/>
          </a:p>
          <a:p>
            <a:pPr marL="0" indent="0">
              <a:buNone/>
            </a:pPr>
            <a:r>
              <a:rPr lang="en-US" dirty="0" smtClean="0"/>
              <a:t>                                </a:t>
            </a:r>
            <a:r>
              <a:rPr lang="en-US" dirty="0" smtClean="0">
                <a:hlinkClick r:id="rId3"/>
              </a:rPr>
              <a:t>https://www.imdb.com/list/ls021545925/</a:t>
            </a:r>
            <a:endParaRPr lang="en-US" dirty="0" smtClean="0"/>
          </a:p>
          <a:p>
            <a:pPr marL="0" indent="0">
              <a:buNone/>
            </a:pPr>
            <a:r>
              <a:rPr lang="en-US" dirty="0" smtClean="0"/>
              <a:t>                                </a:t>
            </a:r>
            <a:r>
              <a:rPr lang="en-US" dirty="0" smtClean="0">
                <a:hlinkClick r:id="rId4"/>
              </a:rPr>
              <a:t>https://www.imdb.com/list/ls066672023/</a:t>
            </a:r>
            <a:endParaRPr lang="en-US" dirty="0" smtClean="0"/>
          </a:p>
          <a:p>
            <a:r>
              <a:rPr lang="en-US" dirty="0" smtClean="0"/>
              <a:t>LIBRARIES USED : BeautifulSoup, pandas, requests</a:t>
            </a:r>
          </a:p>
          <a:p>
            <a:r>
              <a:rPr lang="en-US" dirty="0" smtClean="0"/>
              <a:t>EXPORT the metadata to csv file .</a:t>
            </a:r>
          </a:p>
          <a:p>
            <a:r>
              <a:rPr lang="en-US" dirty="0" smtClean="0"/>
              <a:t>REFERENCE : www.Dataquest.io</a:t>
            </a:r>
            <a:endParaRPr lang="en-US" dirty="0"/>
          </a:p>
        </p:txBody>
      </p:sp>
    </p:spTree>
    <p:extLst>
      <p:ext uri="{BB962C8B-B14F-4D97-AF65-F5344CB8AC3E}">
        <p14:creationId xmlns:p14="http://schemas.microsoft.com/office/powerpoint/2010/main" val="279463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 FOR COMPARISON</a:t>
            </a:r>
            <a:endParaRPr lang="en-US" dirty="0"/>
          </a:p>
        </p:txBody>
      </p:sp>
      <p:sp>
        <p:nvSpPr>
          <p:cNvPr id="3" name="Content Placeholder 2"/>
          <p:cNvSpPr>
            <a:spLocks noGrp="1"/>
          </p:cNvSpPr>
          <p:nvPr>
            <p:ph idx="1"/>
          </p:nvPr>
        </p:nvSpPr>
        <p:spPr/>
        <p:txBody>
          <a:bodyPr/>
          <a:lstStyle/>
          <a:p>
            <a:r>
              <a:rPr lang="en-US" dirty="0" err="1" smtClean="0"/>
              <a:t>Logistic_Regression</a:t>
            </a:r>
            <a:endParaRPr lang="en-US" dirty="0" smtClean="0"/>
          </a:p>
          <a:p>
            <a:r>
              <a:rPr lang="en-US" dirty="0" err="1" smtClean="0"/>
              <a:t>Adaboost</a:t>
            </a:r>
            <a:endParaRPr lang="en-US" dirty="0" smtClean="0"/>
          </a:p>
          <a:p>
            <a:r>
              <a:rPr lang="en-US" dirty="0" err="1" smtClean="0"/>
              <a:t>Kneighbor</a:t>
            </a:r>
            <a:endParaRPr lang="en-US" dirty="0" smtClean="0"/>
          </a:p>
          <a:p>
            <a:r>
              <a:rPr lang="en-US" dirty="0" smtClean="0"/>
              <a:t>NBC</a:t>
            </a:r>
          </a:p>
          <a:p>
            <a:r>
              <a:rPr lang="en-US" dirty="0" smtClean="0"/>
              <a:t>SVM</a:t>
            </a:r>
          </a:p>
          <a:p>
            <a:pPr marL="0" indent="0">
              <a:buNone/>
            </a:pPr>
            <a:endParaRPr lang="en-US" dirty="0"/>
          </a:p>
        </p:txBody>
      </p:sp>
    </p:spTree>
    <p:extLst>
      <p:ext uri="{BB962C8B-B14F-4D97-AF65-F5344CB8AC3E}">
        <p14:creationId xmlns:p14="http://schemas.microsoft.com/office/powerpoint/2010/main" val="311529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ADABOOST</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Each instance in the training dataset is weighted. The initial weight is set to:</a:t>
            </a:r>
          </a:p>
          <a:p>
            <a:pPr fontAlgn="base"/>
            <a:r>
              <a:rPr lang="en-US" dirty="0"/>
              <a:t>weight(xi) = 1/n</a:t>
            </a:r>
          </a:p>
          <a:p>
            <a:pPr fontAlgn="base"/>
            <a:r>
              <a:rPr lang="en-US" dirty="0"/>
              <a:t>Where xi is the </a:t>
            </a:r>
            <a:r>
              <a:rPr lang="en-US" dirty="0" err="1"/>
              <a:t>i’th</a:t>
            </a:r>
            <a:r>
              <a:rPr lang="en-US" dirty="0"/>
              <a:t> training instance and n is the number of training instances.</a:t>
            </a:r>
          </a:p>
          <a:p>
            <a:pPr fontAlgn="base"/>
            <a:r>
              <a:rPr lang="en-US" dirty="0"/>
              <a:t>A weak classifier is prepared on the training data using the weighted samples. Only binary classification problems are supported. So each decision stump makes one decision on one input variable. And outputs a +1.0 or -1.0 value for the first or second class value.</a:t>
            </a:r>
          </a:p>
          <a:p>
            <a:pPr fontAlgn="base"/>
            <a:r>
              <a:rPr lang="en-US" dirty="0"/>
              <a:t>The misclassification rate is calculated for the trained model. Traditionally, this is calculated as:</a:t>
            </a:r>
          </a:p>
          <a:p>
            <a:pPr fontAlgn="base"/>
            <a:r>
              <a:rPr lang="en-US" dirty="0"/>
              <a:t>error = (correct – N) / N</a:t>
            </a:r>
          </a:p>
          <a:p>
            <a:pPr fontAlgn="base"/>
            <a:r>
              <a:rPr lang="en-US" dirty="0"/>
              <a:t>Where error is the misclassification rate. While correct is the number of training instance predicted by the model. And N is the total number of training instances.</a:t>
            </a:r>
          </a:p>
          <a:p>
            <a:endParaRPr lang="en-US" dirty="0"/>
          </a:p>
        </p:txBody>
      </p:sp>
    </p:spTree>
    <p:extLst>
      <p:ext uri="{BB962C8B-B14F-4D97-AF65-F5344CB8AC3E}">
        <p14:creationId xmlns:p14="http://schemas.microsoft.com/office/powerpoint/2010/main" val="25398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Predictions are made by calculating the weighted average of the weak classifiers.</a:t>
            </a:r>
          </a:p>
          <a:p>
            <a:pPr fontAlgn="base"/>
            <a:r>
              <a:rPr lang="en-US" dirty="0"/>
              <a:t>For a new input instance, each weak learner calculates a predicted value as either +1.0 or -1.0. The predicted values are weighted by each weak learners stage value. The prediction for the ensemble model is taken as a sum of the weighted predictions. If the sum is positive, then the first class is predicted, if negative the second class is predicted.</a:t>
            </a:r>
          </a:p>
        </p:txBody>
      </p:sp>
    </p:spTree>
    <p:extLst>
      <p:ext uri="{BB962C8B-B14F-4D97-AF65-F5344CB8AC3E}">
        <p14:creationId xmlns:p14="http://schemas.microsoft.com/office/powerpoint/2010/main" val="413855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SVM - </a:t>
            </a:r>
            <a:r>
              <a:rPr lang="en-US" dirty="0"/>
              <a:t>Support Vector Machine </a:t>
            </a:r>
            <a:br>
              <a:rPr lang="en-US" dirty="0"/>
            </a:br>
            <a:endParaRPr lang="en-US" dirty="0"/>
          </a:p>
        </p:txBody>
      </p:sp>
      <p:sp>
        <p:nvSpPr>
          <p:cNvPr id="3" name="Content Placeholder 2"/>
          <p:cNvSpPr>
            <a:spLocks noGrp="1"/>
          </p:cNvSpPr>
          <p:nvPr>
            <p:ph idx="1"/>
          </p:nvPr>
        </p:nvSpPr>
        <p:spPr/>
        <p:txBody>
          <a:bodyPr/>
          <a:lstStyle/>
          <a:p>
            <a:r>
              <a:rPr lang="en-US" b="1" dirty="0"/>
              <a:t>SVM</a:t>
            </a:r>
            <a:r>
              <a:rPr lang="en-US" dirty="0"/>
              <a:t> stands for </a:t>
            </a:r>
            <a:r>
              <a:rPr lang="en-US" b="1" dirty="0"/>
              <a:t>Support Vector Machine</a:t>
            </a:r>
            <a:r>
              <a:rPr lang="en-US" dirty="0"/>
              <a:t>. It is a </a:t>
            </a:r>
            <a:r>
              <a:rPr lang="en-US" b="1" dirty="0"/>
              <a:t>machine learning</a:t>
            </a:r>
            <a:r>
              <a:rPr lang="en-US" dirty="0"/>
              <a:t> approach used for classification and regression analysis. It depends on </a:t>
            </a:r>
            <a:r>
              <a:rPr lang="en-US" b="1" dirty="0">
                <a:hlinkClick r:id="rId2"/>
              </a:rPr>
              <a:t>supervised learning models</a:t>
            </a:r>
            <a:r>
              <a:rPr lang="en-US" dirty="0"/>
              <a:t> and trained by learning algorithms. They analyze the large amount of data to identify patterns from them</a:t>
            </a:r>
            <a:r>
              <a:rPr lang="en-US" dirty="0" smtClean="0"/>
              <a:t>.</a:t>
            </a:r>
          </a:p>
          <a:p>
            <a:r>
              <a:rPr lang="en-US" dirty="0"/>
              <a:t>We can use </a:t>
            </a:r>
            <a:r>
              <a:rPr lang="en-US" b="1" dirty="0"/>
              <a:t>Linear SVM</a:t>
            </a:r>
            <a:r>
              <a:rPr lang="en-US" dirty="0"/>
              <a:t> for finding the largest and smallest margin hyperplane that divides the training data D, and a set of n points.</a:t>
            </a:r>
            <a:br>
              <a:rPr lang="en-US" dirty="0"/>
            </a:br>
            <a:r>
              <a:rPr lang="en-US" dirty="0"/>
              <a:t>If the training data is separable, then select two hyperplanes in a way that they separate the data. There are no points between them and the distance between them known as margin. It can maximize the margin. You can calculate the distance between these 2 hyperplanes by applying simple geometry. You can measure distance directly by 2/||a|| quantity. To increase the distance you have to reduce||a||.</a:t>
            </a:r>
          </a:p>
        </p:txBody>
      </p:sp>
    </p:spTree>
    <p:extLst>
      <p:ext uri="{BB962C8B-B14F-4D97-AF65-F5344CB8AC3E}">
        <p14:creationId xmlns:p14="http://schemas.microsoft.com/office/powerpoint/2010/main" val="265481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fontAlgn="base"/>
            <a:r>
              <a:rPr lang="en-US" b="1" dirty="0"/>
              <a:t>Primal Form – </a:t>
            </a:r>
            <a:r>
              <a:rPr lang="en-US" dirty="0"/>
              <a:t>Primal form helps to better solve the linear SVM problem. It uses standard quadratic programming techniques and programs.</a:t>
            </a:r>
          </a:p>
          <a:p>
            <a:pPr fontAlgn="base"/>
            <a:r>
              <a:rPr lang="en-US" b="1" dirty="0"/>
              <a:t>Dual Form – </a:t>
            </a:r>
            <a:r>
              <a:rPr lang="en-US" dirty="0"/>
              <a:t>You can use the dual form to write classification rules as an unconstrained system. By doing this you get hyperplane with greatest possible margin. In such cases, represent classification process as a function of support vector machines. A subset of training data lies on</a:t>
            </a:r>
          </a:p>
          <a:p>
            <a:pPr fontAlgn="base"/>
            <a:r>
              <a:rPr lang="en-US" b="1" dirty="0"/>
              <a:t>Biased and Unbiased Hyperplanes</a:t>
            </a:r>
            <a:r>
              <a:rPr lang="en-US" dirty="0"/>
              <a:t/>
            </a:r>
            <a:br>
              <a:rPr lang="en-US" dirty="0"/>
            </a:br>
            <a:r>
              <a:rPr lang="en-US" dirty="0"/>
              <a:t>Represent data points and hyperplanes in the same coordinate system. Divide hyperplanes into 2 types on the basis of their coordinates as:</a:t>
            </a:r>
          </a:p>
          <a:p>
            <a:pPr fontAlgn="base"/>
            <a:r>
              <a:rPr lang="en-US" b="1" dirty="0"/>
              <a:t>Biased hyperplanes –</a:t>
            </a:r>
            <a:r>
              <a:rPr lang="en-US" dirty="0"/>
              <a:t> Hyperplanes that do not pass through the origin of the coordinate system.</a:t>
            </a:r>
          </a:p>
          <a:p>
            <a:pPr fontAlgn="base"/>
            <a:r>
              <a:rPr lang="en-US" b="1" dirty="0"/>
              <a:t>Unbiased hyperplanes –</a:t>
            </a:r>
            <a:r>
              <a:rPr lang="en-US" dirty="0"/>
              <a:t> Those that pass through the origin of the coordinate system.</a:t>
            </a:r>
          </a:p>
        </p:txBody>
      </p:sp>
    </p:spTree>
    <p:extLst>
      <p:ext uri="{BB962C8B-B14F-4D97-AF65-F5344CB8AC3E}">
        <p14:creationId xmlns:p14="http://schemas.microsoft.com/office/powerpoint/2010/main" val="423643656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464</TotalTime>
  <Words>432</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WEB SCRAPING – TO PREDICT MOVIE SUCCESS</vt:lpstr>
      <vt:lpstr>PROBLEM STATEMENT</vt:lpstr>
      <vt:lpstr>FACTORS </vt:lpstr>
      <vt:lpstr>WEB SCRAPING</vt:lpstr>
      <vt:lpstr>ALGORITHMS USED FOR COMPARISON</vt:lpstr>
      <vt:lpstr>ADABOOST</vt:lpstr>
      <vt:lpstr>PowerPoint Presentation</vt:lpstr>
      <vt:lpstr>SVM - Support Vector Machine  </vt:lpstr>
      <vt:lpstr>PowerPoint Presentation</vt:lpstr>
      <vt:lpstr>KNEIGHBOR</vt:lpstr>
      <vt:lpstr>LOGISTIC REGRESSION</vt:lpstr>
      <vt:lpstr>PowerPoint Presentation</vt:lpstr>
      <vt:lpstr>NBC</vt:lpstr>
      <vt:lpstr>RESULTS</vt:lpstr>
      <vt:lpstr>CONFUSION MATRIX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 TO PREDICT MOVIE SUCCESS</dc:title>
  <dc:creator>jui patel</dc:creator>
  <cp:lastModifiedBy>jui patel</cp:lastModifiedBy>
  <cp:revision>18</cp:revision>
  <dcterms:created xsi:type="dcterms:W3CDTF">2019-04-05T16:34:08Z</dcterms:created>
  <dcterms:modified xsi:type="dcterms:W3CDTF">2020-11-29T13:43:04Z</dcterms:modified>
</cp:coreProperties>
</file>