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Quattrocento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jTc0i6DNtZn7xH8vKiRrPB3zZK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QuattrocentoSans-boldItalic.fntdata"/><Relationship Id="rId9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QuattrocentoSans-regular.fntdata"/><Relationship Id="rId8" Type="http://schemas.openxmlformats.org/officeDocument/2006/relationships/font" Target="fonts/Quattrocen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2" type="sldNum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AU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-2319338" y="1265238"/>
            <a:ext cx="11201401" cy="8401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Hypothesis: </a:t>
            </a:r>
            <a:r>
              <a:rPr b="0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b="1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AU" sz="1200"/>
              <a:t>S – Specific, M – Measurable, A – Achievable, R – Realistic, T – Timebound). </a:t>
            </a:r>
            <a:r>
              <a:rPr b="0" i="0" lang="en-AU" sz="1200"/>
              <a:t>If you cannot do this, you </a:t>
            </a:r>
            <a:r>
              <a:rPr b="1" i="0" lang="en-AU" sz="1200"/>
              <a:t>do not</a:t>
            </a:r>
            <a:r>
              <a:rPr b="0" i="0" lang="en-AU" sz="1200"/>
              <a:t> have a good grasp on the business problem.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Context: </a:t>
            </a:r>
            <a:r>
              <a:rPr lang="en-AU" sz="1200"/>
              <a:t>With context, we have </a:t>
            </a:r>
            <a:r>
              <a:rPr b="1" lang="en-AU" sz="1200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Criteria for Success</a:t>
            </a:r>
            <a:r>
              <a:rPr b="0" lang="en-AU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Scope of Solution Space: </a:t>
            </a:r>
            <a:r>
              <a:rPr b="0" lang="en-AU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Constraints within Solution Space: </a:t>
            </a:r>
            <a:r>
              <a:rPr b="0" lang="en-AU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Stakeholders to provide key insight: </a:t>
            </a:r>
            <a:r>
              <a:rPr b="0" lang="en-AU"/>
              <a:t>Who are the people I need to speak to, to get the answers I need for my data analysis?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What key data sources are required</a:t>
            </a:r>
            <a:r>
              <a:rPr b="0" lang="en-AU"/>
              <a:t>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AU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r>
              <a:t/>
            </a:r>
            <a:endParaRPr b="0" i="0" sz="81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2933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2933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801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801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801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802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802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300" cy="4681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2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466131"/>
            <a:ext cx="288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466131"/>
            <a:ext cx="288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498187"/>
            <a:ext cx="35976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498187"/>
            <a:ext cx="35976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817975"/>
            <a:ext cx="288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645285"/>
            <a:ext cx="288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52262"/>
            <a:ext cx="35976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677341"/>
            <a:ext cx="35976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data sources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54600" y="5106290"/>
            <a:ext cx="42633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AU" sz="900"/>
              <a:t>We what to limit to only for 1 year.</a:t>
            </a:r>
            <a:endParaRPr sz="900"/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AU" sz="900"/>
              <a:t>We will only be looking at reducing maintenance expenditures.</a:t>
            </a:r>
            <a:endParaRPr b="1" sz="900"/>
          </a:p>
        </p:txBody>
      </p:sp>
      <p:sp>
        <p:nvSpPr>
          <p:cNvPr id="35" name="Google Shape;35;p1"/>
          <p:cNvSpPr txBox="1"/>
          <p:nvPr/>
        </p:nvSpPr>
        <p:spPr>
          <a:xfrm>
            <a:off x="4668375" y="1887725"/>
            <a:ext cx="4263300" cy="1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1" lang="en-AU" sz="900"/>
              <a:t>Equipment </a:t>
            </a:r>
            <a:r>
              <a:rPr b="1" lang="en-AU" sz="900"/>
              <a:t>Wear</a:t>
            </a:r>
            <a:endParaRPr b="1"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AU" sz="900"/>
              <a:t>Maintenance logs are indicating ‘excess wear’ and is responsible for at least 80% of our work requests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AU" sz="900"/>
              <a:t>Can’t cut more than the recommended OEM limit of one maintenance event at every 50,000 tons of iron ore processed (OEM guide states that they meant to be maintained every 3 years)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1" lang="en-AU" sz="900"/>
              <a:t>Resistance </a:t>
            </a:r>
            <a:endParaRPr b="1"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AU" sz="900"/>
              <a:t>From</a:t>
            </a:r>
            <a:r>
              <a:rPr lang="en-AU" sz="900"/>
              <a:t> reliability engineering team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1" lang="en-AU" sz="900"/>
              <a:t>Possible Needs</a:t>
            </a:r>
            <a:endParaRPr b="1"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AU" sz="900"/>
              <a:t>Current cost to maintain each ore crushers and equipment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t/>
            </a:r>
            <a:endParaRPr b="1" sz="900"/>
          </a:p>
        </p:txBody>
      </p:sp>
      <p:sp>
        <p:nvSpPr>
          <p:cNvPr id="36" name="Google Shape;36;p1"/>
          <p:cNvSpPr/>
          <p:nvPr/>
        </p:nvSpPr>
        <p:spPr>
          <a:xfrm>
            <a:off x="6633337" y="6372018"/>
            <a:ext cx="432000" cy="2052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/>
          <p:nvPr/>
        </p:nvSpPr>
        <p:spPr>
          <a:xfrm>
            <a:off x="7028512" y="6361311"/>
            <a:ext cx="432000" cy="21600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/>
          <p:nvPr/>
        </p:nvSpPr>
        <p:spPr>
          <a:xfrm>
            <a:off x="7452320" y="6350604"/>
            <a:ext cx="432000" cy="21600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7846662" y="6355681"/>
            <a:ext cx="432000" cy="21600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8245692" y="6350604"/>
            <a:ext cx="432000" cy="21600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fmla="val 53513" name="adj1"/>
              <a:gd fmla="val 6588" name="adj2"/>
            </a:avLst>
          </a:prstGeom>
          <a:solidFill>
            <a:srgbClr val="FEF2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 txBox="1"/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4" name="Google Shape;44;p1"/>
          <p:cNvSpPr txBox="1"/>
          <p:nvPr/>
        </p:nvSpPr>
        <p:spPr>
          <a:xfrm>
            <a:off x="4668375" y="3754892"/>
            <a:ext cx="43944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b="1" lang="en-AU" sz="900"/>
              <a:t>Chanel Adams </a:t>
            </a:r>
            <a:r>
              <a:rPr lang="en-AU" sz="900"/>
              <a:t>-</a:t>
            </a:r>
            <a:r>
              <a:rPr lang="en-AU" sz="900"/>
              <a:t> </a:t>
            </a:r>
            <a:r>
              <a:rPr lang="en-AU" sz="900"/>
              <a:t>Reliability </a:t>
            </a:r>
            <a:r>
              <a:rPr lang="en-AU" sz="900"/>
              <a:t>Engineer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b="1" lang="en-AU" sz="900"/>
              <a:t>Jonas Richards </a:t>
            </a:r>
            <a:r>
              <a:rPr lang="en-AU" sz="900"/>
              <a:t>-</a:t>
            </a:r>
            <a:r>
              <a:rPr lang="en-AU" sz="900"/>
              <a:t> Asset Integrity Manager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b="1" lang="en-AU" sz="900"/>
              <a:t>Jane Steere </a:t>
            </a:r>
            <a:r>
              <a:rPr lang="en-AU" sz="900"/>
              <a:t>- Principal Maintenance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b="1" lang="en-AU" sz="900"/>
              <a:t>Fargo Williams </a:t>
            </a:r>
            <a:r>
              <a:rPr lang="en-AU" sz="900"/>
              <a:t>-</a:t>
            </a:r>
            <a:r>
              <a:rPr lang="en-AU" sz="900"/>
              <a:t> Change Manager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b="1" lang="en-AU" sz="900"/>
              <a:t>Bruce Banner </a:t>
            </a:r>
            <a:r>
              <a:rPr lang="en-AU" sz="900"/>
              <a:t>- Maintenance SME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b="1" lang="en-AU" sz="900"/>
              <a:t>Tara Starr </a:t>
            </a:r>
            <a:r>
              <a:rPr lang="en-AU" sz="900"/>
              <a:t>- Maintenance SME  </a:t>
            </a:r>
            <a:endParaRPr sz="900"/>
          </a:p>
        </p:txBody>
      </p:sp>
      <p:sp>
        <p:nvSpPr>
          <p:cNvPr id="45" name="Google Shape;45;p1"/>
          <p:cNvSpPr txBox="1"/>
          <p:nvPr/>
        </p:nvSpPr>
        <p:spPr>
          <a:xfrm>
            <a:off x="4587400" y="4963365"/>
            <a:ext cx="4324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900"/>
              <a:t>Main Data Source</a:t>
            </a:r>
            <a:endParaRPr b="1"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b="1" lang="en-AU" sz="900"/>
              <a:t>SAP</a:t>
            </a:r>
            <a:r>
              <a:rPr lang="en-AU" sz="900"/>
              <a:t> - current data on equipment logs and work order requests, for maintenance on ore crushers and equipment 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b="1" lang="en-AU" sz="900"/>
              <a:t>Data Historian </a:t>
            </a:r>
            <a:r>
              <a:rPr lang="en-AU" sz="900"/>
              <a:t>-  data on how many tonnes of Iron Ore, processed with ore crushers.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900"/>
              <a:t>Other</a:t>
            </a:r>
            <a:r>
              <a:rPr lang="en-AU" sz="900"/>
              <a:t> </a:t>
            </a:r>
            <a:r>
              <a:rPr b="1" lang="en-AU" sz="900"/>
              <a:t>Data Source</a:t>
            </a:r>
            <a:endParaRPr sz="900"/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b="1" lang="en-AU" sz="900"/>
              <a:t>Ellipse</a:t>
            </a:r>
            <a:r>
              <a:rPr lang="en-AU" sz="900"/>
              <a:t> - data on old work orders for equipment, before upgrade to SAP. </a:t>
            </a:r>
            <a:endParaRPr sz="900"/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b="1" lang="en-AU" sz="900"/>
              <a:t>T3000 DCS</a:t>
            </a:r>
            <a:r>
              <a:rPr lang="en-AU" sz="900"/>
              <a:t> - raw vibrations, temperature, and humidity data</a:t>
            </a:r>
            <a:endParaRPr sz="900"/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b="1" lang="en-AU" sz="900"/>
              <a:t>Ore Crusher System Map</a:t>
            </a:r>
            <a:r>
              <a:rPr lang="en-AU" sz="900"/>
              <a:t> - </a:t>
            </a:r>
            <a:r>
              <a:rPr lang="en-AU" sz="900"/>
              <a:t> map outlining h</a:t>
            </a:r>
            <a:r>
              <a:rPr lang="en-AU" sz="900"/>
              <a:t>igh-level process</a:t>
            </a:r>
            <a:endParaRPr sz="900"/>
          </a:p>
        </p:txBody>
      </p:sp>
      <p:sp>
        <p:nvSpPr>
          <p:cNvPr id="46" name="Google Shape;46;p1"/>
          <p:cNvSpPr txBox="1"/>
          <p:nvPr/>
        </p:nvSpPr>
        <p:spPr>
          <a:xfrm>
            <a:off x="143063" y="1920092"/>
            <a:ext cx="4324500" cy="15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lang="en-AU" sz="900"/>
              <a:t>Monalco Mining is a global iron ore mining company. While, Iron demand increased around the world cause market prices have increase significantly to $110 per ton of iron ore. To serve the markets demand, Monalco has been investing heavily in operating technologies such as ore-crushers, creating an increase in maintenance, to maximize production of iron ore. However, now with an increased market supply, demand drops and prices have now shifted downwards, averaging $55/ton. The Work Orders for the last year indicate we spent $30M for 2018 on ore crusher maintenance with this forecast to rise to $45M for 2019. In response market conditions, Monalco's management has decided to focus on cutting costs, particularly maintenance expenditure, to limit the impact on the profitability. 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t/>
            </a:r>
            <a:endParaRPr b="1" sz="1070"/>
          </a:p>
        </p:txBody>
      </p:sp>
      <p:sp>
        <p:nvSpPr>
          <p:cNvPr id="47" name="Google Shape;47;p1"/>
          <p:cNvSpPr txBox="1"/>
          <p:nvPr/>
        </p:nvSpPr>
        <p:spPr>
          <a:xfrm>
            <a:off x="143100" y="514150"/>
            <a:ext cx="7645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 sz="1300"/>
              <a:t>Can Monalco maintain profitability as the price of iron ore drops towards current operating breakeven through reducing the annual maintenance expenditure by 20% over the next year?</a:t>
            </a:r>
            <a:endParaRPr b="1"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48" name="Google Shape;48;p1"/>
          <p:cNvSpPr txBox="1"/>
          <p:nvPr/>
        </p:nvSpPr>
        <p:spPr>
          <a:xfrm>
            <a:off x="154600" y="3754889"/>
            <a:ext cx="426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AU" sz="900"/>
              <a:t>Success for this project is a clear set of stet to reduce the </a:t>
            </a:r>
            <a:r>
              <a:rPr lang="en-AU" sz="900"/>
              <a:t>maintenance expenditure by 20%  within a year to maintain profitability.</a:t>
            </a:r>
            <a:endParaRPr b="1"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H</dc:creator>
</cp:coreProperties>
</file>