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본문 첫 번째 줄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00"/>
            </a:lvl1pPr>
            <a:lvl2pPr marL="1041400" indent="-431800" defTabSz="784225">
              <a:lnSpc>
                <a:spcPct val="100000"/>
              </a:lnSpc>
              <a:spcBef>
                <a:spcPts val="0"/>
              </a:spcBef>
              <a:defRPr b="1" sz="3400"/>
            </a:lvl2pPr>
            <a:lvl3pPr marL="1651000" indent="-431800" defTabSz="784225">
              <a:lnSpc>
                <a:spcPct val="100000"/>
              </a:lnSpc>
              <a:spcBef>
                <a:spcPts val="0"/>
              </a:spcBef>
              <a:defRPr b="1" sz="3400"/>
            </a:lvl3pPr>
            <a:lvl4pPr marL="2260600" indent="-431800" defTabSz="784225">
              <a:lnSpc>
                <a:spcPct val="100000"/>
              </a:lnSpc>
              <a:spcBef>
                <a:spcPts val="0"/>
              </a:spcBef>
              <a:defRPr b="1" sz="3400"/>
            </a:lvl4pPr>
            <a:lvl5pPr marL="2870200" indent="-431800" defTabSz="784225">
              <a:lnSpc>
                <a:spcPct val="100000"/>
              </a:lnSpc>
              <a:spcBef>
                <a:spcPts val="0"/>
              </a:spcBef>
              <a:defRPr b="1" sz="3400"/>
            </a:lvl5pPr>
          </a:lstStyle>
          <a:p>
            <a:pPr/>
            <a:r>
              <a:t>저자 및 날짜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프레젠테이션 부제</a:t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본문 첫 번째 줄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속성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본문 첫 번째 줄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“멋진 인용구”</a:t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이미지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이미지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이미지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본문 첫 번째 줄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00"/>
            </a:lvl1pPr>
            <a:lvl2pPr marL="1041400" indent="-431800" defTabSz="784225">
              <a:lnSpc>
                <a:spcPct val="100000"/>
              </a:lnSpc>
              <a:spcBef>
                <a:spcPts val="0"/>
              </a:spcBef>
              <a:defRPr b="1" sz="3400"/>
            </a:lvl2pPr>
            <a:lvl3pPr marL="1651000" indent="-431800" defTabSz="784225">
              <a:lnSpc>
                <a:spcPct val="100000"/>
              </a:lnSpc>
              <a:spcBef>
                <a:spcPts val="0"/>
              </a:spcBef>
              <a:defRPr b="1" sz="3400"/>
            </a:lvl3pPr>
            <a:lvl4pPr marL="2260600" indent="-431800" defTabSz="784225">
              <a:lnSpc>
                <a:spcPct val="100000"/>
              </a:lnSpc>
              <a:spcBef>
                <a:spcPts val="0"/>
              </a:spcBef>
              <a:defRPr b="1" sz="3400"/>
            </a:lvl4pPr>
            <a:lvl5pPr marL="2870200" indent="-431800" defTabSz="784225">
              <a:lnSpc>
                <a:spcPct val="100000"/>
              </a:lnSpc>
              <a:spcBef>
                <a:spcPts val="0"/>
              </a:spcBef>
              <a:defRPr b="1" sz="3400"/>
            </a:lvl5pPr>
          </a:lstStyle>
          <a:p>
            <a:pPr/>
            <a:r>
              <a:t>저자 및 날짜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본문 첫 번째 줄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프레젠테이션 부제</a:t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본문 첫 번째 줄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b="1" sz="5200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b="1" sz="5200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b="1" sz="5200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b="1" sz="5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본문 첫 번째 줄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슬라이드 구분점 텍스트</a:t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본문 첫 번째 줄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b="1" sz="5200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b="1" sz="5200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b="1" sz="5200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b="1" sz="5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본문 첫 번째 줄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슬라이드 구분점 텍스트</a:t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본문 첫 번째 줄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b="1" sz="5200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b="1" sz="5200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b="1" sz="5200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b="1" sz="5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본문 첫 번째 줄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b="1" sz="5200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b="1" sz="5200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b="1" sz="5200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b="1" sz="5200"/>
            </a:lvl5pPr>
          </a:lstStyle>
          <a:p>
            <a:pPr/>
            <a:r>
              <a:t>의제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본문 첫 번째 줄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의제 주제</a:t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제목 텍스트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본문 첫 번째 줄…"/>
          <p:cNvSpPr txBox="1"/>
          <p:nvPr/>
        </p:nvSpPr>
        <p:spPr>
          <a:xfrm>
            <a:off x="658426" y="542965"/>
            <a:ext cx="21971002" cy="190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지역별 데이터 - 날짜 하나 선택</a:t>
            </a:r>
          </a:p>
        </p:txBody>
      </p:sp>
      <p:pic>
        <p:nvPicPr>
          <p:cNvPr id="15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150" y="4027811"/>
            <a:ext cx="23253700" cy="811530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해당 날짜의 모든 지역의 코로나 데이터를 가져옴…"/>
          <p:cNvSpPr txBox="1"/>
          <p:nvPr/>
        </p:nvSpPr>
        <p:spPr>
          <a:xfrm>
            <a:off x="3373111" y="2561370"/>
            <a:ext cx="15848468" cy="1353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3900"/>
            </a:pPr>
            <a:r>
              <a:t>해당 날짜의 모든 지역의 코로나 데이터를 가져옴</a:t>
            </a:r>
          </a:p>
          <a:p>
            <a:pPr>
              <a:defRPr sz="3900"/>
            </a:pPr>
            <a:r>
              <a:t>SELECT * FROM area WHERE update_date = </a:t>
            </a:r>
            <a:r>
              <a:rPr b="1" u="sng">
                <a:solidFill>
                  <a:srgbClr val="569CD6"/>
                </a:solidFill>
              </a:rPr>
              <a:t>날짜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3169" y="963016"/>
            <a:ext cx="7285082" cy="11544574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선"/>
          <p:cNvSpPr/>
          <p:nvPr/>
        </p:nvSpPr>
        <p:spPr>
          <a:xfrm flipH="1">
            <a:off x="7442328" y="6949579"/>
            <a:ext cx="4549006" cy="372177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7" name="Area 테이블과 user 테이블 조인 후 전일 대비 확진자 수 SELECT (위에서 나온 값 - area_confirmed) as area_compare_yesterday FROM area,user WHERE update_date = 어제날짜 AND user_rrn = 유저주민번호 AND user_area  = area_name"/>
          <p:cNvSpPr txBox="1"/>
          <p:nvPr/>
        </p:nvSpPr>
        <p:spPr>
          <a:xfrm>
            <a:off x="11881002" y="5036326"/>
            <a:ext cx="9745434" cy="2038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/>
            </a:pPr>
            <a:r>
              <a:t>Area 테이블과 user 테이블 조인 후 전일 대비 확진자 수</a:t>
            </a:r>
            <a:br/>
            <a:r>
              <a:t>(JOIN 사용)</a:t>
            </a:r>
            <a:br/>
            <a:r>
              <a:rPr b="0"/>
              <a:t>SELECT (위에서 나온 값 - area_confirmed) FROM area,user WHERE update_date = </a:t>
            </a:r>
            <a:r>
              <a:rPr u="sng">
                <a:solidFill>
                  <a:srgbClr val="569CD6"/>
                </a:solidFill>
              </a:rPr>
              <a:t>어제날짜</a:t>
            </a:r>
            <a:r>
              <a:rPr b="0"/>
              <a:t> AND user_rrn = </a:t>
            </a:r>
            <a:r>
              <a:rPr u="sng">
                <a:solidFill>
                  <a:srgbClr val="569CD6"/>
                </a:solidFill>
              </a:rPr>
              <a:t>유저주민번호</a:t>
            </a:r>
            <a:r>
              <a:rPr b="0"/>
              <a:t> AND user_area  = area_name</a:t>
            </a:r>
          </a:p>
        </p:txBody>
      </p:sp>
      <p:sp>
        <p:nvSpPr>
          <p:cNvPr id="198" name="선"/>
          <p:cNvSpPr/>
          <p:nvPr/>
        </p:nvSpPr>
        <p:spPr>
          <a:xfrm flipH="1">
            <a:off x="7716786" y="5017083"/>
            <a:ext cx="3998196" cy="500230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9" name="today_confirmed 테이블과 user 테이블 조인 후 로그인 한 유저 지역의 확진자 수…"/>
          <p:cNvSpPr txBox="1"/>
          <p:nvPr/>
        </p:nvSpPr>
        <p:spPr>
          <a:xfrm>
            <a:off x="11621345" y="2896230"/>
            <a:ext cx="10925411" cy="2011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/>
            </a:pPr>
            <a:r>
              <a:t>today_confirmed 테이블과 user 테이블 조인 후 로그인 한 유저 지역의 확진자 수 (GROUP BY, JOIN 사용) </a:t>
            </a:r>
          </a:p>
          <a:p>
            <a:pPr/>
            <a:r>
              <a:t>SELECT sum(today_confirmed) FROM user, today_area WHERE user.user_rrn = </a:t>
            </a:r>
            <a:r>
              <a:rPr b="1" u="sng">
                <a:solidFill>
                  <a:srgbClr val="569CD6"/>
                </a:solidFill>
              </a:rPr>
              <a:t>유저주민번호</a:t>
            </a:r>
            <a:r>
              <a:t> AND user.user_area = today_area.today_area GROUP BY today_area</a:t>
            </a:r>
          </a:p>
        </p:txBody>
      </p:sp>
      <p:sp>
        <p:nvSpPr>
          <p:cNvPr id="200" name="선"/>
          <p:cNvSpPr/>
          <p:nvPr/>
        </p:nvSpPr>
        <p:spPr>
          <a:xfrm flipH="1">
            <a:off x="7716645" y="9102624"/>
            <a:ext cx="4490664" cy="1971974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1" name="today_confirmed 테이블과 user 테이블 조인 후 로그인 한 유저 자치구의 확진자 수…"/>
          <p:cNvSpPr txBox="1"/>
          <p:nvPr/>
        </p:nvSpPr>
        <p:spPr>
          <a:xfrm>
            <a:off x="11889975" y="7373832"/>
            <a:ext cx="10925411" cy="2038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/>
            </a:pPr>
            <a:r>
              <a:t>today_confirmed 테이블과 user 테이블 조인 후 로그인 한 유저 자치구의 확진자 수</a:t>
            </a:r>
          </a:p>
          <a:p>
            <a:pPr>
              <a:defRPr b="1"/>
            </a:pPr>
            <a:r>
              <a:t>(JOIN 사용) </a:t>
            </a:r>
          </a:p>
          <a:p>
            <a:pPr/>
            <a:r>
              <a:t>SELECT today_confirmed FROM user, today_area WHERE user.user_rrn = </a:t>
            </a:r>
            <a:r>
              <a:rPr b="1" u="sng">
                <a:solidFill>
                  <a:srgbClr val="569CD6"/>
                </a:solidFill>
              </a:rPr>
              <a:t>유저주민번호</a:t>
            </a:r>
            <a:r>
              <a:t> AND user.user_district = today_area.today_district AND user.user_area = today_area.today_area</a:t>
            </a:r>
          </a:p>
        </p:txBody>
      </p:sp>
      <p:sp>
        <p:nvSpPr>
          <p:cNvPr id="202" name="선"/>
          <p:cNvSpPr/>
          <p:nvPr/>
        </p:nvSpPr>
        <p:spPr>
          <a:xfrm flipH="1">
            <a:off x="7347939" y="11233550"/>
            <a:ext cx="4412657" cy="36933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3" name="District 테이블과 user 테이블 조인 후 전일 대비 확진자 수 SELECT (위에서 나온 값 - district_confirmed) as district_compare_yesterday FROM district,user WHERE update_date = 어제날짜 AND user_rrn = 유저주민번호 AND user_district = district"/>
          <p:cNvSpPr txBox="1"/>
          <p:nvPr/>
        </p:nvSpPr>
        <p:spPr>
          <a:xfrm>
            <a:off x="11881002" y="10120383"/>
            <a:ext cx="9745434" cy="2038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/>
            </a:pPr>
            <a:r>
              <a:t>District 테이블과 user 테이블 조인 후 전일 대비 확진자 수</a:t>
            </a:r>
          </a:p>
          <a:p>
            <a:pPr>
              <a:defRPr b="1"/>
            </a:pPr>
            <a:r>
              <a:t>(JOIN 사용) </a:t>
            </a:r>
            <a:br/>
            <a:r>
              <a:rPr b="0"/>
              <a:t>SELECT (위에서 나온 값 - district_confirmed) FROM district,user WHERE update_date = </a:t>
            </a:r>
            <a:r>
              <a:rPr u="sng">
                <a:solidFill>
                  <a:srgbClr val="569CD6"/>
                </a:solidFill>
              </a:rPr>
              <a:t>어제날짜</a:t>
            </a:r>
            <a:r>
              <a:rPr b="0"/>
              <a:t> AND user_rrn = </a:t>
            </a:r>
            <a:r>
              <a:rPr u="sng">
                <a:solidFill>
                  <a:srgbClr val="569CD6"/>
                </a:solidFill>
              </a:rPr>
              <a:t>유저주민번호</a:t>
            </a:r>
            <a:r>
              <a:rPr b="0"/>
              <a:t> AND user_district = district</a:t>
            </a:r>
          </a:p>
        </p:txBody>
      </p:sp>
      <p:sp>
        <p:nvSpPr>
          <p:cNvPr id="207" name="연결선"/>
          <p:cNvSpPr/>
          <p:nvPr/>
        </p:nvSpPr>
        <p:spPr>
          <a:xfrm>
            <a:off x="6807995" y="5839115"/>
            <a:ext cx="2141399" cy="3908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5" h="21600" fill="norm" stroke="1" extrusionOk="0">
                <a:moveTo>
                  <a:pt x="2430" y="0"/>
                </a:moveTo>
                <a:cubicBezTo>
                  <a:pt x="21600" y="6786"/>
                  <a:pt x="20790" y="13986"/>
                  <a:pt x="0" y="21600"/>
                </a:cubicBezTo>
              </a:path>
            </a:pathLst>
          </a:custGeom>
          <a:ln w="2540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205" name="선"/>
          <p:cNvSpPr/>
          <p:nvPr/>
        </p:nvSpPr>
        <p:spPr>
          <a:xfrm flipV="1">
            <a:off x="8984051" y="1980800"/>
            <a:ext cx="3326901" cy="571374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6" name="today_confirmed 테이블과 user 테이블 조인 후 로그인 한 유저 지역의 확진자 수…"/>
          <p:cNvSpPr txBox="1"/>
          <p:nvPr/>
        </p:nvSpPr>
        <p:spPr>
          <a:xfrm>
            <a:off x="10488304" y="912188"/>
            <a:ext cx="10925410" cy="881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/>
            </a:pPr>
            <a:r>
              <a:t>USER 정보</a:t>
            </a:r>
          </a:p>
          <a:p>
            <a:pPr/>
            <a:r>
              <a:t>SELECT * FROM user WHERE user_rrn = </a:t>
            </a:r>
            <a:r>
              <a:rPr b="1" u="sng">
                <a:solidFill>
                  <a:srgbClr val="569CD6"/>
                </a:solidFill>
              </a:rPr>
              <a:t>유저주민번호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데이터가 존재하지 않는다면 실시간으로 오늘 데이터 크롤링 후 데이터 삽입 INSERT INTO today_area(today_area,today_district,today_confirmed) VALUES (지역, 자치구, 확진자 수)"/>
          <p:cNvSpPr txBox="1"/>
          <p:nvPr/>
        </p:nvSpPr>
        <p:spPr>
          <a:xfrm>
            <a:off x="5104621" y="3061108"/>
            <a:ext cx="13797078" cy="937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b="1" sz="2700"/>
              <a:t>데이터가 존재하지 않는다면</a:t>
            </a:r>
            <a:r>
              <a:rPr sz="2700"/>
              <a:t> </a:t>
            </a:r>
            <a:r>
              <a:rPr b="1" sz="2700"/>
              <a:t>실시간으로 오늘 데이터 크롤링 후 데이터 삽입</a:t>
            </a:r>
            <a:br>
              <a:rPr b="1" sz="2700"/>
            </a:br>
            <a:r>
              <a:t>INSERT INTO today_area(today_area,today_district,today_confirmed) VALUES (</a:t>
            </a:r>
            <a:r>
              <a:rPr b="1" u="sng">
                <a:solidFill>
                  <a:srgbClr val="569CD6"/>
                </a:solidFill>
              </a:rPr>
              <a:t>지역</a:t>
            </a:r>
            <a:r>
              <a:t>, </a:t>
            </a:r>
            <a:r>
              <a:rPr b="1" u="sng">
                <a:solidFill>
                  <a:srgbClr val="569CD6"/>
                </a:solidFill>
              </a:rPr>
              <a:t>자치구</a:t>
            </a:r>
            <a:r>
              <a:t>, </a:t>
            </a:r>
            <a:r>
              <a:rPr b="1" u="sng">
                <a:solidFill>
                  <a:srgbClr val="569CD6"/>
                </a:solidFill>
              </a:rPr>
              <a:t>확진자 수</a:t>
            </a:r>
            <a:r>
              <a:t>)</a:t>
            </a:r>
          </a:p>
        </p:txBody>
      </p:sp>
      <p:sp>
        <p:nvSpPr>
          <p:cNvPr id="210" name="오늘 데이터 존재하는지 확인…"/>
          <p:cNvSpPr txBox="1"/>
          <p:nvPr/>
        </p:nvSpPr>
        <p:spPr>
          <a:xfrm>
            <a:off x="3623766" y="1536614"/>
            <a:ext cx="17136467" cy="935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700"/>
            </a:pPr>
            <a:r>
              <a:t>오늘 데이터 존재하는지 확인</a:t>
            </a:r>
          </a:p>
          <a:p>
            <a:pPr/>
            <a:r>
              <a:t>SELECT today_area,today_district,today_confirmed FROM today_area WHERE today_area = </a:t>
            </a:r>
            <a:r>
              <a:rPr b="1">
                <a:solidFill>
                  <a:srgbClr val="569CD6"/>
                </a:solidFill>
              </a:rPr>
              <a:t>지역</a:t>
            </a:r>
            <a:r>
              <a:t> AND today_district = </a:t>
            </a:r>
            <a:r>
              <a:rPr b="1">
                <a:solidFill>
                  <a:srgbClr val="569CD6"/>
                </a:solidFill>
              </a:rPr>
              <a:t>자치구</a:t>
            </a:r>
          </a:p>
        </p:txBody>
      </p:sp>
      <p:sp>
        <p:nvSpPr>
          <p:cNvPr id="211" name="데이터가 이미 존재한다면 실시간으로 오늘 데이터 크롤링 후 업데이트 데이터 삽입 UPDATE today_area SET today_confirmed = 실시간 반영된 확진자 수 WHERE today_area = 지역 AND today_district = 자치구"/>
          <p:cNvSpPr txBox="1"/>
          <p:nvPr/>
        </p:nvSpPr>
        <p:spPr>
          <a:xfrm>
            <a:off x="3910431" y="4587319"/>
            <a:ext cx="16563138" cy="937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b="1" sz="2700"/>
              <a:t>데이터가 이미 존재한다면</a:t>
            </a:r>
            <a:r>
              <a:rPr sz="2700"/>
              <a:t> </a:t>
            </a:r>
            <a:r>
              <a:rPr b="1" sz="2700"/>
              <a:t>실시간으로 오늘 데이터 크롤링 후 업데이트 데이터 삽입</a:t>
            </a:r>
            <a:br>
              <a:rPr b="1" sz="2700"/>
            </a:br>
            <a:r>
              <a:t>UPDATE today_area SET today_confirmed = </a:t>
            </a:r>
            <a:r>
              <a:rPr b="1" u="sng">
                <a:solidFill>
                  <a:srgbClr val="569CD6"/>
                </a:solidFill>
              </a:rPr>
              <a:t>실시간 반영된 확진자 수</a:t>
            </a:r>
            <a:r>
              <a:t> WHERE today_area = </a:t>
            </a:r>
            <a:r>
              <a:rPr b="1" u="sng">
                <a:solidFill>
                  <a:srgbClr val="569CD6"/>
                </a:solidFill>
              </a:rPr>
              <a:t>지역</a:t>
            </a:r>
            <a:r>
              <a:t> AND today_district = </a:t>
            </a:r>
            <a:r>
              <a:rPr b="1" u="sng">
                <a:solidFill>
                  <a:srgbClr val="569CD6"/>
                </a:solidFill>
              </a:rPr>
              <a:t>자치구</a:t>
            </a:r>
          </a:p>
        </p:txBody>
      </p:sp>
      <p:sp>
        <p:nvSpPr>
          <p:cNvPr id="212" name="하루 지나면 모든 데이터 삭제…"/>
          <p:cNvSpPr txBox="1"/>
          <p:nvPr/>
        </p:nvSpPr>
        <p:spPr>
          <a:xfrm>
            <a:off x="10164546" y="5938806"/>
            <a:ext cx="4054908" cy="908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700"/>
            </a:pPr>
            <a:r>
              <a:t>하루 지나면 모든 데이터 삭제</a:t>
            </a:r>
          </a:p>
          <a:p>
            <a:pPr/>
            <a:r>
              <a:t>DELETE FROM today_area</a:t>
            </a:r>
          </a:p>
        </p:txBody>
      </p:sp>
      <p:pic>
        <p:nvPicPr>
          <p:cNvPr id="21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5861" y="7262059"/>
            <a:ext cx="7274597" cy="6103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9578" y="3539728"/>
            <a:ext cx="8276070" cy="8140025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로그인 시 유저가 사는 자치구만 실시간 확진자 알림 (JOIN 사용)…"/>
          <p:cNvSpPr txBox="1"/>
          <p:nvPr/>
        </p:nvSpPr>
        <p:spPr>
          <a:xfrm>
            <a:off x="1026414" y="1670583"/>
            <a:ext cx="22331173" cy="1357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3000"/>
            </a:pPr>
            <a:r>
              <a:t>로그인 시 유저가 사는 자치구만 실시간 확진자 알림 (JOIN 사용)</a:t>
            </a:r>
          </a:p>
          <a:p>
            <a:pPr/>
            <a:r>
              <a:t>SELECT today_confirmed FROM user, today_area WHERE user.user_rrn = </a:t>
            </a:r>
            <a:r>
              <a:rPr b="1" u="sng">
                <a:solidFill>
                  <a:srgbClr val="569CD6"/>
                </a:solidFill>
              </a:rPr>
              <a:t>유저주민번호</a:t>
            </a:r>
            <a:r>
              <a:t> AND user.user_area = today_confirmed.today_area AND user.user_district = today_area.today_district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600" y="4061627"/>
            <a:ext cx="23418801" cy="866140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본문 첫 번째 줄…"/>
          <p:cNvSpPr txBox="1"/>
          <p:nvPr/>
        </p:nvSpPr>
        <p:spPr>
          <a:xfrm>
            <a:off x="658426" y="542965"/>
            <a:ext cx="21971002" cy="190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지역별 데이터 - 날짜 하나 선택 후 지역 선택</a:t>
            </a:r>
          </a:p>
        </p:txBody>
      </p:sp>
      <p:sp>
        <p:nvSpPr>
          <p:cNvPr id="157" name="선"/>
          <p:cNvSpPr/>
          <p:nvPr/>
        </p:nvSpPr>
        <p:spPr>
          <a:xfrm flipV="1">
            <a:off x="15758696" y="3782608"/>
            <a:ext cx="1905002" cy="1905002"/>
          </a:xfrm>
          <a:prstGeom prst="line">
            <a:avLst/>
          </a:prstGeom>
          <a:ln w="25400">
            <a:solidFill>
              <a:srgbClr val="000000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8" name="해당 지역 코로나 데이터를 가져옴…"/>
          <p:cNvSpPr txBox="1"/>
          <p:nvPr/>
        </p:nvSpPr>
        <p:spPr>
          <a:xfrm>
            <a:off x="2596175" y="2640687"/>
            <a:ext cx="6921704" cy="949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800"/>
            </a:pPr>
            <a:r>
              <a:t>해당 지역 코로나 데이터를 가져옴</a:t>
            </a:r>
          </a:p>
          <a:p>
            <a:pPr/>
            <a:r>
              <a:t>SELECT * FROM area WHERE update_date = </a:t>
            </a:r>
            <a:r>
              <a:rPr b="1" u="sng">
                <a:solidFill>
                  <a:srgbClr val="569CD6"/>
                </a:solidFill>
              </a:rPr>
              <a:t>날짜</a:t>
            </a:r>
          </a:p>
        </p:txBody>
      </p:sp>
      <p:sp>
        <p:nvSpPr>
          <p:cNvPr id="159" name="해당 지역의 자치구 확진자 데이터를 가져옴…"/>
          <p:cNvSpPr txBox="1"/>
          <p:nvPr/>
        </p:nvSpPr>
        <p:spPr>
          <a:xfrm>
            <a:off x="12625975" y="2640687"/>
            <a:ext cx="10437877" cy="949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800"/>
            </a:pPr>
            <a:r>
              <a:t>해당 지역의 자치구 확진자 데이터를 가져옴</a:t>
            </a:r>
          </a:p>
          <a:p>
            <a:pPr/>
            <a:r>
              <a:t>SELECT * FROM district WHERE update_date = </a:t>
            </a:r>
            <a:r>
              <a:rPr b="1" u="sng">
                <a:solidFill>
                  <a:srgbClr val="569CD6"/>
                </a:solidFill>
              </a:rPr>
              <a:t>날짜</a:t>
            </a:r>
            <a:r>
              <a:t> AND area_name = </a:t>
            </a:r>
            <a:r>
              <a:rPr b="1" u="sng">
                <a:solidFill>
                  <a:srgbClr val="569CD6"/>
                </a:solidFill>
              </a:rPr>
              <a:t>지역</a:t>
            </a:r>
          </a:p>
        </p:txBody>
      </p:sp>
      <p:sp>
        <p:nvSpPr>
          <p:cNvPr id="160" name="선"/>
          <p:cNvSpPr/>
          <p:nvPr/>
        </p:nvSpPr>
        <p:spPr>
          <a:xfrm flipH="1" flipV="1">
            <a:off x="6056227" y="3708571"/>
            <a:ext cx="1685733" cy="1905002"/>
          </a:xfrm>
          <a:prstGeom prst="line">
            <a:avLst/>
          </a:prstGeom>
          <a:ln w="25400">
            <a:solidFill>
              <a:srgbClr val="000000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299" y="3614791"/>
            <a:ext cx="23101301" cy="8280401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본문 첫 번째 줄…"/>
          <p:cNvSpPr txBox="1"/>
          <p:nvPr/>
        </p:nvSpPr>
        <p:spPr>
          <a:xfrm>
            <a:off x="658426" y="542965"/>
            <a:ext cx="21971002" cy="190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지역별 데이터 - 날짜 두개 선택 </a:t>
            </a:r>
          </a:p>
        </p:txBody>
      </p:sp>
      <p:sp>
        <p:nvSpPr>
          <p:cNvPr id="164" name="SELECT area_name, avg(area_confirmed), avg(area_isolated), avg(area_deseased), avg(area_recovered), ROUND(avg(area_dist_level)) FROM area WHERE update_date BETWEEN 날짜1 AND 날짜2 GROUP BY area_name"/>
          <p:cNvSpPr txBox="1"/>
          <p:nvPr/>
        </p:nvSpPr>
        <p:spPr>
          <a:xfrm>
            <a:off x="550646" y="2302237"/>
            <a:ext cx="23282708" cy="98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/>
            </a:pPr>
            <a:r>
              <a:t>SELECT area_name, avg(area_confirmed), avg(area_isolated), avg(area_deseased), avg(area_recovered), ROUND(avg(area_dist_level)) FROM area WHERE update_date BETWEEN </a:t>
            </a:r>
            <a:r>
              <a:rPr b="1" u="sng">
                <a:solidFill>
                  <a:srgbClr val="569CD6"/>
                </a:solidFill>
              </a:rPr>
              <a:t>날짜1</a:t>
            </a:r>
            <a:r>
              <a:t> AND </a:t>
            </a:r>
            <a:r>
              <a:rPr b="1" u="sng">
                <a:solidFill>
                  <a:srgbClr val="569CD6"/>
                </a:solidFill>
              </a:rPr>
              <a:t>날짜2</a:t>
            </a:r>
            <a:r>
              <a:t> GROUP BY area_name</a:t>
            </a:r>
          </a:p>
        </p:txBody>
      </p:sp>
      <p:sp>
        <p:nvSpPr>
          <p:cNvPr id="165" name="두개 날짜 사이의 전국 코로나 데이터의 평균 데이터를 가져옴 (GROUP BY 사용)"/>
          <p:cNvSpPr txBox="1"/>
          <p:nvPr/>
        </p:nvSpPr>
        <p:spPr>
          <a:xfrm>
            <a:off x="5794608" y="1722931"/>
            <a:ext cx="12322684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/>
            </a:lvl1pPr>
          </a:lstStyle>
          <a:p>
            <a:pPr/>
            <a:r>
              <a:t>두개 날짜 사이의 전국 코로나 데이터의 평균 데이터를 가져옴 (GROUP BY 사용)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본문 첫 번째 줄…"/>
          <p:cNvSpPr txBox="1"/>
          <p:nvPr/>
        </p:nvSpPr>
        <p:spPr>
          <a:xfrm>
            <a:off x="658426" y="542965"/>
            <a:ext cx="21971002" cy="190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지역별 데이터 - 날짜 두개 선택 후 지역 선택</a:t>
            </a:r>
          </a:p>
        </p:txBody>
      </p:sp>
      <p:pic>
        <p:nvPicPr>
          <p:cNvPr id="16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899" y="4292022"/>
            <a:ext cx="23444201" cy="815340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선"/>
          <p:cNvSpPr/>
          <p:nvPr/>
        </p:nvSpPr>
        <p:spPr>
          <a:xfrm flipV="1">
            <a:off x="14814494" y="6344441"/>
            <a:ext cx="1905001" cy="1905002"/>
          </a:xfrm>
          <a:prstGeom prst="line">
            <a:avLst/>
          </a:prstGeom>
          <a:ln w="25400">
            <a:solidFill>
              <a:srgbClr val="000000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두개 날짜 사이 지역의 코로나 데이터의 평균 값을 가져옴 (GROUP BY 사용)…"/>
          <p:cNvSpPr txBox="1"/>
          <p:nvPr/>
        </p:nvSpPr>
        <p:spPr>
          <a:xfrm>
            <a:off x="166055" y="1904960"/>
            <a:ext cx="23427844" cy="1249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/>
            </a:pPr>
            <a:r>
              <a:t>두개 날짜 사이 지역의 코로나 데이터의 평균 값을 가져옴 (GROUP BY 사용)</a:t>
            </a:r>
          </a:p>
          <a:p>
            <a:pPr/>
            <a:r>
              <a:t>SELECT area_name, avg(SELECT area_name, avg(area_confirmed), avg(area_isolated), avg(area_deseased), avg(area_recovered), ROUND(avg(area_dist_level)) FROM area WHERE update_date BETWEEN </a:t>
            </a:r>
            <a:r>
              <a:rPr b="1" u="sng">
                <a:solidFill>
                  <a:srgbClr val="569CD6"/>
                </a:solidFill>
              </a:rPr>
              <a:t>날짜1</a:t>
            </a:r>
            <a:r>
              <a:t> AND </a:t>
            </a:r>
            <a:r>
              <a:rPr b="1" u="sng">
                <a:solidFill>
                  <a:srgbClr val="569CD6"/>
                </a:solidFill>
              </a:rPr>
              <a:t>날짜2</a:t>
            </a:r>
            <a:r>
              <a:t> GROUP BY area_name HAVING area_name = </a:t>
            </a:r>
            <a:r>
              <a:rPr b="1" u="sng">
                <a:solidFill>
                  <a:srgbClr val="569CD6"/>
                </a:solidFill>
              </a:rPr>
              <a:t>지역</a:t>
            </a:r>
          </a:p>
        </p:txBody>
      </p:sp>
      <p:sp>
        <p:nvSpPr>
          <p:cNvPr id="171" name="두개 날짜 사이 자치구 코로나 데이터의 평균 값을 가져옴 (GROUP BY 사용)…"/>
          <p:cNvSpPr txBox="1"/>
          <p:nvPr/>
        </p:nvSpPr>
        <p:spPr>
          <a:xfrm>
            <a:off x="304893" y="3282641"/>
            <a:ext cx="23150170" cy="881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/>
            </a:pPr>
            <a:r>
              <a:t>두개 날짜 사이 자치구 코로나 데이터의 평균 값을 가져옴 (GROUP BY 사용)</a:t>
            </a:r>
          </a:p>
          <a:p>
            <a:pPr/>
            <a:r>
              <a:t>SELECT district , avg(district_confirmed) as district_confirmed FROM district WHERE update_date BETWEEN </a:t>
            </a:r>
            <a:r>
              <a:rPr b="1">
                <a:solidFill>
                  <a:srgbClr val="569CD6"/>
                </a:solidFill>
              </a:rPr>
              <a:t>날짜1</a:t>
            </a:r>
            <a:r>
              <a:t> AND </a:t>
            </a:r>
            <a:r>
              <a:rPr b="1">
                <a:solidFill>
                  <a:srgbClr val="569CD6"/>
                </a:solidFill>
              </a:rPr>
              <a:t>날짜2</a:t>
            </a:r>
            <a:r>
              <a:t> AND area_name = </a:t>
            </a:r>
            <a:r>
              <a:rPr b="1" u="sng">
                <a:solidFill>
                  <a:srgbClr val="569CD6"/>
                </a:solidFill>
              </a:rPr>
              <a:t>지역</a:t>
            </a:r>
            <a:r>
              <a:t> GROUP BY district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4349" y="4219412"/>
            <a:ext cx="23355301" cy="820420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본문 첫 번째 줄…"/>
          <p:cNvSpPr txBox="1"/>
          <p:nvPr/>
        </p:nvSpPr>
        <p:spPr>
          <a:xfrm>
            <a:off x="658426" y="542965"/>
            <a:ext cx="21971002" cy="190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백신별 데이터 - 날짜 하나 선택</a:t>
            </a:r>
          </a:p>
        </p:txBody>
      </p:sp>
      <p:sp>
        <p:nvSpPr>
          <p:cNvPr id="175" name="SELECT * FROM vaccine WHERE update_date = 날짜"/>
          <p:cNvSpPr txBox="1"/>
          <p:nvPr/>
        </p:nvSpPr>
        <p:spPr>
          <a:xfrm>
            <a:off x="5835632" y="2392775"/>
            <a:ext cx="11616590" cy="701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800"/>
            </a:pPr>
            <a:r>
              <a:t>SELECT * FROM vaccine WHERE update_date = </a:t>
            </a:r>
            <a:r>
              <a:rPr b="1" u="sng">
                <a:solidFill>
                  <a:srgbClr val="569CD6"/>
                </a:solidFill>
              </a:rPr>
              <a:t>날짜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본문 첫 번째 줄…"/>
          <p:cNvSpPr txBox="1"/>
          <p:nvPr/>
        </p:nvSpPr>
        <p:spPr>
          <a:xfrm>
            <a:off x="658426" y="542965"/>
            <a:ext cx="21971002" cy="190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백신별 데이터 - 날짜 두개 선택</a:t>
            </a:r>
          </a:p>
        </p:txBody>
      </p:sp>
      <p:sp>
        <p:nvSpPr>
          <p:cNvPr id="178" name="SELECT vacc_name, avg(vacc_once), avg(vacc_fully), avg(vacc_boost) FROM vaccine WHERE update_date BETWEEN 날짜1 AND 날짜2 GROUP BY vacc_name"/>
          <p:cNvSpPr txBox="1"/>
          <p:nvPr/>
        </p:nvSpPr>
        <p:spPr>
          <a:xfrm>
            <a:off x="531494" y="2714440"/>
            <a:ext cx="23321011" cy="1049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t>SELECT vacc_name, avg(vacc_once), avg(vacc_fully), avg(vacc_boost) FROM vaccine WHERE update_date BETWEEN </a:t>
            </a:r>
            <a:r>
              <a:rPr b="1" u="sng">
                <a:solidFill>
                  <a:srgbClr val="569CD6"/>
                </a:solidFill>
              </a:rPr>
              <a:t>날짜1</a:t>
            </a:r>
            <a:r>
              <a:t> AND </a:t>
            </a:r>
            <a:r>
              <a:rPr b="1" u="sng">
                <a:solidFill>
                  <a:srgbClr val="569CD6"/>
                </a:solidFill>
              </a:rPr>
              <a:t>날짜2</a:t>
            </a:r>
            <a:r>
              <a:t> GROUP BY vacc_name</a:t>
            </a:r>
          </a:p>
        </p:txBody>
      </p:sp>
      <p:pic>
        <p:nvPicPr>
          <p:cNvPr id="17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4409912"/>
            <a:ext cx="23469601" cy="7823201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날짜 사이 데이터의 평균 데이터 (GROUP BY 사용)"/>
          <p:cNvSpPr txBox="1"/>
          <p:nvPr/>
        </p:nvSpPr>
        <p:spPr>
          <a:xfrm>
            <a:off x="7746441" y="1969200"/>
            <a:ext cx="8466227" cy="618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/>
            </a:lvl1pPr>
          </a:lstStyle>
          <a:p>
            <a:pPr/>
            <a:r>
              <a:t>날짜 사이 데이터의 평균 데이터 (GROUP BY 사용)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5449" y="3692091"/>
            <a:ext cx="23533101" cy="8597901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본문 첫 번째 줄…"/>
          <p:cNvSpPr txBox="1"/>
          <p:nvPr/>
        </p:nvSpPr>
        <p:spPr>
          <a:xfrm>
            <a:off x="658426" y="542965"/>
            <a:ext cx="21971002" cy="190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일별 데이터</a:t>
            </a:r>
          </a:p>
        </p:txBody>
      </p:sp>
      <p:sp>
        <p:nvSpPr>
          <p:cNvPr id="184" name="날짜 하나 선택해서 일별 총 데이터를 가져옴…"/>
          <p:cNvSpPr txBox="1"/>
          <p:nvPr/>
        </p:nvSpPr>
        <p:spPr>
          <a:xfrm>
            <a:off x="6342693" y="1297151"/>
            <a:ext cx="10602469" cy="949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800"/>
            </a:pPr>
            <a:r>
              <a:t>날짜 하나 선택해서 일별 총 데이터를 가져옴</a:t>
            </a:r>
          </a:p>
          <a:p>
            <a:pPr/>
            <a:r>
              <a:t>SELECT</a:t>
            </a:r>
            <a:r>
              <a:rPr>
                <a:solidFill>
                  <a:srgbClr val="569CD6"/>
                </a:solidFill>
              </a:rPr>
              <a:t> </a:t>
            </a:r>
            <a:r>
              <a:rPr b="1" u="sng">
                <a:solidFill>
                  <a:srgbClr val="569CD6"/>
                </a:solidFill>
              </a:rPr>
              <a:t>(체크박스에서 선택한 수)</a:t>
            </a:r>
            <a:r>
              <a:t> FROM daily_data WHERE update_date = </a:t>
            </a:r>
            <a:r>
              <a:rPr b="1" u="sng">
                <a:solidFill>
                  <a:srgbClr val="569CD6"/>
                </a:solidFill>
              </a:rPr>
              <a:t>날짜</a:t>
            </a:r>
          </a:p>
        </p:txBody>
      </p:sp>
      <p:sp>
        <p:nvSpPr>
          <p:cNvPr id="185" name="날짜 두개 선택해서 일별 총 데이터를 가져옴…"/>
          <p:cNvSpPr txBox="1"/>
          <p:nvPr/>
        </p:nvSpPr>
        <p:spPr>
          <a:xfrm>
            <a:off x="4877824" y="2588551"/>
            <a:ext cx="13532206" cy="962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900"/>
            </a:pPr>
            <a:r>
              <a:t>날짜 두개 선택해서 일별 총 데이터를 가져옴</a:t>
            </a:r>
          </a:p>
          <a:p>
            <a:pPr/>
            <a:r>
              <a:t>SELECT </a:t>
            </a:r>
            <a:r>
              <a:rPr b="1" u="sng">
                <a:solidFill>
                  <a:srgbClr val="569CD6"/>
                </a:solidFill>
              </a:rPr>
              <a:t>(체크박스에서 선택한 열)</a:t>
            </a:r>
            <a:r>
              <a:t> FROM daily_data WHERE update_date BETWEEN </a:t>
            </a:r>
            <a:r>
              <a:rPr b="1" u="sng">
                <a:solidFill>
                  <a:srgbClr val="569CD6"/>
                </a:solidFill>
              </a:rPr>
              <a:t>날짜1</a:t>
            </a:r>
            <a:r>
              <a:t> AND </a:t>
            </a:r>
            <a:r>
              <a:rPr b="1" u="sng">
                <a:solidFill>
                  <a:srgbClr val="569CD6"/>
                </a:solidFill>
              </a:rPr>
              <a:t>날짜2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7141" y="5322535"/>
            <a:ext cx="18629718" cy="621670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본문 첫 번째 줄…"/>
          <p:cNvSpPr txBox="1"/>
          <p:nvPr/>
        </p:nvSpPr>
        <p:spPr>
          <a:xfrm>
            <a:off x="658426" y="542965"/>
            <a:ext cx="21971002" cy="190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로그인</a:t>
            </a:r>
          </a:p>
        </p:txBody>
      </p:sp>
      <p:sp>
        <p:nvSpPr>
          <p:cNvPr id="189" name="해당 데이터 존재한다면 로그인 처리…"/>
          <p:cNvSpPr txBox="1"/>
          <p:nvPr/>
        </p:nvSpPr>
        <p:spPr>
          <a:xfrm>
            <a:off x="7137711" y="3303043"/>
            <a:ext cx="10108578" cy="1164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3300"/>
            </a:pPr>
            <a:r>
              <a:t>해당 데이터 존재한다면 로그인 처리</a:t>
            </a:r>
          </a:p>
          <a:p>
            <a:pPr>
              <a:defRPr sz="3300"/>
            </a:pPr>
            <a:r>
              <a:t>SELECT * FROM user WHERE user_rrn = </a:t>
            </a:r>
            <a:r>
              <a:rPr b="1" u="sng">
                <a:solidFill>
                  <a:srgbClr val="569CD6"/>
                </a:solidFill>
              </a:rPr>
              <a:t>유저주민번호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4100" y="3089401"/>
            <a:ext cx="7035801" cy="8953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본문 첫 번째 줄…"/>
          <p:cNvSpPr txBox="1"/>
          <p:nvPr/>
        </p:nvSpPr>
        <p:spPr>
          <a:xfrm>
            <a:off x="658426" y="542965"/>
            <a:ext cx="21971002" cy="190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회원가입</a:t>
            </a:r>
          </a:p>
        </p:txBody>
      </p:sp>
      <p:sp>
        <p:nvSpPr>
          <p:cNvPr id="193" name="INSERT INTO user SET (이름,주민번호,지역,자치구,성별,백신종류,접종여부,접종날짜)"/>
          <p:cNvSpPr txBox="1"/>
          <p:nvPr/>
        </p:nvSpPr>
        <p:spPr>
          <a:xfrm>
            <a:off x="3641555" y="2142370"/>
            <a:ext cx="16004744" cy="6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/>
            </a:pPr>
            <a:r>
              <a:t>INSERT INTO user SET (</a:t>
            </a:r>
            <a:r>
              <a:rPr b="1" u="sng">
                <a:solidFill>
                  <a:srgbClr val="569CD6"/>
                </a:solidFill>
              </a:rPr>
              <a:t>이름</a:t>
            </a:r>
            <a:r>
              <a:t>,</a:t>
            </a:r>
            <a:r>
              <a:rPr b="1" u="sng">
                <a:solidFill>
                  <a:srgbClr val="569CD6"/>
                </a:solidFill>
              </a:rPr>
              <a:t>주민번호</a:t>
            </a:r>
            <a:r>
              <a:t>,</a:t>
            </a:r>
            <a:r>
              <a:rPr b="1" u="sng">
                <a:solidFill>
                  <a:srgbClr val="569CD6"/>
                </a:solidFill>
              </a:rPr>
              <a:t>지역</a:t>
            </a:r>
            <a:r>
              <a:t>,</a:t>
            </a:r>
            <a:r>
              <a:rPr b="1" u="sng">
                <a:solidFill>
                  <a:srgbClr val="569CD6"/>
                </a:solidFill>
              </a:rPr>
              <a:t>자치구</a:t>
            </a:r>
            <a:r>
              <a:t>,</a:t>
            </a:r>
            <a:r>
              <a:rPr b="1" u="sng">
                <a:solidFill>
                  <a:srgbClr val="569CD6"/>
                </a:solidFill>
              </a:rPr>
              <a:t>성별</a:t>
            </a:r>
            <a:r>
              <a:t>,</a:t>
            </a:r>
            <a:r>
              <a:rPr b="1" u="sng">
                <a:solidFill>
                  <a:srgbClr val="569CD6"/>
                </a:solidFill>
              </a:rPr>
              <a:t>백신종류</a:t>
            </a:r>
            <a:r>
              <a:t>,</a:t>
            </a:r>
            <a:r>
              <a:rPr b="1" u="sng">
                <a:solidFill>
                  <a:srgbClr val="569CD6"/>
                </a:solidFill>
              </a:rPr>
              <a:t>접종여부</a:t>
            </a:r>
            <a:r>
              <a:t>,</a:t>
            </a:r>
            <a:r>
              <a:rPr b="1" u="sng">
                <a:solidFill>
                  <a:srgbClr val="569CD6"/>
                </a:solidFill>
              </a:rPr>
              <a:t>접종날짜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