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9DD74314-4BE7-495E-AA9B-2AE4727D1A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89634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presProps" Target="presProps.xml"  /><Relationship Id="rId36" Type="http://schemas.openxmlformats.org/officeDocument/2006/relationships/viewProps" Target="viewProps.xml"  /><Relationship Id="rId37" Type="http://schemas.openxmlformats.org/officeDocument/2006/relationships/theme" Target="theme/theme1.xml"  /><Relationship Id="rId38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2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6deacb09_0_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6deacb0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b62388563_0_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b6238856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b62388563_0_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b6238856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a0a92c150_3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a0a92c150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a0a92c150_3_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a0a92c150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a0a92c150_3_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a0a92c150_3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aa686c7b1_0_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aa686c7b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aa686c7b1_0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aa686c7b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a0a92c150_3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a0a92c150_3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a0a92c150_3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a0a92c150_3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73a04f_0_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b62388563_0_7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cb62388563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b62388563_0_26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b62388563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b62388563_0_27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b62388563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cb62388563_0_28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cb62388563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b62388563_0_29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b62388563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b62388563_0_30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cb62388563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b62388563_0_30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cb62388563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b62388563_0_30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cb62388563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cb62388563_0_24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cb62388563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faa686c7b1_0_1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faa686c7b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b62388563_0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b6238856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cb62388563_0_25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cb62388563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f978dc2174_1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f978dc21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c6f73a04f_0_4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c6f73a04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96deacb09_0_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96deacb0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b62388563_0_31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b62388563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73a04f_0_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73a04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b62388563_0_6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b6238856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92c78c2ee_0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92c78c2e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946281693_0_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94628169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535100"/>
            <a:ext cx="9144000" cy="360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5351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2249725" y="25"/>
            <a:ext cx="68943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-273550" y="2417400"/>
            <a:ext cx="5143500" cy="30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6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6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4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5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6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6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6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6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0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6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6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6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4.xml"  /><Relationship Id="rId2" Type="http://schemas.openxmlformats.org/officeDocument/2006/relationships/slideLayout" Target="../slideLayouts/slideLayout6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5.xml"  /><Relationship Id="rId2" Type="http://schemas.openxmlformats.org/officeDocument/2006/relationships/slideLayout" Target="../slideLayouts/slideLayout6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6.xml"  /><Relationship Id="rId2" Type="http://schemas.openxmlformats.org/officeDocument/2006/relationships/slideLayout" Target="../slideLayouts/slideLayout6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7.xml"  /><Relationship Id="rId2" Type="http://schemas.openxmlformats.org/officeDocument/2006/relationships/slideLayout" Target="../slideLayouts/slideLayout6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8.xml"  /><Relationship Id="rId2" Type="http://schemas.openxmlformats.org/officeDocument/2006/relationships/slideLayout" Target="../slideLayouts/slideLayout7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9.xml"  /><Relationship Id="rId2" Type="http://schemas.openxmlformats.org/officeDocument/2006/relationships/slideLayout" Target="../slideLayouts/slideLayout11.xml"  /><Relationship Id="rId3" Type="http://schemas.openxmlformats.org/officeDocument/2006/relationships/hyperlink" Target="https://kosis.kr/covid/covid_index.do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0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notesSlide" Target="../notesSlides/notesSlide31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5.gif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8.png" 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4294967295"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</p:txBody>
      </p:sp>
      <p:sp>
        <p:nvSpPr>
          <p:cNvPr id="68" name="Google Shape;68;p13"/>
          <p:cNvSpPr txBox="1"/>
          <p:nvPr>
            <p:ph idx="4294967295" type="title"/>
          </p:nvPr>
        </p:nvSpPr>
        <p:spPr>
          <a:xfrm>
            <a:off x="529125" y="1671450"/>
            <a:ext cx="8222100" cy="16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COVID-19 알림이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6515575" y="3643300"/>
            <a:ext cx="183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201820802 강선규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201823780 정석화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201720738 주정호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201621886 김영희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6395900" y="3307725"/>
            <a:ext cx="12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 팀원 &gt;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2648075" y="1329725"/>
            <a:ext cx="35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데이터베이스 프로젝트 1차 설계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/>
          <p:nvPr/>
        </p:nvSpPr>
        <p:spPr>
          <a:xfrm>
            <a:off x="3107550" y="1132675"/>
            <a:ext cx="5318700" cy="207143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Char char="●"/>
              <a:defRPr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AREA : </a:t>
            </a:r>
            <a:r>
              <a:rPr lang="ko" b="1">
                <a:latin typeface="Roboto"/>
                <a:ea typeface="Roboto"/>
                <a:cs typeface="Roboto"/>
                <a:sym typeface="Roboto"/>
              </a:rPr>
              <a:t>지역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에 따른 코로나 확진 및 백신 접종 현황</a:t>
            </a:r>
            <a:endParaRPr lang="ko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Char char="●"/>
              <a:defRPr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DISTRICT : </a:t>
            </a:r>
            <a:r>
              <a:rPr lang="ko" b="1">
                <a:latin typeface="Roboto"/>
                <a:ea typeface="Roboto"/>
                <a:cs typeface="Roboto"/>
                <a:sym typeface="Roboto"/>
              </a:rPr>
              <a:t>자치구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에 따른 코로나 확진 및 백신 접종 현황</a:t>
            </a:r>
            <a:endParaRPr lang="ko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Char char="●"/>
              <a:defRPr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VACCINE : </a:t>
            </a:r>
            <a:r>
              <a:rPr lang="ko" b="1">
                <a:latin typeface="Roboto"/>
                <a:ea typeface="Roboto"/>
                <a:cs typeface="Roboto"/>
                <a:sym typeface="Roboto"/>
              </a:rPr>
              <a:t>백신 종류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에 따른  백신 접종 현황</a:t>
            </a:r>
            <a:endParaRPr lang="ko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Char char="●"/>
              <a:defRPr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DAILY_DATA : </a:t>
            </a:r>
            <a:r>
              <a:rPr lang="ko" b="1">
                <a:latin typeface="Roboto"/>
                <a:ea typeface="Roboto"/>
                <a:cs typeface="Roboto"/>
                <a:sym typeface="Roboto"/>
              </a:rPr>
              <a:t>날짜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에 따른 코로나 확진 및 백신 접종 현황</a:t>
            </a:r>
            <a:endParaRPr lang="ko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Font typeface="Roboto"/>
              <a:buChar char="●"/>
              <a:defRPr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SOCIAL_DIST : 거리두기 단계에 따른 내용</a:t>
            </a:r>
            <a:endParaRPr lang="ko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Char char="●"/>
              <a:defRPr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USER : 사용자 신상 및</a:t>
            </a:r>
            <a:r>
              <a:rPr lang="ko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ko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접종 정보</a:t>
            </a:r>
            <a:endParaRPr lang="ko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Char char="●"/>
              <a:defRPr/>
            </a:pPr>
            <a:r>
              <a:rPr lang="en-US" altLang="ko-K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TODAY_CONFIRED : </a:t>
            </a:r>
            <a:r>
              <a:rPr lang="ko-KR" altLang="en-U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당일날 해당 지역의 확진자 수</a:t>
            </a:r>
            <a:endParaRPr lang="ko-KR" altLang="en-US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3107550" y="3503725"/>
            <a:ext cx="5318700" cy="1392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Char char="●"/>
              <a:defRPr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DISTRICT와 SOCIAL_DIST는 특정 AREA에 속한다.</a:t>
            </a:r>
            <a:endParaRPr lang="ko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Char char="●"/>
              <a:defRPr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DAILY_DATA에는 AREA별 코로나 정보가 있다.</a:t>
            </a:r>
            <a:endParaRPr lang="ko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Char char="●"/>
              <a:defRPr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DAILY_DATA에는 VACCINE별 백신 접종 정보가 있다.</a:t>
            </a:r>
            <a:endParaRPr lang="ko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3107550" y="905875"/>
            <a:ext cx="954600" cy="4053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chemeClr val="lt1"/>
                </a:solidFill>
              </a:rPr>
              <a:t>Entity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3107550" y="3301600"/>
            <a:ext cx="1324800" cy="4053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chemeClr val="lt1"/>
                </a:solidFill>
              </a:rPr>
              <a:t>Relationship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2525875" y="324625"/>
            <a:ext cx="4523100" cy="528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000">
                <a:latin typeface="Roboto"/>
                <a:ea typeface="Roboto"/>
                <a:cs typeface="Roboto"/>
                <a:sym typeface="Roboto"/>
              </a:rPr>
              <a:t>Covid19 &amp; Vaccination information DB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2"/>
          <p:cNvSpPr txBox="1">
            <a:spLocks noGrp="1"/>
          </p:cNvSpPr>
          <p:nvPr>
            <p:ph type="title" idx="0"/>
          </p:nvPr>
        </p:nvSpPr>
        <p:spPr>
          <a:xfrm>
            <a:off x="0" y="971950"/>
            <a:ext cx="2133300" cy="9534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 sz="2000"/>
              <a:t>Requirements</a:t>
            </a:r>
            <a:endParaRPr sz="2000"/>
          </a:p>
        </p:txBody>
      </p:sp>
      <p:sp>
        <p:nvSpPr>
          <p:cNvPr id="147" name="Google Shape;147;p22"/>
          <p:cNvSpPr txBox="1"/>
          <p:nvPr/>
        </p:nvSpPr>
        <p:spPr>
          <a:xfrm>
            <a:off x="97350" y="1833200"/>
            <a:ext cx="2036100" cy="615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Char char="●"/>
              <a:defRPr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Description of Mini-world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/>
        </p:nvSpPr>
        <p:spPr>
          <a:xfrm>
            <a:off x="901124" y="2144000"/>
            <a:ext cx="73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3"/>
          <p:cNvSpPr txBox="1"/>
          <p:nvPr>
            <p:ph type="title"/>
          </p:nvPr>
        </p:nvSpPr>
        <p:spPr>
          <a:xfrm>
            <a:off x="3168078" y="186740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Data Schema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 idx="0"/>
          </p:nvPr>
        </p:nvSpPr>
        <p:spPr>
          <a:xfrm>
            <a:off x="0" y="1810150"/>
            <a:ext cx="2133300" cy="9534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 sz="2000"/>
              <a:t>Data Schema</a:t>
            </a:r>
            <a:endParaRPr sz="2000"/>
          </a:p>
        </p:txBody>
      </p:sp>
      <p:sp>
        <p:nvSpPr>
          <p:cNvPr id="159" name="Google Shape;159;p24"/>
          <p:cNvSpPr txBox="1"/>
          <p:nvPr/>
        </p:nvSpPr>
        <p:spPr>
          <a:xfrm>
            <a:off x="194825" y="2595200"/>
            <a:ext cx="20067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Char char="●"/>
              <a:defRPr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ER Diagram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75304" y="93039"/>
            <a:ext cx="6968696" cy="4957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/>
        </p:nvSpPr>
        <p:spPr>
          <a:xfrm>
            <a:off x="2525875" y="324625"/>
            <a:ext cx="4523100" cy="528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000">
                <a:latin typeface="Roboto"/>
                <a:ea typeface="Roboto"/>
                <a:cs typeface="Roboto"/>
                <a:sym typeface="Roboto"/>
              </a:rPr>
              <a:t>Covid19 &amp; Vaccination information DB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01" name="Google Shape;201;p30"/>
          <p:cNvGraphicFramePr/>
          <p:nvPr/>
        </p:nvGraphicFramePr>
        <p:xfrm>
          <a:off x="2538183" y="995000"/>
          <a:ext cx="6248400" cy="4305000"/>
        </p:xfrm>
        <a:graphic>
          <a:graphicData uri="http://schemas.openxmlformats.org/drawingml/2006/table">
            <a:tbl>
              <a:tblPr>
                <a:noFill/>
                <a:tableStyleId>{9DD74314-4BE7-495E-AA9B-2AE4727D1A5B}</a:tableStyleId>
              </a:tblPr>
              <a:tblGrid>
                <a:gridCol w="1428750"/>
                <a:gridCol w="1066800"/>
                <a:gridCol w="1066800"/>
                <a:gridCol w="561975"/>
                <a:gridCol w="2124075"/>
              </a:tblGrid>
              <a:tr h="367225">
                <a:tc gridSpan="5"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DAILY_DATA Table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a9c9e6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Attribute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Data Type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Key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설명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 DATE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DATE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PK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데이터 업데이트 날짜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CONFIRMED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확진자 인원 수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ISOLATED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격리자 인원 수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DESEASED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사망자 인원 수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RECOVERED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격리 해제 인원 수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VACC_ONCE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1차 백신 접종 인원 수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VACC_FULLY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2차 백신 접종 인원 수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30500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VACC_BOOST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Int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Y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-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추가 백신 접종 인원 수</a:t>
                      </a:r>
                      <a:endParaRPr lang="ko-KR" altLang="en-US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202" name="Google Shape;202;p30"/>
          <p:cNvSpPr txBox="1">
            <a:spLocks noGrp="1"/>
          </p:cNvSpPr>
          <p:nvPr>
            <p:ph type="title" idx="0"/>
          </p:nvPr>
        </p:nvSpPr>
        <p:spPr>
          <a:xfrm>
            <a:off x="0" y="1810150"/>
            <a:ext cx="2133300" cy="9534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 sz="2000"/>
              <a:t>Data Schema</a:t>
            </a:r>
            <a:endParaRPr sz="2000"/>
          </a:p>
        </p:txBody>
      </p:sp>
      <p:sp>
        <p:nvSpPr>
          <p:cNvPr id="203" name="Google Shape;203;p30"/>
          <p:cNvSpPr txBox="1"/>
          <p:nvPr/>
        </p:nvSpPr>
        <p:spPr>
          <a:xfrm>
            <a:off x="194825" y="2595200"/>
            <a:ext cx="20067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Char char="●"/>
              <a:defRPr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Table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/>
        </p:nvSpPr>
        <p:spPr>
          <a:xfrm>
            <a:off x="2525875" y="324625"/>
            <a:ext cx="452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Roboto"/>
                <a:ea typeface="Roboto"/>
                <a:cs typeface="Roboto"/>
                <a:sym typeface="Roboto"/>
              </a:rPr>
              <a:t>Covid19 &amp; Vaccination information DB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09" name="Google Shape;209;p31"/>
          <p:cNvGraphicFramePr/>
          <p:nvPr/>
        </p:nvGraphicFramePr>
        <p:xfrm>
          <a:off x="2525875" y="99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{9DD74314-4BE7-495E-AA9B-2AE4727D1A5B}</a:tableStyleId>
              </a:tblPr>
              <a:tblGrid>
                <a:gridCol w="1438275"/>
                <a:gridCol w="1066800"/>
                <a:gridCol w="1066800"/>
                <a:gridCol w="561975"/>
                <a:gridCol w="2133600"/>
              </a:tblGrid>
              <a:tr h="252725"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AREA Table </a:t>
                      </a:r>
                      <a:r>
                        <a:rPr lang="ko" sz="900"/>
                        <a:t>(PK : Partial Key) </a:t>
                      </a:r>
                      <a:endParaRPr sz="9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 hMerge="1"/>
                <a:tc hMerge="1"/>
                <a:tc hMerge="1"/>
                <a:tc hMerge="1"/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Attribute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Data Type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Not NULL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Key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설명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DATE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DATE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FK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데이터 업데이트 날짜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NAME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Varchar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</a:t>
                      </a:r>
                      <a:r>
                        <a:rPr lang="ko"/>
                        <a:t>K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지역 이름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CONFIRMED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확진자 인원 수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ISOLATED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격리자 인원 수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DESEASED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사망자 인원 수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RECOVERED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격리 해제 인원 수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DIST_LEVEL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거리두기 단계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0" name="Google Shape;210;p31"/>
          <p:cNvSpPr txBox="1"/>
          <p:nvPr>
            <p:ph type="title"/>
          </p:nvPr>
        </p:nvSpPr>
        <p:spPr>
          <a:xfrm>
            <a:off x="0" y="1810150"/>
            <a:ext cx="21333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000"/>
              <a:t>Data Schema</a:t>
            </a:r>
            <a:endParaRPr sz="2000"/>
          </a:p>
        </p:txBody>
      </p:sp>
      <p:sp>
        <p:nvSpPr>
          <p:cNvPr id="211" name="Google Shape;211;p31"/>
          <p:cNvSpPr txBox="1"/>
          <p:nvPr/>
        </p:nvSpPr>
        <p:spPr>
          <a:xfrm>
            <a:off x="194825" y="2595200"/>
            <a:ext cx="20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Table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/>
        </p:nvSpPr>
        <p:spPr>
          <a:xfrm>
            <a:off x="2525875" y="324625"/>
            <a:ext cx="452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Roboto"/>
                <a:ea typeface="Roboto"/>
                <a:cs typeface="Roboto"/>
                <a:sym typeface="Roboto"/>
              </a:rPr>
              <a:t>Covid19 &amp; Vaccination information DB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17" name="Google Shape;217;p32"/>
          <p:cNvGraphicFramePr/>
          <p:nvPr/>
        </p:nvGraphicFramePr>
        <p:xfrm>
          <a:off x="2525875" y="99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{9DD74314-4BE7-495E-AA9B-2AE4727D1A5B}</a:tableStyleId>
              </a:tblPr>
              <a:tblGrid>
                <a:gridCol w="1428750"/>
                <a:gridCol w="1066800"/>
                <a:gridCol w="1066800"/>
                <a:gridCol w="561975"/>
                <a:gridCol w="2143125"/>
              </a:tblGrid>
              <a:tr h="371475"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SOCIAL_DIST Table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 hMerge="1"/>
                <a:tc hMerge="1"/>
                <a:tc hMerge="1"/>
                <a:tc hMerge="1"/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Attribute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Data Type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Not NULL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Key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설명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DIST_LEVEL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PK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거리두기 단계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DIST_INFO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Varchar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거리두기 단계 정보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STANDARD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Varchar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거리두기 단계 기준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GATHERING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거리두기 단계에 따른 모임 가능 인원 수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8" name="Google Shape;218;p32"/>
          <p:cNvSpPr txBox="1"/>
          <p:nvPr>
            <p:ph type="title"/>
          </p:nvPr>
        </p:nvSpPr>
        <p:spPr>
          <a:xfrm>
            <a:off x="0" y="1810150"/>
            <a:ext cx="21333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000"/>
              <a:t>Data Schema</a:t>
            </a:r>
            <a:endParaRPr sz="2000"/>
          </a:p>
        </p:txBody>
      </p:sp>
      <p:sp>
        <p:nvSpPr>
          <p:cNvPr id="219" name="Google Shape;219;p32"/>
          <p:cNvSpPr txBox="1"/>
          <p:nvPr/>
        </p:nvSpPr>
        <p:spPr>
          <a:xfrm>
            <a:off x="194825" y="2595200"/>
            <a:ext cx="20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Table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/>
        </p:nvSpPr>
        <p:spPr>
          <a:xfrm>
            <a:off x="2525875" y="324625"/>
            <a:ext cx="4523100" cy="528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000">
                <a:latin typeface="Roboto"/>
                <a:ea typeface="Roboto"/>
                <a:cs typeface="Roboto"/>
                <a:sym typeface="Roboto"/>
              </a:rPr>
              <a:t>Covid19 &amp; Vaccination information DB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25" name="Google Shape;225;p33"/>
          <p:cNvGraphicFramePr/>
          <p:nvPr/>
        </p:nvGraphicFramePr>
        <p:xfrm>
          <a:off x="2525875" y="995000"/>
          <a:ext cx="6267450" cy="2583000"/>
        </p:xfrm>
        <a:graphic>
          <a:graphicData uri="http://schemas.openxmlformats.org/drawingml/2006/table">
            <a:tbl>
              <a:tblPr>
                <a:noFill/>
                <a:tableStyleId>{9DD74314-4BE7-495E-AA9B-2AE4727D1A5B}</a:tableStyleId>
              </a:tblPr>
              <a:tblGrid>
                <a:gridCol w="1438275"/>
                <a:gridCol w="1066800"/>
                <a:gridCol w="1066800"/>
                <a:gridCol w="561975"/>
                <a:gridCol w="2133600"/>
              </a:tblGrid>
              <a:tr h="160575">
                <a:tc gridSpan="5"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DISTRICT Table 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a9c9e6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Attribute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Data Type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Key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설명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DATE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DATE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데이터 업데이트 날짜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DISTRICT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Varchar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PK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자치구 이름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AREA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Varchar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FK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지역 이름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CONFIRMED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확진자 인원 수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226" name="Google Shape;226;p33"/>
          <p:cNvSpPr txBox="1">
            <a:spLocks noGrp="1"/>
          </p:cNvSpPr>
          <p:nvPr>
            <p:ph type="title" idx="0"/>
          </p:nvPr>
        </p:nvSpPr>
        <p:spPr>
          <a:xfrm>
            <a:off x="0" y="1810150"/>
            <a:ext cx="2133300" cy="9534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 sz="2000"/>
              <a:t>Data Schema</a:t>
            </a:r>
            <a:endParaRPr sz="2000"/>
          </a:p>
        </p:txBody>
      </p:sp>
      <p:sp>
        <p:nvSpPr>
          <p:cNvPr id="227" name="Google Shape;227;p33"/>
          <p:cNvSpPr txBox="1"/>
          <p:nvPr/>
        </p:nvSpPr>
        <p:spPr>
          <a:xfrm>
            <a:off x="194825" y="2595200"/>
            <a:ext cx="20067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Char char="●"/>
              <a:defRPr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Table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/>
        </p:nvSpPr>
        <p:spPr>
          <a:xfrm>
            <a:off x="2525875" y="324625"/>
            <a:ext cx="4523100" cy="528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000">
                <a:latin typeface="Roboto"/>
                <a:ea typeface="Roboto"/>
                <a:cs typeface="Roboto"/>
                <a:sym typeface="Roboto"/>
              </a:rPr>
              <a:t>Covid19 &amp; Vaccination information DB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33" name="Google Shape;233;p34"/>
          <p:cNvGraphicFramePr/>
          <p:nvPr/>
        </p:nvGraphicFramePr>
        <p:xfrm>
          <a:off x="2525875" y="995000"/>
          <a:ext cx="6267450" cy="3013500"/>
        </p:xfrm>
        <a:graphic>
          <a:graphicData uri="http://schemas.openxmlformats.org/drawingml/2006/table">
            <a:tbl>
              <a:tblPr>
                <a:noFill/>
                <a:tableStyleId>{9DD74314-4BE7-495E-AA9B-2AE4727D1A5B}</a:tableStyleId>
              </a:tblPr>
              <a:tblGrid>
                <a:gridCol w="1438275"/>
                <a:gridCol w="1066800"/>
                <a:gridCol w="1066800"/>
                <a:gridCol w="561975"/>
                <a:gridCol w="2133600"/>
              </a:tblGrid>
              <a:tr h="252725">
                <a:tc gridSpan="5"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VACCINE Table 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a9c9e6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Attribute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Data Type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Key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설명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DATE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DATE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FK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데이터 업데이트 날짜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NAME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Varchar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PK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백신 이름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VACC_ONCE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백신 1차 접종 인원 수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VACC_FULLY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백신 2차 접종 인원 수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30500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VACC_BOOST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Int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N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-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백신 추가 접종 인원 수</a:t>
                      </a:r>
                      <a:endParaRPr lang="ko-KR" altLang="en-US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p34"/>
          <p:cNvSpPr txBox="1">
            <a:spLocks noGrp="1"/>
          </p:cNvSpPr>
          <p:nvPr>
            <p:ph type="title" idx="0"/>
          </p:nvPr>
        </p:nvSpPr>
        <p:spPr>
          <a:xfrm>
            <a:off x="0" y="1810150"/>
            <a:ext cx="2133300" cy="9534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 sz="2000"/>
              <a:t>Data Schema</a:t>
            </a:r>
            <a:endParaRPr sz="2000"/>
          </a:p>
        </p:txBody>
      </p:sp>
      <p:sp>
        <p:nvSpPr>
          <p:cNvPr id="235" name="Google Shape;235;p34"/>
          <p:cNvSpPr txBox="1"/>
          <p:nvPr/>
        </p:nvSpPr>
        <p:spPr>
          <a:xfrm>
            <a:off x="194825" y="2595200"/>
            <a:ext cx="20067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Char char="●"/>
              <a:defRPr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Table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/>
        </p:nvSpPr>
        <p:spPr>
          <a:xfrm>
            <a:off x="2525875" y="324625"/>
            <a:ext cx="4523100" cy="528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000">
                <a:latin typeface="Roboto"/>
                <a:ea typeface="Roboto"/>
                <a:cs typeface="Roboto"/>
                <a:sym typeface="Roboto"/>
              </a:rPr>
              <a:t>Covid19 &amp; Vaccination information DB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41" name="Google Shape;241;p35"/>
          <p:cNvGraphicFramePr/>
          <p:nvPr/>
        </p:nvGraphicFramePr>
        <p:xfrm>
          <a:off x="2451400" y="817225"/>
          <a:ext cx="6467475" cy="4983149"/>
        </p:xfrm>
        <a:graphic>
          <a:graphicData uri="http://schemas.openxmlformats.org/drawingml/2006/table">
            <a:tbl>
              <a:tblPr>
                <a:noFill/>
                <a:tableStyleId>{9DD74314-4BE7-495E-AA9B-2AE4727D1A5B}</a:tableStyleId>
              </a:tblPr>
              <a:tblGrid>
                <a:gridCol w="1659225"/>
                <a:gridCol w="950750"/>
                <a:gridCol w="1057000"/>
                <a:gridCol w="589575"/>
                <a:gridCol w="2210925"/>
              </a:tblGrid>
              <a:tr h="371475">
                <a:tc gridSpan="5"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USER Table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a9c9e6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Attribute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Data Type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Key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설명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NAME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Varchar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사용자의 이름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RRN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Char(1</a:t>
                      </a:r>
                      <a:r>
                        <a:rPr lang="en-US" altLang="ko-KR"/>
                        <a:t>4</a:t>
                      </a:r>
                      <a:r>
                        <a:rPr lang="ko"/>
                        <a:t>)</a:t>
                      </a:r>
                      <a:endParaRPr lang="ko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PK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사용자의 주민등록번호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SEX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Char(1)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사용자의 성별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AREA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Var</a:t>
                      </a:r>
                      <a:r>
                        <a:rPr lang="en-US" altLang="ko-KR"/>
                        <a:t>c</a:t>
                      </a:r>
                      <a:r>
                        <a:rPr lang="ko"/>
                        <a:t>har</a:t>
                      </a:r>
                      <a:endParaRPr lang="ko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사용자의 지역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시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30500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DISTRICT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Varchar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Y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-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사용자의 지역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구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VACC_NAME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Varchar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접종 백신 종류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30500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100"/>
                        <a:t>VACC_BOOST_NAME</a:t>
                      </a:r>
                      <a:endParaRPr lang="en-US" altLang="ko-KR" sz="11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Varchar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N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-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추가 접종 백신 종류</a:t>
                      </a:r>
                      <a:endParaRPr lang="ko-KR" altLang="en-US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VACCINATED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Varchar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사용자의 백신 접종 여부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/>
                        <a:t>VACCINATED_DATE</a:t>
                      </a:r>
                      <a:endParaRPr sz="12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Date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사용자의 백신 접종 날짜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242" name="Google Shape;242;p35"/>
          <p:cNvSpPr txBox="1">
            <a:spLocks noGrp="1"/>
          </p:cNvSpPr>
          <p:nvPr>
            <p:ph type="title" idx="0"/>
          </p:nvPr>
        </p:nvSpPr>
        <p:spPr>
          <a:xfrm>
            <a:off x="0" y="1810150"/>
            <a:ext cx="2133300" cy="9534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 sz="2000"/>
              <a:t>Data Schema</a:t>
            </a:r>
            <a:endParaRPr sz="2000"/>
          </a:p>
        </p:txBody>
      </p:sp>
      <p:sp>
        <p:nvSpPr>
          <p:cNvPr id="243" name="Google Shape;243;p35"/>
          <p:cNvSpPr txBox="1"/>
          <p:nvPr/>
        </p:nvSpPr>
        <p:spPr>
          <a:xfrm>
            <a:off x="194825" y="2595200"/>
            <a:ext cx="20067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Char char="●"/>
              <a:defRPr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Table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/>
        </p:nvSpPr>
        <p:spPr>
          <a:xfrm>
            <a:off x="2525875" y="324625"/>
            <a:ext cx="4523100" cy="528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000">
                <a:latin typeface="Roboto"/>
                <a:ea typeface="Roboto"/>
                <a:cs typeface="Roboto"/>
                <a:sym typeface="Roboto"/>
              </a:rPr>
              <a:t>Covid19 &amp; Vaccination information DB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41" name="Google Shape;241;p35"/>
          <p:cNvGraphicFramePr/>
          <p:nvPr/>
        </p:nvGraphicFramePr>
        <p:xfrm>
          <a:off x="2451400" y="817225"/>
          <a:ext cx="6468225" cy="2819250"/>
        </p:xfrm>
        <a:graphic>
          <a:graphicData uri="http://schemas.openxmlformats.org/drawingml/2006/table">
            <a:tbl>
              <a:tblPr>
                <a:noFill/>
                <a:tableStyleId>{9DD74314-4BE7-495E-AA9B-2AE4727D1A5B}</a:tableStyleId>
              </a:tblPr>
              <a:tblGrid>
                <a:gridCol w="1659225"/>
                <a:gridCol w="950750"/>
                <a:gridCol w="1057000"/>
                <a:gridCol w="589575"/>
                <a:gridCol w="2211675"/>
              </a:tblGrid>
              <a:tr h="371475">
                <a:tc gridSpan="5"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TODAY_CONFIRMED</a:t>
                      </a:r>
                      <a:r>
                        <a:rPr lang="ko"/>
                        <a:t> Table</a:t>
                      </a:r>
                      <a:endParaRPr lang="ko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a9c9e6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Attribute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Data Type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Key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설명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AREA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Varc</a:t>
                      </a:r>
                      <a:r>
                        <a:rPr lang="ko"/>
                        <a:t>har</a:t>
                      </a:r>
                      <a:endParaRPr lang="ko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F</a:t>
                      </a:r>
                      <a:r>
                        <a:rPr lang="ko"/>
                        <a:t>K</a:t>
                      </a:r>
                      <a:endParaRPr lang="ko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300"/>
                        <a:t>실시간 확진자 발견된 지역</a:t>
                      </a:r>
                      <a:r>
                        <a:rPr lang="en-US" altLang="ko-KR" sz="1300"/>
                        <a:t>(</a:t>
                      </a:r>
                      <a:r>
                        <a:rPr lang="ko-KR" altLang="en-US" sz="1300"/>
                        <a:t>시</a:t>
                      </a:r>
                      <a:r>
                        <a:rPr lang="en-US" altLang="ko-KR" sz="1300"/>
                        <a:t>)</a:t>
                      </a:r>
                      <a:endParaRPr lang="en-US" altLang="ko-KR"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30500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DISTRICT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Varchar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Y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FK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300"/>
                        <a:t>실시간 확진자 발견된 지역</a:t>
                      </a:r>
                      <a:r>
                        <a:rPr lang="en-US" altLang="ko-KR" sz="1300"/>
                        <a:t>(</a:t>
                      </a:r>
                      <a:r>
                        <a:rPr lang="ko-KR" altLang="en-US" sz="1300"/>
                        <a:t>구</a:t>
                      </a:r>
                      <a:r>
                        <a:rPr lang="en-US" altLang="ko-KR" sz="1300"/>
                        <a:t>)</a:t>
                      </a:r>
                      <a:endParaRPr lang="en-US" altLang="ko-KR"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CONFIRMED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Int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실시간 지역별 확진자 수</a:t>
                      </a:r>
                      <a:endParaRPr lang="ko-KR" altLang="en-US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242" name="Google Shape;242;p35"/>
          <p:cNvSpPr txBox="1">
            <a:spLocks noGrp="1"/>
          </p:cNvSpPr>
          <p:nvPr>
            <p:ph type="title" idx="0"/>
          </p:nvPr>
        </p:nvSpPr>
        <p:spPr>
          <a:xfrm>
            <a:off x="0" y="1810150"/>
            <a:ext cx="2133300" cy="9534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 sz="2000"/>
              <a:t>Data Schema</a:t>
            </a:r>
            <a:endParaRPr sz="2000"/>
          </a:p>
        </p:txBody>
      </p:sp>
      <p:sp>
        <p:nvSpPr>
          <p:cNvPr id="243" name="Google Shape;243;p35"/>
          <p:cNvSpPr txBox="1"/>
          <p:nvPr/>
        </p:nvSpPr>
        <p:spPr>
          <a:xfrm>
            <a:off x="194825" y="2595200"/>
            <a:ext cx="20067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Char char="●"/>
              <a:defRPr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Table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 idx="0"/>
          </p:nvPr>
        </p:nvSpPr>
        <p:spPr>
          <a:xfrm>
            <a:off x="559550" y="738725"/>
            <a:ext cx="8222100" cy="7677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목차</a:t>
            </a: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AutoNum type="arabicPeriod"/>
              <a:defRPr/>
            </a:pPr>
            <a:r>
              <a:rPr lang="ko" sz="1700"/>
              <a:t>Introduction</a:t>
            </a:r>
            <a:endParaRPr lang="ko"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AutoNum type="arabicPeriod"/>
              <a:defRPr/>
            </a:pPr>
            <a:r>
              <a:rPr lang="ko" sz="1700"/>
              <a:t>Requirements</a:t>
            </a:r>
            <a:endParaRPr lang="ko"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AutoNum type="arabicPeriod"/>
              <a:defRPr/>
            </a:pPr>
            <a:r>
              <a:rPr lang="ko" sz="1700"/>
              <a:t>Data Schema</a:t>
            </a:r>
            <a:endParaRPr lang="ko"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AutoNum type="arabicPeriod"/>
              <a:defRPr/>
            </a:pPr>
            <a:r>
              <a:rPr lang="ko" sz="1700"/>
              <a:t>Crawling Data</a:t>
            </a:r>
            <a:endParaRPr lang="ko"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AutoNum type="arabicPeriod"/>
              <a:defRPr/>
            </a:pPr>
            <a:r>
              <a:rPr lang="ko" sz="1700"/>
              <a:t>DevOps</a:t>
            </a:r>
            <a:br>
              <a:rPr lang="ko" sz="1700"/>
            </a:br>
            <a:r>
              <a:rPr lang="ko" sz="1700"/>
              <a:t> </a:t>
            </a:r>
            <a:endParaRPr sz="1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/>
        </p:nvSpPr>
        <p:spPr>
          <a:xfrm>
            <a:off x="901124" y="2144000"/>
            <a:ext cx="73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36"/>
          <p:cNvSpPr txBox="1"/>
          <p:nvPr>
            <p:ph type="title"/>
          </p:nvPr>
        </p:nvSpPr>
        <p:spPr>
          <a:xfrm>
            <a:off x="2963700" y="1907725"/>
            <a:ext cx="33003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Relational Model</a:t>
            </a: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>
            <a:spLocks noGrp="1"/>
          </p:cNvSpPr>
          <p:nvPr>
            <p:ph type="title" idx="0"/>
          </p:nvPr>
        </p:nvSpPr>
        <p:spPr>
          <a:xfrm>
            <a:off x="0" y="2648350"/>
            <a:ext cx="2133300" cy="9534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 sz="2000"/>
              <a:t>Relational Model</a:t>
            </a:r>
            <a:endParaRPr sz="2000"/>
          </a:p>
        </p:txBody>
      </p:sp>
      <p:sp>
        <p:nvSpPr>
          <p:cNvPr id="255" name="Google Shape;255;p37"/>
          <p:cNvSpPr txBox="1"/>
          <p:nvPr/>
        </p:nvSpPr>
        <p:spPr>
          <a:xfrm>
            <a:off x="2333175" y="1170025"/>
            <a:ext cx="3000000" cy="38825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/>
              <a:t>DAILY_DATA</a:t>
            </a:r>
            <a:endParaRPr b="1"/>
          </a:p>
        </p:txBody>
      </p:sp>
      <p:sp>
        <p:nvSpPr>
          <p:cNvPr id="257" name="Google Shape;257;p37"/>
          <p:cNvSpPr txBox="1">
            <a:spLocks noGrp="1"/>
          </p:cNvSpPr>
          <p:nvPr>
            <p:ph type="body" idx="1"/>
          </p:nvPr>
        </p:nvSpPr>
        <p:spPr>
          <a:xfrm>
            <a:off x="4907150" y="4223900"/>
            <a:ext cx="2006700" cy="441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>
                <a:solidFill>
                  <a:schemeClr val="lt2"/>
                </a:solidFill>
              </a:rPr>
              <a:t>Relational data model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>
            <a:spLocks noGrp="1"/>
          </p:cNvSpPr>
          <p:nvPr>
            <p:ph type="body" idx="1"/>
          </p:nvPr>
        </p:nvSpPr>
        <p:spPr>
          <a:xfrm>
            <a:off x="2640450" y="4596725"/>
            <a:ext cx="6091200" cy="441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>
                <a:solidFill>
                  <a:schemeClr val="lt2"/>
                </a:solidFill>
              </a:rPr>
              <a:t>Relational data model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63" name="Google Shape;263;p38"/>
          <p:cNvSpPr txBox="1"/>
          <p:nvPr/>
        </p:nvSpPr>
        <p:spPr>
          <a:xfrm>
            <a:off x="2326275" y="544450"/>
            <a:ext cx="3000000" cy="3851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/>
              <a:t>AREA</a:t>
            </a:r>
            <a:endParaRPr b="1"/>
          </a:p>
        </p:txBody>
      </p:sp>
      <p:sp>
        <p:nvSpPr>
          <p:cNvPr id="265" name="Google Shape;265;p38"/>
          <p:cNvSpPr txBox="1">
            <a:spLocks noGrp="1"/>
          </p:cNvSpPr>
          <p:nvPr>
            <p:ph type="title" idx="0"/>
          </p:nvPr>
        </p:nvSpPr>
        <p:spPr>
          <a:xfrm>
            <a:off x="0" y="2648350"/>
            <a:ext cx="2133300" cy="9534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 sz="2000"/>
              <a:t>Relational Model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>
            <a:spLocks noGrp="1"/>
          </p:cNvSpPr>
          <p:nvPr>
            <p:ph type="body" idx="1"/>
          </p:nvPr>
        </p:nvSpPr>
        <p:spPr>
          <a:xfrm>
            <a:off x="2640450" y="4444325"/>
            <a:ext cx="6091200" cy="441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>
                <a:solidFill>
                  <a:schemeClr val="lt2"/>
                </a:solidFill>
              </a:rPr>
              <a:t>Relational data model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71" name="Google Shape;271;p39"/>
          <p:cNvSpPr txBox="1"/>
          <p:nvPr/>
        </p:nvSpPr>
        <p:spPr>
          <a:xfrm>
            <a:off x="2434225" y="957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/>
              <a:t>SOCIAL_DIST</a:t>
            </a:r>
            <a:endParaRPr b="1"/>
          </a:p>
        </p:txBody>
      </p:sp>
      <p:sp>
        <p:nvSpPr>
          <p:cNvPr id="273" name="Google Shape;273;p39"/>
          <p:cNvSpPr txBox="1">
            <a:spLocks noGrp="1"/>
          </p:cNvSpPr>
          <p:nvPr>
            <p:ph type="title" idx="0"/>
          </p:nvPr>
        </p:nvSpPr>
        <p:spPr>
          <a:xfrm>
            <a:off x="0" y="2648350"/>
            <a:ext cx="2133300" cy="9534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 sz="2000"/>
              <a:t>Relational Model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>
            <a:spLocks noGrp="1"/>
          </p:cNvSpPr>
          <p:nvPr>
            <p:ph type="body" idx="1"/>
          </p:nvPr>
        </p:nvSpPr>
        <p:spPr>
          <a:xfrm>
            <a:off x="2640450" y="4444325"/>
            <a:ext cx="6091200" cy="441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>
                <a:solidFill>
                  <a:schemeClr val="lt2"/>
                </a:solidFill>
              </a:rPr>
              <a:t>Relational data model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79" name="Google Shape;279;p40"/>
          <p:cNvSpPr txBox="1"/>
          <p:nvPr/>
        </p:nvSpPr>
        <p:spPr>
          <a:xfrm>
            <a:off x="2415700" y="531775"/>
            <a:ext cx="3000000" cy="38832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/>
              <a:t>VACCINE</a:t>
            </a:r>
            <a:endParaRPr b="1"/>
          </a:p>
        </p:txBody>
      </p:sp>
      <p:sp>
        <p:nvSpPr>
          <p:cNvPr id="281" name="Google Shape;281;p40"/>
          <p:cNvSpPr txBox="1">
            <a:spLocks noGrp="1"/>
          </p:cNvSpPr>
          <p:nvPr>
            <p:ph type="title" idx="0"/>
          </p:nvPr>
        </p:nvSpPr>
        <p:spPr>
          <a:xfrm>
            <a:off x="0" y="2648350"/>
            <a:ext cx="2133300" cy="9534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 sz="2000"/>
              <a:t>Relational Model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>
            <a:spLocks noGrp="1"/>
          </p:cNvSpPr>
          <p:nvPr>
            <p:ph type="body" idx="1"/>
          </p:nvPr>
        </p:nvSpPr>
        <p:spPr>
          <a:xfrm>
            <a:off x="2640450" y="4444325"/>
            <a:ext cx="6091200" cy="441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>
                <a:solidFill>
                  <a:schemeClr val="lt2"/>
                </a:solidFill>
              </a:rPr>
              <a:t>Relational data model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87" name="Google Shape;287;p41"/>
          <p:cNvSpPr txBox="1"/>
          <p:nvPr/>
        </p:nvSpPr>
        <p:spPr>
          <a:xfrm>
            <a:off x="2395075" y="479400"/>
            <a:ext cx="3000000" cy="38355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/>
              <a:t>DISTRICT</a:t>
            </a:r>
            <a:endParaRPr b="1"/>
          </a:p>
        </p:txBody>
      </p:sp>
      <p:sp>
        <p:nvSpPr>
          <p:cNvPr id="289" name="Google Shape;289;p41"/>
          <p:cNvSpPr txBox="1">
            <a:spLocks noGrp="1"/>
          </p:cNvSpPr>
          <p:nvPr>
            <p:ph type="title" idx="0"/>
          </p:nvPr>
        </p:nvSpPr>
        <p:spPr>
          <a:xfrm>
            <a:off x="0" y="2648350"/>
            <a:ext cx="2133300" cy="9534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 sz="2000"/>
              <a:t>Relational Model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>
            <a:spLocks noGrp="1"/>
          </p:cNvSpPr>
          <p:nvPr>
            <p:ph type="body" idx="1"/>
          </p:nvPr>
        </p:nvSpPr>
        <p:spPr>
          <a:xfrm>
            <a:off x="2640450" y="4444325"/>
            <a:ext cx="6091200" cy="441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>
                <a:solidFill>
                  <a:schemeClr val="lt2"/>
                </a:solidFill>
              </a:rPr>
              <a:t>Relational data model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95" name="Google Shape;295;p42"/>
          <p:cNvSpPr txBox="1"/>
          <p:nvPr/>
        </p:nvSpPr>
        <p:spPr>
          <a:xfrm>
            <a:off x="2444275" y="512950"/>
            <a:ext cx="3000000" cy="388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/>
              <a:t>USER</a:t>
            </a:r>
            <a:endParaRPr b="1"/>
          </a:p>
        </p:txBody>
      </p:sp>
      <p:sp>
        <p:nvSpPr>
          <p:cNvPr id="297" name="Google Shape;297;p42"/>
          <p:cNvSpPr txBox="1">
            <a:spLocks noGrp="1"/>
          </p:cNvSpPr>
          <p:nvPr>
            <p:ph type="title" idx="0"/>
          </p:nvPr>
        </p:nvSpPr>
        <p:spPr>
          <a:xfrm>
            <a:off x="0" y="2648350"/>
            <a:ext cx="2133300" cy="9534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 sz="2000"/>
              <a:t>Relational Model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>
            <a:spLocks noGrp="1"/>
          </p:cNvSpPr>
          <p:nvPr>
            <p:ph type="body" idx="1"/>
          </p:nvPr>
        </p:nvSpPr>
        <p:spPr>
          <a:xfrm>
            <a:off x="2640450" y="4444325"/>
            <a:ext cx="6091200" cy="441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>
                <a:solidFill>
                  <a:schemeClr val="lt2"/>
                </a:solidFill>
              </a:rPr>
              <a:t>Relational data model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95" name="Google Shape;295;p42"/>
          <p:cNvSpPr txBox="1"/>
          <p:nvPr/>
        </p:nvSpPr>
        <p:spPr>
          <a:xfrm>
            <a:off x="2444275" y="512950"/>
            <a:ext cx="3000000" cy="388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b="1"/>
              <a:t>TODAY_CONFIRMED</a:t>
            </a:r>
            <a:endParaRPr lang="en-US" altLang="ko-KR" b="1"/>
          </a:p>
        </p:txBody>
      </p:sp>
      <p:sp>
        <p:nvSpPr>
          <p:cNvPr id="297" name="Google Shape;297;p42"/>
          <p:cNvSpPr txBox="1">
            <a:spLocks noGrp="1"/>
          </p:cNvSpPr>
          <p:nvPr>
            <p:ph type="title" idx="0"/>
          </p:nvPr>
        </p:nvSpPr>
        <p:spPr>
          <a:xfrm>
            <a:off x="0" y="2648350"/>
            <a:ext cx="2133300" cy="9534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 sz="2000"/>
              <a:t>Relational Model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6"/>
          <p:cNvSpPr txBox="1"/>
          <p:nvPr/>
        </p:nvSpPr>
        <p:spPr>
          <a:xfrm>
            <a:off x="901124" y="2144000"/>
            <a:ext cx="73419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46"/>
          <p:cNvSpPr txBox="1">
            <a:spLocks noGrp="1"/>
          </p:cNvSpPr>
          <p:nvPr>
            <p:ph type="title" idx="0"/>
          </p:nvPr>
        </p:nvSpPr>
        <p:spPr>
          <a:xfrm>
            <a:off x="2311350" y="1867400"/>
            <a:ext cx="4521300" cy="9534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3000"/>
              <a:t>Crawling Data</a:t>
            </a:r>
            <a:endParaRPr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7"/>
          <p:cNvSpPr txBox="1"/>
          <p:nvPr/>
        </p:nvSpPr>
        <p:spPr>
          <a:xfrm>
            <a:off x="567300" y="244175"/>
            <a:ext cx="45369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47"/>
          <p:cNvSpPr txBox="1"/>
          <p:nvPr/>
        </p:nvSpPr>
        <p:spPr>
          <a:xfrm>
            <a:off x="425712" y="475864"/>
            <a:ext cx="4536900" cy="3901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latin typeface="Roboto"/>
                <a:ea typeface="Roboto"/>
                <a:cs typeface="Roboto"/>
                <a:sym typeface="Roboto"/>
              </a:rPr>
              <a:t>크롤링</a:t>
            </a:r>
            <a:r>
              <a:rPr lang="ko-KR" altLang="en-US" b="1">
                <a:latin typeface="Roboto"/>
                <a:ea typeface="Roboto"/>
                <a:cs typeface="Roboto"/>
                <a:sym typeface="Roboto"/>
              </a:rPr>
              <a:t>한</a:t>
            </a:r>
            <a:r>
              <a:rPr lang="ko" b="1">
                <a:latin typeface="Roboto"/>
                <a:ea typeface="Roboto"/>
                <a:cs typeface="Roboto"/>
                <a:sym typeface="Roboto"/>
              </a:rPr>
              <a:t> 사이트</a:t>
            </a:r>
            <a:endParaRPr lang="ko" b="1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65" name="Google Shape;365;p47"/>
          <p:cNvGraphicFramePr/>
          <p:nvPr/>
        </p:nvGraphicFramePr>
        <p:xfrm>
          <a:off x="458200" y="1083175"/>
          <a:ext cx="7881012" cy="2909550"/>
        </p:xfrm>
        <a:graphic>
          <a:graphicData uri="http://schemas.openxmlformats.org/drawingml/2006/table">
            <a:tbl>
              <a:tblPr>
                <a:noFill/>
                <a:tableStyleId>{9DD74314-4BE7-495E-AA9B-2AE4727D1A5B}</a:tableStyleId>
              </a:tblPr>
              <a:tblGrid>
                <a:gridCol w="3049961"/>
                <a:gridCol w="4831050"/>
              </a:tblGrid>
              <a:tr h="392400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/>
                        <a:t>Table </a:t>
                      </a:r>
                      <a:endParaRPr sz="12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a9c9e6"/>
                    </a:solidFill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200"/>
                        <a:t>크롤링한 사이트 </a:t>
                      </a:r>
                      <a:r>
                        <a:rPr lang="en-US" altLang="ko-KR" sz="1200"/>
                        <a:t>URL</a:t>
                      </a:r>
                      <a:endParaRPr lang="en-US" altLang="ko-KR" sz="12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a9c9e6"/>
                    </a:solidFill>
                  </a:tcPr>
                </a:tc>
              </a:tr>
              <a:tr h="364100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/>
                        <a:t>D</a:t>
                      </a:r>
                      <a:r>
                        <a:rPr lang="en-US" altLang="ko-KR" sz="1000"/>
                        <a:t>AILY_DATA</a:t>
                      </a:r>
                      <a:endParaRPr lang="en-US" altLang="ko-KR"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/>
                        <a:t>https://corona-live.com/</a:t>
                      </a:r>
                      <a:endParaRPr lang="en-US"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64100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/>
                        <a:t>AREA</a:t>
                      </a:r>
                      <a:endParaRPr lang="en-US" altLang="ko-KR"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hlinkClick r:id="rId3"/>
                        </a:rPr>
                        <a:t>https://kosis.kr/covid/covid_index.do</a:t>
                      </a:r>
                      <a:endParaRPr lang="ko" sz="10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/>
                        <a:t>http://ncov.mohw.go.kr/regSocdisBoardView.do</a:t>
                      </a:r>
                      <a:endParaRPr lang="ko"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64100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/>
                        <a:t>DISTRICT</a:t>
                      </a:r>
                      <a:endParaRPr lang="en-US" altLang="ko-KR"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https://www.seoul.go.kr/coronaV/coronaStatus.do</a:t>
                      </a:r>
                      <a:endParaRPr lang="k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54300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/>
                        <a:t>VACCINE</a:t>
                      </a:r>
                      <a:endParaRPr lang="en-US" altLang="ko-KR"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/>
                        <a:t>https://ncv.kdca.go.kr/vaccineStatus.es?mid=a11710000000</a:t>
                      </a:r>
                      <a:endParaRPr lang="ko"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64100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/>
                        <a:t>DIST_LEVEL</a:t>
                      </a:r>
                      <a:endParaRPr lang="en-US" altLang="ko-KR"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/>
                        <a:t>http://ncov.mohw.go.kr/socdisBoardList.do?brdId=6&amp;brdGubun=64&amp;dataGubun=641</a:t>
                      </a:r>
                      <a:endParaRPr lang="en-US"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64100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/>
                        <a:t>TODAY_CONFIRMED</a:t>
                      </a:r>
                      <a:endParaRPr lang="en-US" altLang="ko-KR"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/>
                        <a:t>https://corona-live.com/</a:t>
                      </a:r>
                      <a:endParaRPr lang="en-US"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/>
        </p:nvSpPr>
        <p:spPr>
          <a:xfrm>
            <a:off x="901124" y="2144000"/>
            <a:ext cx="73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3168078" y="186740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Introduction</a:t>
            </a:r>
            <a:endParaRPr sz="3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0"/>
          <p:cNvSpPr txBox="1"/>
          <p:nvPr/>
        </p:nvSpPr>
        <p:spPr>
          <a:xfrm>
            <a:off x="901124" y="2144000"/>
            <a:ext cx="73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50"/>
          <p:cNvSpPr txBox="1"/>
          <p:nvPr>
            <p:ph type="title"/>
          </p:nvPr>
        </p:nvSpPr>
        <p:spPr>
          <a:xfrm>
            <a:off x="2311350" y="1867400"/>
            <a:ext cx="45213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DevOps</a:t>
            </a:r>
            <a:endParaRPr sz="3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1"/>
          <p:cNvSpPr txBox="1"/>
          <p:nvPr/>
        </p:nvSpPr>
        <p:spPr>
          <a:xfrm>
            <a:off x="419975" y="291500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기술 스택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51"/>
          <p:cNvSpPr txBox="1"/>
          <p:nvPr/>
        </p:nvSpPr>
        <p:spPr>
          <a:xfrm>
            <a:off x="1431738" y="1715375"/>
            <a:ext cx="123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프론트엔드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1" name="Google Shape;40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184" y="907452"/>
            <a:ext cx="1457901" cy="807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1"/>
          <p:cNvSpPr txBox="1"/>
          <p:nvPr/>
        </p:nvSpPr>
        <p:spPr>
          <a:xfrm>
            <a:off x="3636788" y="1715375"/>
            <a:ext cx="123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백엔드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3" name="Google Shape;40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8700" y="849013"/>
            <a:ext cx="1555113" cy="807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51"/>
          <p:cNvSpPr txBox="1"/>
          <p:nvPr/>
        </p:nvSpPr>
        <p:spPr>
          <a:xfrm>
            <a:off x="6428850" y="1672913"/>
            <a:ext cx="123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데이터베이스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5" name="Google Shape;405;p51"/>
          <p:cNvCxnSpPr>
            <a:stCxn id="406" idx="3"/>
            <a:endCxn id="403" idx="1"/>
          </p:cNvCxnSpPr>
          <p:nvPr/>
        </p:nvCxnSpPr>
        <p:spPr>
          <a:xfrm flipH="1" rot="10800000">
            <a:off x="4916600" y="1252975"/>
            <a:ext cx="1352100" cy="5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51"/>
          <p:cNvCxnSpPr>
            <a:stCxn id="401" idx="3"/>
            <a:endCxn id="406" idx="1"/>
          </p:cNvCxnSpPr>
          <p:nvPr/>
        </p:nvCxnSpPr>
        <p:spPr>
          <a:xfrm>
            <a:off x="2778085" y="1311414"/>
            <a:ext cx="8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p51"/>
          <p:cNvSpPr txBox="1"/>
          <p:nvPr/>
        </p:nvSpPr>
        <p:spPr>
          <a:xfrm>
            <a:off x="501575" y="2724150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버전 관리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9" name="Google Shape;409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6900" y="3420954"/>
            <a:ext cx="1289850" cy="12898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1"/>
          <p:cNvSpPr txBox="1"/>
          <p:nvPr/>
        </p:nvSpPr>
        <p:spPr>
          <a:xfrm>
            <a:off x="2999100" y="2272900"/>
            <a:ext cx="36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해당 기술 기반 웹 어플리케이션 개발 예정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1" name="Google Shape;411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7725" y="3420945"/>
            <a:ext cx="1167775" cy="11677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2" name="Google Shape;412;p51"/>
          <p:cNvCxnSpPr>
            <a:stCxn id="409" idx="3"/>
            <a:endCxn id="411" idx="1"/>
          </p:cNvCxnSpPr>
          <p:nvPr/>
        </p:nvCxnSpPr>
        <p:spPr>
          <a:xfrm flipH="1" rot="10800000">
            <a:off x="2546749" y="4004966"/>
            <a:ext cx="401100" cy="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" name="Google Shape;413;p51"/>
          <p:cNvSpPr txBox="1"/>
          <p:nvPr/>
        </p:nvSpPr>
        <p:spPr>
          <a:xfrm>
            <a:off x="4781250" y="3865763"/>
            <a:ext cx="45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github repository 구축 후 P/R 기능으로 협업 예정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4" name="Google Shape;414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76637" y="777550"/>
            <a:ext cx="1555125" cy="851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2"/>
          <p:cNvSpPr txBox="1"/>
          <p:nvPr/>
        </p:nvSpPr>
        <p:spPr>
          <a:xfrm>
            <a:off x="901124" y="2144000"/>
            <a:ext cx="73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52"/>
          <p:cNvSpPr txBox="1"/>
          <p:nvPr>
            <p:ph type="title"/>
          </p:nvPr>
        </p:nvSpPr>
        <p:spPr>
          <a:xfrm>
            <a:off x="3168003" y="186740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감사합니다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2575" y="848450"/>
            <a:ext cx="252412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4800" y="848450"/>
            <a:ext cx="3678600" cy="23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2500700" y="3175700"/>
            <a:ext cx="240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백신 접종률 증가에 따른 관심 증대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5445800" y="3175700"/>
            <a:ext cx="327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분리된 사이트로 인한 불편함 해결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0" y="133750"/>
            <a:ext cx="21333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000"/>
              <a:t>Introduction</a:t>
            </a:r>
            <a:endParaRPr sz="2000"/>
          </a:p>
        </p:txBody>
      </p:sp>
      <p:sp>
        <p:nvSpPr>
          <p:cNvPr id="93" name="Google Shape;93;p16"/>
          <p:cNvSpPr txBox="1"/>
          <p:nvPr/>
        </p:nvSpPr>
        <p:spPr>
          <a:xfrm>
            <a:off x="194825" y="995000"/>
            <a:ext cx="17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Why?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3058075" y="3716300"/>
            <a:ext cx="24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카카오 제공 COVID-19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3250" y="601650"/>
            <a:ext cx="2502724" cy="394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3125" y="601650"/>
            <a:ext cx="2195900" cy="297854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type="title"/>
          </p:nvPr>
        </p:nvSpPr>
        <p:spPr>
          <a:xfrm>
            <a:off x="0" y="133750"/>
            <a:ext cx="21333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000"/>
              <a:t>Introduction</a:t>
            </a:r>
            <a:endParaRPr sz="2000"/>
          </a:p>
        </p:txBody>
      </p:sp>
      <p:sp>
        <p:nvSpPr>
          <p:cNvPr id="102" name="Google Shape;102;p17"/>
          <p:cNvSpPr txBox="1"/>
          <p:nvPr/>
        </p:nvSpPr>
        <p:spPr>
          <a:xfrm>
            <a:off x="194825" y="995000"/>
            <a:ext cx="17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Why?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3772675" y="357800"/>
            <a:ext cx="51864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코로나 확진자 &amp; 백신 접종 정보 제공 서비스를 구축하기 위한 통합 데이터베이스  설계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175" y="1185150"/>
            <a:ext cx="4409475" cy="364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2525875" y="324625"/>
            <a:ext cx="452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Roboto"/>
                <a:ea typeface="Roboto"/>
                <a:cs typeface="Roboto"/>
                <a:sym typeface="Roboto"/>
              </a:rPr>
              <a:t>개발 목표</a:t>
            </a:r>
            <a:r>
              <a:rPr lang="ko" sz="2000">
                <a:latin typeface="Roboto"/>
                <a:ea typeface="Roboto"/>
                <a:cs typeface="Roboto"/>
                <a:sym typeface="Roboto"/>
              </a:rPr>
              <a:t>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>
            <p:ph type="title"/>
          </p:nvPr>
        </p:nvSpPr>
        <p:spPr>
          <a:xfrm>
            <a:off x="0" y="133750"/>
            <a:ext cx="21333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000"/>
              <a:t>Introduction</a:t>
            </a:r>
            <a:endParaRPr sz="2000"/>
          </a:p>
        </p:txBody>
      </p:sp>
      <p:sp>
        <p:nvSpPr>
          <p:cNvPr id="111" name="Google Shape;111;p18"/>
          <p:cNvSpPr txBox="1"/>
          <p:nvPr/>
        </p:nvSpPr>
        <p:spPr>
          <a:xfrm>
            <a:off x="194825" y="995000"/>
            <a:ext cx="17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Goal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/>
        </p:nvSpPr>
        <p:spPr>
          <a:xfrm>
            <a:off x="901124" y="2144000"/>
            <a:ext cx="73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9"/>
          <p:cNvSpPr txBox="1"/>
          <p:nvPr>
            <p:ph type="title"/>
          </p:nvPr>
        </p:nvSpPr>
        <p:spPr>
          <a:xfrm>
            <a:off x="3168078" y="186740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Requirements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>
            <a:off x="5870650" y="2324775"/>
            <a:ext cx="2922600" cy="23964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1) 데이터를 주기적으로 크롤링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2) 데이터 생성, 조회, 수정,삭제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2525875" y="2324775"/>
            <a:ext cx="2922600" cy="23964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1) 지역별 코로나 확진자 수, 백신 접종자 수, 거리두기 단계 조회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2) 백신 종류별 접종자 수 조회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3) 사용자 백신 접종 상태 등록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9500" y="954675"/>
            <a:ext cx="1174025" cy="13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0925" y="892575"/>
            <a:ext cx="116205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2525875" y="324625"/>
            <a:ext cx="452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Roboto"/>
                <a:ea typeface="Roboto"/>
                <a:cs typeface="Roboto"/>
                <a:sym typeface="Roboto"/>
              </a:rPr>
              <a:t>요구사항 분석: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0" y="971950"/>
            <a:ext cx="21333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000"/>
              <a:t>Requirements</a:t>
            </a:r>
            <a:endParaRPr sz="2000"/>
          </a:p>
        </p:txBody>
      </p:sp>
      <p:sp>
        <p:nvSpPr>
          <p:cNvPr id="128" name="Google Shape;128;p20"/>
          <p:cNvSpPr txBox="1"/>
          <p:nvPr/>
        </p:nvSpPr>
        <p:spPr>
          <a:xfrm>
            <a:off x="97350" y="1833200"/>
            <a:ext cx="19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Functionality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2525875" y="324625"/>
            <a:ext cx="452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Roboto"/>
                <a:ea typeface="Roboto"/>
                <a:cs typeface="Roboto"/>
                <a:sym typeface="Roboto"/>
              </a:rPr>
              <a:t>System Structure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1"/>
          <p:cNvSpPr txBox="1"/>
          <p:nvPr>
            <p:ph type="title"/>
          </p:nvPr>
        </p:nvSpPr>
        <p:spPr>
          <a:xfrm>
            <a:off x="0" y="971950"/>
            <a:ext cx="21333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000"/>
              <a:t>Requirements</a:t>
            </a:r>
            <a:endParaRPr sz="2000"/>
          </a:p>
        </p:txBody>
      </p:sp>
      <p:sp>
        <p:nvSpPr>
          <p:cNvPr id="135" name="Google Shape;135;p21"/>
          <p:cNvSpPr txBox="1"/>
          <p:nvPr/>
        </p:nvSpPr>
        <p:spPr>
          <a:xfrm>
            <a:off x="97350" y="1833200"/>
            <a:ext cx="20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System Structure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15628" l="49444" r="19078" t="34120"/>
          <a:stretch/>
        </p:blipFill>
        <p:spPr>
          <a:xfrm>
            <a:off x="3698375" y="924200"/>
            <a:ext cx="4094800" cy="35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</ep:Words>
  <ep:PresentationFormat/>
  <ep:Paragraphs>2</ep:Paragraphs>
  <ep:Slides>32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ep:HeadingPairs>
  <ep:TitlesOfParts>
    <vt:vector size="33" baseType="lpstr">
      <vt:lpstr>Material</vt:lpstr>
      <vt:lpstr>슬라이드 1</vt:lpstr>
      <vt:lpstr>목차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Requirements</vt:lpstr>
      <vt:lpstr>슬라이드 11</vt:lpstr>
      <vt:lpstr>Data Schema</vt:lpstr>
      <vt:lpstr>슬라이드 13</vt:lpstr>
      <vt:lpstr>슬라이드 14</vt:lpstr>
      <vt:lpstr>슬라이드 15</vt:lpstr>
      <vt:lpstr>슬라이드 16</vt:lpstr>
      <vt:lpstr>슬라이드 17</vt:lpstr>
      <vt:lpstr>Data Schema</vt:lpstr>
      <vt:lpstr>Data Schema</vt:lpstr>
      <vt:lpstr>슬라이드 20</vt:lpstr>
      <vt:lpstr>Relational Model</vt:lpstr>
      <vt:lpstr>Relational Model</vt:lpstr>
      <vt:lpstr>Relational Model</vt:lpstr>
      <vt:lpstr>Relational Model</vt:lpstr>
      <vt:lpstr>Relational Model</vt:lpstr>
      <vt:lpstr>Relational Model</vt:lpstr>
      <vt:lpstr>Relational Model</vt:lpstr>
      <vt:lpstr>Crawling Data</vt:lpstr>
      <vt:lpstr>슬라이드 29</vt:lpstr>
      <vt:lpstr>Relational Model</vt:lpstr>
      <vt:lpstr>Relational Model</vt:lpstr>
      <vt:lpstr>Relational Model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jujeo</cp:lastModifiedBy>
  <dcterms:modified xsi:type="dcterms:W3CDTF">2021-12-07T16:51:11.041</dcterms:modified>
  <cp:revision>24</cp:revision>
  <cp:version>1000.0000.01</cp:version>
</cp:coreProperties>
</file>