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DD74314-4BE7-495E-AA9B-2AE4727D1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>
        <p:scale>
          <a:sx n="74" d="100"/>
          <a:sy n="74" d="100"/>
        </p:scale>
        <p:origin x="0" y="0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6deacb09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6deacb0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62388563_0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6238856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6238856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623885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62388563_0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6238856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62388563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b6238856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62388563_0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b623885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62388563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623885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b62388563_0_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b6238856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a0a92c150_3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a0a92c15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0a92c150_3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a0a92c150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a0a92c150_3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a0a92c15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a686c7b1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aa686c7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a686c7b1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a686c7b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0a92c150_3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0a92c15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a0a92c150_3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a0a92c15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b62388563_0_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b6238856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b62388563_0_2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b6238856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62388563_0_2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6238856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b62388563_0_2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b623885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62388563_0_2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b6238856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b62388563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b623885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b62388563_0_3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b6238856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62388563_0_30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b6238856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b62388563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b6238856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b62388563_0_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b6238856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b62388563_0_1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b6238856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b62388563_0_2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b6238856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aa686c7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aa686c7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aa686c7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aa686c7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aa686c7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aa686c7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b62388563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b6238856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6deacb09_0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6deacb0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978dc21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978dc21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62388563_0_3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6238856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62388563_0_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623885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2c78c2ee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2c78c2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46281693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4628169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535100"/>
            <a:ext cx="9144000" cy="360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5351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2249725" y="25"/>
            <a:ext cx="6894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273550" y="2417400"/>
            <a:ext cx="5143500" cy="30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6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6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3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3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5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36.xml"  /><Relationship Id="rId3" Type="http://schemas.openxmlformats.org/officeDocument/2006/relationships/image" Target="../media/image15.png"  /><Relationship Id="rId4" Type="http://schemas.openxmlformats.org/officeDocument/2006/relationships/hyperlink" Target="https://kosis.kr/covid/covid_index.do" TargetMode="External"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37.xml"  /><Relationship Id="rId3" Type="http://schemas.openxmlformats.org/officeDocument/2006/relationships/image" Target="../media/image1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1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5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title"/>
          </p:nvPr>
        </p:nvSpPr>
        <p:spPr>
          <a:xfrm>
            <a:off x="529125" y="1671450"/>
            <a:ext cx="82221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COVID-19 알림이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515575" y="3643300"/>
            <a:ext cx="183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201820802 강선규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201823780 정석화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201720738 주정호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201621886 김영희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395900" y="3307725"/>
            <a:ext cx="12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 팀원 &gt;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648075" y="1329725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데이터베이스 프로젝트 1차 설계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3107550" y="1132675"/>
            <a:ext cx="5318700" cy="190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AREA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지역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DISTRICT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자치구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VACCINE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백신 종류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 백신 접종 현황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 :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날짜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에 따른 코로나 확진 및 백신 접종 현황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SOCIAL_DIST : 거리두기 단계에 따른 내용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USER : 사용자 신상 및</a:t>
            </a:r>
            <a:r>
              <a:rPr lang="ko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접종 정보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107550" y="3503725"/>
            <a:ext cx="5318700" cy="139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DISTRICT와 SOCIAL_DIST는 특정 AREA에 속한다.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DAILY_DATA에는 AREA별 코로나 정보가 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DAILY_DATA에는 VACCINE별 백신 접종 정보가 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107550" y="905875"/>
            <a:ext cx="954600" cy="40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Entity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107550" y="3301600"/>
            <a:ext cx="1324800" cy="40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</a:rPr>
              <a:t>Relationship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47" name="Google Shape;147;p22"/>
          <p:cNvSpPr txBox="1"/>
          <p:nvPr/>
        </p:nvSpPr>
        <p:spPr>
          <a:xfrm>
            <a:off x="97350" y="1833200"/>
            <a:ext cx="20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 of Mini-world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Data Schema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59" name="Google Shape;159;p24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925" y="152400"/>
            <a:ext cx="6637677" cy="47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66" name="Google Shape;166;p2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925" y="709613"/>
            <a:ext cx="57245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73" name="Google Shape;173;p26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227" y="912337"/>
            <a:ext cx="7886099" cy="27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80" name="Google Shape;180;p27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925" y="447388"/>
            <a:ext cx="6637675" cy="424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87" name="Google Shape;187;p28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275" y="418863"/>
            <a:ext cx="64008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750" y="1566863"/>
            <a:ext cx="39147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195" name="Google Shape;195;p29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 Diagram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2538183" y="995000"/>
          <a:ext cx="6248400" cy="4305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28750"/>
                <a:gridCol w="1066800"/>
                <a:gridCol w="1066800"/>
                <a:gridCol w="561975"/>
                <a:gridCol w="2124075"/>
              </a:tblGrid>
              <a:tr h="36722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DAILY_DATA Table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 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ISOLATED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격리자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DESEASED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사망자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RECOVERED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격리 해제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1차 백신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2차 백신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VACC_BOOST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추가 백신 접종 인원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30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03" name="Google Shape;203;p30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2525875" y="9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2527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AREA Table </a:t>
                      </a:r>
                      <a:r>
                        <a:rPr lang="ko" sz="900"/>
                        <a:t>(PK : Partial Key) </a:t>
                      </a:r>
                      <a:endParaRPr sz="9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</a:t>
                      </a:r>
                      <a:r>
                        <a:rPr lang="ko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ISOLATED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격리자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DESEASED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사망자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RECOVERED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격리 해제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31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11" name="Google Shape;211;p31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55955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Introduction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Requirements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Data Schema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Relational data model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Functional dependency &amp; Normalization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Crawling Data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ko" sz="1700"/>
              <a:t>DevOps</a:t>
            </a:r>
            <a:br>
              <a:rPr lang="ko" sz="1700"/>
            </a:br>
            <a:r>
              <a:rPr lang="ko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2525875" y="9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28750"/>
                <a:gridCol w="1066800"/>
                <a:gridCol w="1066800"/>
                <a:gridCol w="561975"/>
                <a:gridCol w="2143125"/>
              </a:tblGrid>
              <a:tr h="3714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SOCIAL_DIST Table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DIST_LEVEL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DIST_INFO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 정보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STANDARD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 기준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GATHERING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거리두기 단계에 따른 모임 가능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19" name="Google Shape;219;p32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2525875" y="995000"/>
          <a:ext cx="6267450" cy="2583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1605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DISTRICT Table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DISTRICT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자치구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AREA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3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27" name="Google Shape;227;p33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2525875" y="995000"/>
          <a:ext cx="6267450" cy="30135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38275"/>
                <a:gridCol w="1066800"/>
                <a:gridCol w="1066800"/>
                <a:gridCol w="561975"/>
                <a:gridCol w="2133600"/>
              </a:tblGrid>
              <a:tr h="25272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VACCINE Table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FK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1차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Int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백신 2차 접종 인원 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VACC_BOOST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백신 추가 접종 인원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4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35" name="Google Shape;235;p34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2451400" y="817225"/>
          <a:ext cx="6467475" cy="5413649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659225"/>
                <a:gridCol w="950750"/>
                <a:gridCol w="1057000"/>
                <a:gridCol w="589575"/>
                <a:gridCol w="2210925"/>
              </a:tblGrid>
              <a:tr h="3714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USER Table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이름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RRN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Char(13)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PK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주민등록번호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SEX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Char(1)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성별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AREA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</a:t>
                      </a:r>
                      <a:r>
                        <a:rPr lang="en-US" altLang="ko-KR"/>
                        <a:t>c</a:t>
                      </a:r>
                      <a:r>
                        <a:rPr lang="ko"/>
                        <a:t>har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지역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시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DISTRICT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사용자의 지역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구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VACC_NAME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접종 백신 종류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100"/>
                        <a:t>VACC_BOOST_NAME</a:t>
                      </a:r>
                      <a:endParaRPr lang="en-US" altLang="ko-KR"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추가 접종 백신 종류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VACCINATED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Varchar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백신 접종 여부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1200"/>
                        <a:t>VACCINATED_DATE</a:t>
                      </a:r>
                      <a:endParaRPr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사용자의 백신 접종 날짜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/>
                        <a:t>STATE</a:t>
                      </a:r>
                      <a:endParaRPr lang="en-US" altLang="ko-KR"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사용자의 확진 상태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5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2525875" y="324625"/>
            <a:ext cx="4523100" cy="52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Covid19 &amp; Vaccination information DB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2451400" y="817225"/>
          <a:ext cx="6468225" cy="324975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659225"/>
                <a:gridCol w="950750"/>
                <a:gridCol w="1057000"/>
                <a:gridCol w="589575"/>
                <a:gridCol w="2211675"/>
              </a:tblGrid>
              <a:tr h="371475">
                <a:tc gridSpan="5"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REAL_TIME_CONFIRMED</a:t>
                      </a:r>
                      <a:r>
                        <a:rPr lang="ko"/>
                        <a:t> Table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a9c9e6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Data Type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Not NULL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Key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TIME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PK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/>
                        <a:t>실시간 확진자 업데이트 시간</a:t>
                      </a:r>
                      <a:endParaRPr lang="ko-KR" altLang="en-US" sz="12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AREA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</a:t>
                      </a:r>
                      <a:r>
                        <a:rPr lang="ko"/>
                        <a:t>har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F</a:t>
                      </a:r>
                      <a:r>
                        <a:rPr lang="ko"/>
                        <a:t>K</a:t>
                      </a:r>
                      <a:endParaRPr lang="ko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/>
                        <a:t>실시간 확진자 발견된 지역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시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30500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DISTRICT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Varchar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FK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/>
                        <a:t>실시간 확진자 발견된 지역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구</a:t>
                      </a:r>
                      <a:r>
                        <a:rPr lang="en-US" altLang="ko-KR" sz="1300"/>
                        <a:t>)</a:t>
                      </a:r>
                      <a:endParaRPr lang="en-US" altLang="ko-KR"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71475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CONFIRMED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Int</a:t>
                      </a:r>
                      <a:endParaRPr lang="en-US" altLang="ko-KR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실시간 지역별 확진자 수</a:t>
                      </a:r>
                      <a:endParaRPr lang="ko-KR" altLang="en-US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5"/>
          <p:cNvSpPr txBox="1">
            <a:spLocks noGrp="1"/>
          </p:cNvSpPr>
          <p:nvPr>
            <p:ph type="title" idx="0"/>
          </p:nvPr>
        </p:nvSpPr>
        <p:spPr>
          <a:xfrm>
            <a:off x="0" y="1810150"/>
            <a:ext cx="2133300" cy="9534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" sz="2000"/>
              <a:t>Data Schema</a:t>
            </a:r>
            <a:endParaRPr sz="2000"/>
          </a:p>
        </p:txBody>
      </p:sp>
      <p:sp>
        <p:nvSpPr>
          <p:cNvPr id="243" name="Google Shape;243;p35"/>
          <p:cNvSpPr txBox="1"/>
          <p:nvPr/>
        </p:nvSpPr>
        <p:spPr>
          <a:xfrm>
            <a:off x="194825" y="25952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Char char="●"/>
              <a:defRPr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Table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2963700" y="1907725"/>
            <a:ext cx="3300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Relational Model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Relational Model</a:t>
            </a:r>
            <a:endParaRPr sz="2000"/>
          </a:p>
        </p:txBody>
      </p:sp>
      <p:sp>
        <p:nvSpPr>
          <p:cNvPr id="255" name="Google Shape;255;p37"/>
          <p:cNvSpPr txBox="1"/>
          <p:nvPr/>
        </p:nvSpPr>
        <p:spPr>
          <a:xfrm>
            <a:off x="2333175" y="1170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DAILY_DATA</a:t>
            </a:r>
            <a:endParaRPr b="1"/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2433625" y="15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855625"/>
                <a:gridCol w="953825"/>
                <a:gridCol w="871525"/>
                <a:gridCol w="855625"/>
                <a:gridCol w="1007750"/>
                <a:gridCol w="984975"/>
                <a:gridCol w="1026550"/>
              </a:tblGrid>
              <a:tr h="29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DATE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CONFIRMED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ISOLATED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DESEASED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RECOVERED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VACC_ONCE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VACC_FULLY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1617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25927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2725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2336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63954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353781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1682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21548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2356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2132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89298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720711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1937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19845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1845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1653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54635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457996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4907150" y="4223900"/>
            <a:ext cx="20067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2640450" y="4596725"/>
            <a:ext cx="60912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2326275" y="544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AREA</a:t>
            </a:r>
            <a:endParaRPr b="1"/>
          </a:p>
        </p:txBody>
      </p:sp>
      <p:graphicFrame>
        <p:nvGraphicFramePr>
          <p:cNvPr id="264" name="Google Shape;264;p38"/>
          <p:cNvGraphicFramePr/>
          <p:nvPr/>
        </p:nvGraphicFramePr>
        <p:xfrm>
          <a:off x="2376488" y="94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901050"/>
                <a:gridCol w="799900"/>
                <a:gridCol w="980075"/>
                <a:gridCol w="949075"/>
                <a:gridCol w="945625"/>
                <a:gridCol w="1038425"/>
                <a:gridCol w="9640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DATE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NAME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CONFIRMED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ISOLATED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DESEASED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RECOVERED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DIST_LEVEL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586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10783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746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753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인천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1071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178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681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10045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679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364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인천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872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81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186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p38"/>
          <p:cNvSpPr txBox="1"/>
          <p:nvPr>
            <p:ph type="title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2434225" y="957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SOCIAL_DIST</a:t>
            </a:r>
            <a:endParaRPr b="1"/>
          </a:p>
        </p:txBody>
      </p:sp>
      <p:graphicFrame>
        <p:nvGraphicFramePr>
          <p:cNvPr id="272" name="Google Shape;272;p39"/>
          <p:cNvGraphicFramePr/>
          <p:nvPr/>
        </p:nvGraphicFramePr>
        <p:xfrm>
          <a:off x="2514600" y="13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085850"/>
                <a:gridCol w="1924050"/>
                <a:gridCol w="1924050"/>
                <a:gridCol w="134612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DIST_LEVEL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DIST_INFO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STANDARD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GATHERING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대유행(외출 금지)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인구 10만명당 4명 이상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권역 유행(모임 금지)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인구 10만명당 2명 이상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지역 유행(인원 제한)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인구 10만명당 1명 이상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지속적 억제상태 유지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인구 10만명당 1명 미만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9"/>
          <p:cNvSpPr txBox="1"/>
          <p:nvPr>
            <p:ph type="title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2415700" y="531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VACCINE</a:t>
            </a:r>
            <a:endParaRPr b="1"/>
          </a:p>
        </p:txBody>
      </p:sp>
      <p:graphicFrame>
        <p:nvGraphicFramePr>
          <p:cNvPr id="280" name="Google Shape;280;p40"/>
          <p:cNvGraphicFramePr/>
          <p:nvPr/>
        </p:nvGraphicFramePr>
        <p:xfrm>
          <a:off x="2486025" y="9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933450"/>
                <a:gridCol w="1362075"/>
                <a:gridCol w="2035550"/>
                <a:gridCol w="20527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DATE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NAME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VACC_ONCE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VACC_FULLY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아스트라제네카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134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14899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얀센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819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화이자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11020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233436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모더나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52175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105169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아스트라제네카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512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36014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40"/>
          <p:cNvSpPr txBox="1"/>
          <p:nvPr>
            <p:ph type="title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2395075" y="479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DISTRICT</a:t>
            </a:r>
            <a:endParaRPr b="1"/>
          </a:p>
        </p:txBody>
      </p:sp>
      <p:graphicFrame>
        <p:nvGraphicFramePr>
          <p:cNvPr id="288" name="Google Shape;288;p41"/>
          <p:cNvGraphicFramePr/>
          <p:nvPr/>
        </p:nvGraphicFramePr>
        <p:xfrm>
          <a:off x="2495550" y="87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590675"/>
                <a:gridCol w="1590675"/>
                <a:gridCol w="1632250"/>
                <a:gridCol w="16164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DATE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REGION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DISTRICT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CONFIRMED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강남구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2021-10-16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강동구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98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강남구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87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2021-10-15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강동구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64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41"/>
          <p:cNvSpPr txBox="1"/>
          <p:nvPr>
            <p:ph type="title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2640450" y="4444325"/>
            <a:ext cx="60912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lt2"/>
                </a:solidFill>
              </a:rPr>
              <a:t>Relational data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2444275" y="512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USER</a:t>
            </a:r>
            <a:endParaRPr b="1"/>
          </a:p>
        </p:txBody>
      </p:sp>
      <p:graphicFrame>
        <p:nvGraphicFramePr>
          <p:cNvPr id="296" name="Google Shape;296;p42"/>
          <p:cNvGraphicFramePr/>
          <p:nvPr/>
        </p:nvGraphicFramePr>
        <p:xfrm>
          <a:off x="2514600" y="91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574800"/>
                <a:gridCol w="1143425"/>
                <a:gridCol w="536050"/>
                <a:gridCol w="517225"/>
                <a:gridCol w="1227700"/>
                <a:gridCol w="953925"/>
                <a:gridCol w="1402000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NAME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RRN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SEX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AREA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VACCINE_NAME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VACCINATED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VACCINATED_DATE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김남준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940912-1000000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M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NULL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민윤기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921204-1111111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M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인천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아스트라제네카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2021-10-01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김석진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930309-1222222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M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대구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얀센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2021-10-02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이지은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930516-2333333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F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부산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화이자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배수지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941010-2444444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F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제주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모더나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2021-10-13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42"/>
          <p:cNvSpPr txBox="1"/>
          <p:nvPr>
            <p:ph type="title"/>
          </p:nvPr>
        </p:nvSpPr>
        <p:spPr>
          <a:xfrm>
            <a:off x="0" y="26483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Relational Model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3"/>
          <p:cNvSpPr txBox="1"/>
          <p:nvPr>
            <p:ph type="title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Functional Dependency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&amp;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Normalization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0" y="34865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Functional Dependency</a:t>
            </a:r>
            <a:endParaRPr sz="2000"/>
          </a:p>
        </p:txBody>
      </p:sp>
      <p:sp>
        <p:nvSpPr>
          <p:cNvPr id="309" name="Google Shape;309;p44"/>
          <p:cNvSpPr txBox="1"/>
          <p:nvPr/>
        </p:nvSpPr>
        <p:spPr>
          <a:xfrm>
            <a:off x="194825" y="43478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Violation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2509900" y="644075"/>
            <a:ext cx="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Before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1" name="Google Shape;311;p44"/>
          <p:cNvGraphicFramePr/>
          <p:nvPr/>
        </p:nvGraphicFramePr>
        <p:xfrm>
          <a:off x="3499125" y="289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072875"/>
                <a:gridCol w="1131950"/>
                <a:gridCol w="1112950"/>
              </a:tblGrid>
              <a:tr h="481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REGION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DISTRICT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CONFIRMED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강남구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102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강동구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98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4"/>
          <p:cNvSpPr txBox="1"/>
          <p:nvPr/>
        </p:nvSpPr>
        <p:spPr>
          <a:xfrm>
            <a:off x="3397300" y="2495550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DISTRICT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2509900" y="2713750"/>
            <a:ext cx="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After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3499125" y="64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072875"/>
                <a:gridCol w="1131950"/>
                <a:gridCol w="11129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REGION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DISTRICT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CONFIRMED</a:t>
                      </a:r>
                      <a:endParaRPr b="1"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강남구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강동구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102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98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17900" marB="17900" marR="64775" marL="647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4"/>
          <p:cNvSpPr txBox="1"/>
          <p:nvPr/>
        </p:nvSpPr>
        <p:spPr>
          <a:xfrm>
            <a:off x="3499125" y="243875"/>
            <a:ext cx="1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DISTRICT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44"/>
          <p:cNvSpPr txBox="1"/>
          <p:nvPr/>
        </p:nvSpPr>
        <p:spPr>
          <a:xfrm>
            <a:off x="6801800" y="1691075"/>
            <a:ext cx="238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1NF 위반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- 비원자적(non-atomic) 애트리뷰트를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   갖는 중첩(nested) 릴레이션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6911100" y="4297250"/>
            <a:ext cx="230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1NF 만족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- 튜플의 모든 애트리뷰트가 도메인에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속하는 하나의 값을 가짐(atomic)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/>
        </p:nvSpPr>
        <p:spPr>
          <a:xfrm>
            <a:off x="2281300" y="491675"/>
            <a:ext cx="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Before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2281300" y="2188225"/>
            <a:ext cx="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After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4" name="Google Shape;324;p45"/>
          <p:cNvGraphicFramePr/>
          <p:nvPr/>
        </p:nvGraphicFramePr>
        <p:xfrm>
          <a:off x="3099725" y="9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804100"/>
                <a:gridCol w="966700"/>
                <a:gridCol w="1237750"/>
                <a:gridCol w="1644300"/>
                <a:gridCol w="118212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REGION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DIST_LEVEL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DIST_INFO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STANDARD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GATHERING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대유행(외출 금지)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인구 10만명당 4명 이상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45"/>
          <p:cNvGraphicFramePr/>
          <p:nvPr/>
        </p:nvGraphicFramePr>
        <p:xfrm>
          <a:off x="3099725" y="25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09250"/>
                <a:gridCol w="1735650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 u="sng"/>
                        <a:t>REGION</a:t>
                      </a:r>
                      <a:endParaRPr b="1" sz="10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000"/>
                        <a:t>DIST_LEVEL</a:t>
                      </a:r>
                      <a:endParaRPr b="1"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서울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6" name="Google Shape;326;p45"/>
          <p:cNvGraphicFramePr/>
          <p:nvPr/>
        </p:nvGraphicFramePr>
        <p:xfrm>
          <a:off x="3099725" y="405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019175"/>
                <a:gridCol w="1304925"/>
                <a:gridCol w="1724025"/>
                <a:gridCol w="16006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800" u="sng"/>
                        <a:t>DIST_LEVEL</a:t>
                      </a:r>
                      <a:endParaRPr b="1" sz="800" u="sng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800"/>
                        <a:t>DIST_INFO</a:t>
                      </a:r>
                      <a:endParaRPr b="1"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800"/>
                        <a:t>STANDARD</a:t>
                      </a:r>
                      <a:endParaRPr b="1"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800"/>
                        <a:t>GATHERING</a:t>
                      </a:r>
                      <a:endParaRPr b="1"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대유행(외출 금지)</a:t>
                      </a:r>
                      <a:endParaRPr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인구 10만명당 4명 이상</a:t>
                      </a:r>
                      <a:endParaRPr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17900" marB="17900" marR="64775" marL="647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45"/>
          <p:cNvSpPr txBox="1"/>
          <p:nvPr/>
        </p:nvSpPr>
        <p:spPr>
          <a:xfrm>
            <a:off x="3023525" y="493950"/>
            <a:ext cx="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AREA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45"/>
          <p:cNvCxnSpPr/>
          <p:nvPr/>
        </p:nvCxnSpPr>
        <p:spPr>
          <a:xfrm rot="10800000">
            <a:off x="3564175" y="867475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5"/>
          <p:cNvCxnSpPr/>
          <p:nvPr/>
        </p:nvCxnSpPr>
        <p:spPr>
          <a:xfrm>
            <a:off x="3564175" y="867475"/>
            <a:ext cx="6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5"/>
          <p:cNvCxnSpPr/>
          <p:nvPr/>
        </p:nvCxnSpPr>
        <p:spPr>
          <a:xfrm>
            <a:off x="4247400" y="877425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5"/>
          <p:cNvCxnSpPr/>
          <p:nvPr/>
        </p:nvCxnSpPr>
        <p:spPr>
          <a:xfrm rot="10800000">
            <a:off x="4247400" y="646550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5"/>
          <p:cNvCxnSpPr/>
          <p:nvPr/>
        </p:nvCxnSpPr>
        <p:spPr>
          <a:xfrm>
            <a:off x="4257450" y="646350"/>
            <a:ext cx="41316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5"/>
          <p:cNvCxnSpPr/>
          <p:nvPr/>
        </p:nvCxnSpPr>
        <p:spPr>
          <a:xfrm>
            <a:off x="5372550" y="656400"/>
            <a:ext cx="33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5"/>
          <p:cNvCxnSpPr/>
          <p:nvPr/>
        </p:nvCxnSpPr>
        <p:spPr>
          <a:xfrm flipH="1">
            <a:off x="6919325" y="656400"/>
            <a:ext cx="3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5"/>
          <p:cNvCxnSpPr/>
          <p:nvPr/>
        </p:nvCxnSpPr>
        <p:spPr>
          <a:xfrm>
            <a:off x="8399100" y="651750"/>
            <a:ext cx="3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5"/>
          <p:cNvSpPr txBox="1"/>
          <p:nvPr/>
        </p:nvSpPr>
        <p:spPr>
          <a:xfrm>
            <a:off x="3051200" y="2168225"/>
            <a:ext cx="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AREA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3051200" y="3517850"/>
            <a:ext cx="13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SOCIAL_DIST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p45"/>
          <p:cNvCxnSpPr/>
          <p:nvPr/>
        </p:nvCxnSpPr>
        <p:spPr>
          <a:xfrm>
            <a:off x="3838800" y="2458600"/>
            <a:ext cx="18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5"/>
          <p:cNvCxnSpPr/>
          <p:nvPr/>
        </p:nvCxnSpPr>
        <p:spPr>
          <a:xfrm>
            <a:off x="5685675" y="2454625"/>
            <a:ext cx="6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5"/>
          <p:cNvCxnSpPr/>
          <p:nvPr/>
        </p:nvCxnSpPr>
        <p:spPr>
          <a:xfrm rot="10800000">
            <a:off x="3824575" y="2454625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5"/>
          <p:cNvCxnSpPr/>
          <p:nvPr/>
        </p:nvCxnSpPr>
        <p:spPr>
          <a:xfrm rot="10800000">
            <a:off x="3703400" y="3879500"/>
            <a:ext cx="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5"/>
          <p:cNvCxnSpPr/>
          <p:nvPr/>
        </p:nvCxnSpPr>
        <p:spPr>
          <a:xfrm>
            <a:off x="3703400" y="3879500"/>
            <a:ext cx="4489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5"/>
          <p:cNvCxnSpPr/>
          <p:nvPr/>
        </p:nvCxnSpPr>
        <p:spPr>
          <a:xfrm>
            <a:off x="4785650" y="3879500"/>
            <a:ext cx="6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5"/>
          <p:cNvCxnSpPr/>
          <p:nvPr/>
        </p:nvCxnSpPr>
        <p:spPr>
          <a:xfrm>
            <a:off x="6317825" y="3879500"/>
            <a:ext cx="6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5"/>
          <p:cNvCxnSpPr/>
          <p:nvPr/>
        </p:nvCxnSpPr>
        <p:spPr>
          <a:xfrm>
            <a:off x="8192900" y="3879800"/>
            <a:ext cx="6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5"/>
          <p:cNvSpPr txBox="1"/>
          <p:nvPr/>
        </p:nvSpPr>
        <p:spPr>
          <a:xfrm>
            <a:off x="6793675" y="108513"/>
            <a:ext cx="200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3NF 위반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- 이행 함수적 종속성을 갖는다.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5"/>
          <p:cNvSpPr txBox="1"/>
          <p:nvPr/>
        </p:nvSpPr>
        <p:spPr>
          <a:xfrm>
            <a:off x="6538800" y="2871850"/>
            <a:ext cx="260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3NF 만족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- 어떤 비주요 애트리뷰트도 기본키에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Roboto"/>
                <a:ea typeface="Roboto"/>
                <a:cs typeface="Roboto"/>
                <a:sym typeface="Roboto"/>
              </a:rPr>
              <a:t>대해서 이행적으로 종속되지 않는다.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5"/>
          <p:cNvSpPr txBox="1"/>
          <p:nvPr>
            <p:ph type="title"/>
          </p:nvPr>
        </p:nvSpPr>
        <p:spPr>
          <a:xfrm>
            <a:off x="0" y="34865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Functional Dependency</a:t>
            </a:r>
            <a:endParaRPr sz="2000"/>
          </a:p>
        </p:txBody>
      </p:sp>
      <p:sp>
        <p:nvSpPr>
          <p:cNvPr id="349" name="Google Shape;349;p45"/>
          <p:cNvSpPr txBox="1"/>
          <p:nvPr/>
        </p:nvSpPr>
        <p:spPr>
          <a:xfrm>
            <a:off x="194825" y="4347800"/>
            <a:ext cx="200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Violation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6"/>
          <p:cNvSpPr txBox="1"/>
          <p:nvPr>
            <p:ph type="title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Crawling Data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/>
        </p:nvSpPr>
        <p:spPr>
          <a:xfrm>
            <a:off x="5673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5673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크롤링할 주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요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사이트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567300" y="644375"/>
            <a:ext cx="73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지역별 확진자, 격리자,격리해제,사망자 수 (당일 업데이트)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800" y="376450"/>
            <a:ext cx="2751950" cy="34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/>
        </p:nvSpPr>
        <p:spPr>
          <a:xfrm>
            <a:off x="5357675" y="3922950"/>
            <a:ext cx="344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Roboto"/>
                <a:ea typeface="Roboto"/>
                <a:cs typeface="Roboto"/>
                <a:sym typeface="Roboto"/>
              </a:rPr>
              <a:t>URL</a:t>
            </a:r>
            <a:br>
              <a:rPr lang="ko" sz="900">
                <a:latin typeface="Roboto"/>
                <a:ea typeface="Roboto"/>
                <a:cs typeface="Roboto"/>
                <a:sym typeface="Roboto"/>
              </a:rPr>
            </a:br>
            <a:r>
              <a:rPr lang="ko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https://kosis.kr/covid/covid_index.do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Roboto"/>
                <a:ea typeface="Roboto"/>
                <a:cs typeface="Roboto"/>
                <a:sym typeface="Roboto"/>
              </a:rPr>
              <a:t>http://ncov.mohw.go.kr/regSocdisBoardView.do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5" name="Google Shape;365;p47"/>
          <p:cNvGraphicFramePr/>
          <p:nvPr/>
        </p:nvGraphicFramePr>
        <p:xfrm>
          <a:off x="458200" y="10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798975"/>
                <a:gridCol w="2847025"/>
              </a:tblGrid>
              <a:tr h="3612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AREA Table 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Attribute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설명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DATE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데이터 업데이트 날짜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NAME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지역 이름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CONFIRMED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확진자 인원 수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ISOLATED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격리자 인원 수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DESEASED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사망자 인원 수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RECOVERED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격리 해제 인원 수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DIST_LEVEL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거리두기 단계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47"/>
          <p:cNvSpPr txBox="1"/>
          <p:nvPr/>
        </p:nvSpPr>
        <p:spPr>
          <a:xfrm>
            <a:off x="1804800" y="4523250"/>
            <a:ext cx="59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당일 업데이트 제공되는 데이터들은 크롤러 완성 후 N일 동안 수집 예정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/>
        </p:nvSpPr>
        <p:spPr>
          <a:xfrm>
            <a:off x="5673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5673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크롤링할 주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요 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사이트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567300" y="70145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자치구별 확진자 현황 (서울만, 당일 업데이트)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5066175" y="3962275"/>
            <a:ext cx="344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Roboto"/>
                <a:ea typeface="Roboto"/>
                <a:cs typeface="Roboto"/>
                <a:sym typeface="Roboto"/>
              </a:rPr>
              <a:t>URL</a:t>
            </a:r>
            <a:br>
              <a:rPr lang="ko" sz="900">
                <a:latin typeface="Roboto"/>
                <a:ea typeface="Roboto"/>
                <a:cs typeface="Roboto"/>
                <a:sym typeface="Roboto"/>
              </a:rPr>
            </a:br>
            <a:r>
              <a:rPr lang="ko" sz="900">
                <a:latin typeface="Roboto"/>
                <a:ea typeface="Roboto"/>
                <a:cs typeface="Roboto"/>
                <a:sym typeface="Roboto"/>
              </a:rPr>
              <a:t>https://www.seoul.go.kr/coronaV/coronaStatus.do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400" y="1240850"/>
            <a:ext cx="3727744" cy="256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48"/>
          <p:cNvGraphicFramePr/>
          <p:nvPr/>
        </p:nvGraphicFramePr>
        <p:xfrm>
          <a:off x="682138" y="11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66775"/>
                <a:gridCol w="2175875"/>
              </a:tblGrid>
              <a:tr h="5301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DISTRICT Table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</a:tr>
              <a:tr h="5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DISTRICT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자치구 이름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지역 이름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CONFIRMED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확진자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7" name="Google Shape;377;p48"/>
          <p:cNvSpPr txBox="1"/>
          <p:nvPr/>
        </p:nvSpPr>
        <p:spPr>
          <a:xfrm>
            <a:off x="1576200" y="4523250"/>
            <a:ext cx="59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당일 업데이트 제공되는 데이터들은 크롤러 완성 후 N일 동안 수집 예정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/>
        </p:nvSpPr>
        <p:spPr>
          <a:xfrm>
            <a:off x="338700" y="2441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338700" y="244175"/>
            <a:ext cx="45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크롤링할 주요 사이트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9"/>
          <p:cNvSpPr txBox="1"/>
          <p:nvPr/>
        </p:nvSpPr>
        <p:spPr>
          <a:xfrm>
            <a:off x="338700" y="70145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백신별 접종 현황 (일별 제공)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4962200" y="3689438"/>
            <a:ext cx="344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latin typeface="Roboto"/>
                <a:ea typeface="Roboto"/>
                <a:cs typeface="Roboto"/>
                <a:sym typeface="Roboto"/>
              </a:rPr>
              <a:t>URL</a:t>
            </a:r>
            <a:br>
              <a:rPr lang="ko" sz="900">
                <a:latin typeface="Roboto"/>
                <a:ea typeface="Roboto"/>
                <a:cs typeface="Roboto"/>
                <a:sym typeface="Roboto"/>
              </a:rPr>
            </a:br>
            <a:r>
              <a:rPr lang="ko" sz="900">
                <a:latin typeface="Roboto"/>
                <a:ea typeface="Roboto"/>
                <a:cs typeface="Roboto"/>
                <a:sym typeface="Roboto"/>
              </a:rPr>
              <a:t>https://ncv.kdca.go.kr/vaccineStatus.es?mid=a11710000000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874" y="1535375"/>
            <a:ext cx="4536900" cy="1920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7" name="Google Shape;387;p49"/>
          <p:cNvGraphicFramePr/>
          <p:nvPr/>
        </p:nvGraphicFramePr>
        <p:xfrm>
          <a:off x="338700" y="143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{9DD74314-4BE7-495E-AA9B-2AE4727D1A5B}</a:tableStyleId>
              </a:tblPr>
              <a:tblGrid>
                <a:gridCol w="1452525"/>
                <a:gridCol w="2154750"/>
              </a:tblGrid>
              <a:tr h="498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VACCINE Table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C9E6"/>
                    </a:solidFill>
                  </a:tcPr>
                </a:tc>
                <a:tc hMerge="1"/>
              </a:tr>
              <a:tr h="49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Attribute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데이터 업데이트 날짜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백신 이름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VACC_ONCE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백신 1차 접종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VACC_FULLY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백신 2차 접종 인원 수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8" name="Google Shape;388;p49"/>
          <p:cNvSpPr txBox="1"/>
          <p:nvPr/>
        </p:nvSpPr>
        <p:spPr>
          <a:xfrm>
            <a:off x="1576200" y="4523250"/>
            <a:ext cx="599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당일 업데이트 제공되는 데이터들은 크롤러 완성 후 N일 동안 수집 예정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0"/>
          <p:cNvSpPr txBox="1"/>
          <p:nvPr>
            <p:ph type="title"/>
          </p:nvPr>
        </p:nvSpPr>
        <p:spPr>
          <a:xfrm>
            <a:off x="2311350" y="1867400"/>
            <a:ext cx="45213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DevOps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575" y="848450"/>
            <a:ext cx="25241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800" y="848450"/>
            <a:ext cx="3678600" cy="23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500700" y="3175700"/>
            <a:ext cx="24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백신 접종률 증가에 따른 관심 증대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45800" y="3175700"/>
            <a:ext cx="32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분리된 사이트로 인한 불편함 해결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93" name="Google Shape;93;p16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/>
        </p:nvSpPr>
        <p:spPr>
          <a:xfrm>
            <a:off x="419975" y="2915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기술 스택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1431738" y="17153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프론트엔드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84" y="907452"/>
            <a:ext cx="1457901" cy="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1"/>
          <p:cNvSpPr txBox="1"/>
          <p:nvPr/>
        </p:nvSpPr>
        <p:spPr>
          <a:xfrm>
            <a:off x="3636788" y="1715375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백엔드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700" y="849013"/>
            <a:ext cx="1555113" cy="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1"/>
          <p:cNvSpPr txBox="1"/>
          <p:nvPr/>
        </p:nvSpPr>
        <p:spPr>
          <a:xfrm>
            <a:off x="6428850" y="1672913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데이터베이스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5" name="Google Shape;405;p51"/>
          <p:cNvCxnSpPr>
            <a:stCxn id="406" idx="3"/>
            <a:endCxn id="403" idx="1"/>
          </p:cNvCxnSpPr>
          <p:nvPr/>
        </p:nvCxnSpPr>
        <p:spPr>
          <a:xfrm flipH="1" rot="10800000">
            <a:off x="4916600" y="1252975"/>
            <a:ext cx="1352100" cy="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1"/>
          <p:cNvCxnSpPr>
            <a:stCxn id="401" idx="3"/>
            <a:endCxn id="406" idx="1"/>
          </p:cNvCxnSpPr>
          <p:nvPr/>
        </p:nvCxnSpPr>
        <p:spPr>
          <a:xfrm>
            <a:off x="2778085" y="1311414"/>
            <a:ext cx="8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1"/>
          <p:cNvSpPr txBox="1"/>
          <p:nvPr/>
        </p:nvSpPr>
        <p:spPr>
          <a:xfrm>
            <a:off x="501575" y="27241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버전 관리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900" y="3420954"/>
            <a:ext cx="1289850" cy="12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1"/>
          <p:cNvSpPr txBox="1"/>
          <p:nvPr/>
        </p:nvSpPr>
        <p:spPr>
          <a:xfrm>
            <a:off x="2999100" y="2272900"/>
            <a:ext cx="3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해당 기술 기반 웹 어플리케이션 개발 예정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725" y="3420945"/>
            <a:ext cx="1167775" cy="11677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51"/>
          <p:cNvCxnSpPr>
            <a:stCxn id="409" idx="3"/>
            <a:endCxn id="411" idx="1"/>
          </p:cNvCxnSpPr>
          <p:nvPr/>
        </p:nvCxnSpPr>
        <p:spPr>
          <a:xfrm flipH="1" rot="10800000">
            <a:off x="2546749" y="4004966"/>
            <a:ext cx="4011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51"/>
          <p:cNvSpPr txBox="1"/>
          <p:nvPr/>
        </p:nvSpPr>
        <p:spPr>
          <a:xfrm>
            <a:off x="4781250" y="3865763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github repository 구축 후 P/R 기능으로 협업 예정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637" y="777550"/>
            <a:ext cx="1555125" cy="85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52"/>
          <p:cNvSpPr txBox="1"/>
          <p:nvPr>
            <p:ph type="title"/>
          </p:nvPr>
        </p:nvSpPr>
        <p:spPr>
          <a:xfrm>
            <a:off x="3168003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감사합니다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058075" y="3716300"/>
            <a:ext cx="24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카카오 제공 COVID-19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0" y="601650"/>
            <a:ext cx="2502724" cy="39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125" y="601650"/>
            <a:ext cx="2195900" cy="297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102" name="Google Shape;102;p17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772675" y="357800"/>
            <a:ext cx="51864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코로나 확진자 &amp; 백신 접종 정보 제공 서비스를 구축하기 위한 통합 데이터베이스  설계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175" y="1185150"/>
            <a:ext cx="4409475" cy="36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개발 목표</a:t>
            </a:r>
            <a:r>
              <a:rPr lang="ko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1337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Introduction</a:t>
            </a:r>
            <a:endParaRPr sz="2000"/>
          </a:p>
        </p:txBody>
      </p:sp>
      <p:sp>
        <p:nvSpPr>
          <p:cNvPr id="111" name="Google Shape;111;p18"/>
          <p:cNvSpPr txBox="1"/>
          <p:nvPr/>
        </p:nvSpPr>
        <p:spPr>
          <a:xfrm>
            <a:off x="194825" y="995000"/>
            <a:ext cx="17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901124" y="2144000"/>
            <a:ext cx="7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68078" y="18674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Requirements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5870650" y="2324775"/>
            <a:ext cx="2922600" cy="2396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데이터를 주기적으로 크롤링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데이터 생성, 조회, 수정,삭제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525875" y="2324775"/>
            <a:ext cx="2922600" cy="2396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지역별 코로나 확진자 수, 백신 접종자 수, 거리두기 단계 조회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백신 종류별 접종자 수 조회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사용자 백신 접종 상태 등록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0" y="954675"/>
            <a:ext cx="1174025" cy="1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925" y="892575"/>
            <a:ext cx="116205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요구사항 분석: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28" name="Google Shape;128;p20"/>
          <p:cNvSpPr txBox="1"/>
          <p:nvPr/>
        </p:nvSpPr>
        <p:spPr>
          <a:xfrm>
            <a:off x="97350" y="1833200"/>
            <a:ext cx="19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525875" y="324625"/>
            <a:ext cx="4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Roboto"/>
                <a:ea typeface="Roboto"/>
                <a:cs typeface="Roboto"/>
                <a:sym typeface="Roboto"/>
              </a:rPr>
              <a:t>System Structure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971950"/>
            <a:ext cx="21333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000"/>
              <a:t>Requirements</a:t>
            </a:r>
            <a:endParaRPr sz="2000"/>
          </a:p>
        </p:txBody>
      </p:sp>
      <p:sp>
        <p:nvSpPr>
          <p:cNvPr id="135" name="Google Shape;135;p21"/>
          <p:cNvSpPr txBox="1"/>
          <p:nvPr/>
        </p:nvSpPr>
        <p:spPr>
          <a:xfrm>
            <a:off x="97350" y="1833200"/>
            <a:ext cx="20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 Structure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15628" l="49444" r="19078" t="34120"/>
          <a:stretch/>
        </p:blipFill>
        <p:spPr>
          <a:xfrm>
            <a:off x="3698375" y="924200"/>
            <a:ext cx="4094800" cy="3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/>
  <ep:Paragraphs>3</ep:Paragraphs>
  <ep:Slides>41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Material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Data Schema</vt:lpstr>
      <vt:lpstr>슬라이드 19</vt:lpstr>
      <vt:lpstr>슬라이드 20</vt:lpstr>
      <vt:lpstr>Data Schema</vt:lpstr>
      <vt:lpstr>Data Schema</vt:lpstr>
      <vt:lpstr>Data Schema</vt:lpstr>
      <vt:lpstr>Data Schema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jujeo</cp:lastModifiedBy>
  <dcterms:modified xsi:type="dcterms:W3CDTF">2021-12-03T11:42:27.691</dcterms:modified>
  <cp:revision>14</cp:revision>
  <cp:version>1000.0000.01</cp:version>
</cp:coreProperties>
</file>