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87" r:id="rId3"/>
    <p:sldId id="507" r:id="rId4"/>
    <p:sldId id="483" r:id="rId5"/>
    <p:sldId id="451" r:id="rId6"/>
    <p:sldId id="493" r:id="rId7"/>
    <p:sldId id="492" r:id="rId8"/>
    <p:sldId id="494" r:id="rId9"/>
    <p:sldId id="460" r:id="rId10"/>
    <p:sldId id="495" r:id="rId11"/>
    <p:sldId id="496" r:id="rId12"/>
    <p:sldId id="498" r:id="rId13"/>
    <p:sldId id="499" r:id="rId14"/>
    <p:sldId id="500" r:id="rId15"/>
    <p:sldId id="470" r:id="rId16"/>
    <p:sldId id="472" r:id="rId17"/>
    <p:sldId id="502" r:id="rId18"/>
    <p:sldId id="503" r:id="rId19"/>
    <p:sldId id="504" r:id="rId20"/>
    <p:sldId id="505" r:id="rId21"/>
    <p:sldId id="506" r:id="rId22"/>
    <p:sldId id="488" r:id="rId23"/>
    <p:sldId id="489" r:id="rId24"/>
    <p:sldId id="474" r:id="rId25"/>
    <p:sldId id="50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FF99"/>
    <a:srgbClr val="CC00CC"/>
    <a:srgbClr val="66FFFF"/>
    <a:srgbClr val="99FF99"/>
    <a:srgbClr val="FF9999"/>
    <a:srgbClr val="99CCFF"/>
    <a:srgbClr val="66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700" autoAdjust="0"/>
  </p:normalViewPr>
  <p:slideViewPr>
    <p:cSldViewPr>
      <p:cViewPr>
        <p:scale>
          <a:sx n="90" d="100"/>
          <a:sy n="90" d="100"/>
        </p:scale>
        <p:origin x="-2628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B8557-6A0C-4F9D-9915-89CB5CB83798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F3D9-26C5-4E57-B625-7950B4F93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1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6D8A-25A9-4172-A04D-AF35A6E6C7F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C406-8E61-4416-9593-E7BA394B838D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4F09-FE91-4B5F-8C2F-20F6A68F0632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478D-9707-47F7-9467-1472282856F1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6D12-D7C6-452B-A6E9-BD0E81B4893D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5575-D7D8-4796-AC9F-FDF2CD11B858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8D7-D284-45A2-809A-724BD456E017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6C31-E757-4F30-97FC-510D470A6820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85D7-B27F-4B42-9C8A-E66E9D3E11BB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D30A-C5A3-40C3-BFC6-C211472D1388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6B37-4233-4197-8A09-F0BBBEE2752F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ED0C-21CC-44DF-BE2D-79AFE93311B6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swu.ac.k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프로그래밍 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간 통신 맛보기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2015.05.06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CreateMailslot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LPCTSTR </a:t>
            </a:r>
            <a:r>
              <a:rPr lang="en-US" altLang="ko-KR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lpName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LP</a:t>
            </a:r>
            <a:r>
              <a:rPr lang="en-US" altLang="ko-KR" u="sng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TSTR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자료형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언어식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표현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const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char *</a:t>
            </a:r>
          </a:p>
          <a:p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lpName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경로를 포함하는 메일슬롯의 이름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예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2"/>
            <a:r>
              <a:rPr lang="en-US" altLang="ko-KR" dirty="0" smtClean="0"/>
              <a:t>“\\.\</a:t>
            </a:r>
            <a:r>
              <a:rPr lang="en-US" altLang="ko-KR" dirty="0" err="1" smtClean="0"/>
              <a:t>mailslot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theslot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타원형 설명선 4"/>
          <p:cNvSpPr/>
          <p:nvPr/>
        </p:nvSpPr>
        <p:spPr>
          <a:xfrm>
            <a:off x="179512" y="5589240"/>
            <a:ext cx="2808312" cy="792088"/>
          </a:xfrm>
          <a:prstGeom prst="wedgeEllipseCallout">
            <a:avLst>
              <a:gd name="adj1" fmla="val 25471"/>
              <a:gd name="adj2" fmla="val -90139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컴퓨터 이름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‘.’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은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내컴퓨터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3203848" y="5733256"/>
            <a:ext cx="3024336" cy="792088"/>
          </a:xfrm>
          <a:prstGeom prst="wedgeEllipseCallout">
            <a:avLst>
              <a:gd name="adj1" fmla="val -44193"/>
              <a:gd name="adj2" fmla="val -114301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메일슬롯은 모두 여기에 위치합니다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5436096" y="4725144"/>
            <a:ext cx="3384376" cy="792088"/>
          </a:xfrm>
          <a:prstGeom prst="wedgeEllipseCallout">
            <a:avLst>
              <a:gd name="adj1" fmla="val -64053"/>
              <a:gd name="adj2" fmla="val -2886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theslot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정말 메일슬롯 이름입니다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12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CreateMailslot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HANDLE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에서의 리소스와 관련된 것에 접근할 수 있는 말 그대로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핸들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”</a:t>
            </a:r>
          </a:p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표준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라이브러리에서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FILE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포인터와 유사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하지만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HANDLE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은 파일 외의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리소스도 포함됨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ReadFile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BOOL</a:t>
            </a:r>
            <a:r>
              <a:rPr lang="en-US" altLang="ko-KR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ReadFile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HANDLE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hFile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LPVOID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lpBuffer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sz="1800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nNumberOfBytesToRead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sz="1800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lpNumberOfBytesRead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LPOVERLAPPED </a:t>
            </a:r>
            <a:r>
              <a:rPr lang="en-US" altLang="ko-KR" sz="1800" dirty="0" err="1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lpOverlapped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	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196752"/>
            <a:ext cx="2709396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4139952" y="1484784"/>
            <a:ext cx="4464496" cy="1080120"/>
          </a:xfrm>
          <a:prstGeom prst="wedgeEllipseCallout">
            <a:avLst>
              <a:gd name="adj1" fmla="val -69366"/>
              <a:gd name="adj2" fmla="val -13759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사실 표준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라이브러리의 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fread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와 큰 차이는 없습니다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133" y="4365104"/>
            <a:ext cx="3416320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파일에서 데이터를 읽어옵니다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ReadFile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HANDLE </a:t>
            </a: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hFile</a:t>
            </a:r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hFile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파일에 접근할 수 있는 핸들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메일슬롯도 파일의 일종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LPVOID </a:t>
            </a: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lpBuffer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LPVOID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자료형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언어식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표현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void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*</a:t>
            </a:r>
            <a:endParaRPr lang="en-US" altLang="ko-KR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lpBuffer</a:t>
            </a:r>
            <a:endParaRPr lang="en-US" altLang="ko-KR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파일로부터 데이터를 읽어온 데이터를 저장할 버퍼의 시작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82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ReadFile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nNumberOfBytesToWRead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nNumberOfBytesToRead</a:t>
            </a:r>
            <a:endParaRPr lang="en-US" altLang="ko-KR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파일로부터 읽어올 얼마만큼의 데이터를 읽어올 것인가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 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보통 버퍼의 크기만큼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LPDWORD </a:t>
            </a: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lpNumberOfBytesRead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LPDWORD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언어식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표현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*</a:t>
            </a:r>
            <a:endParaRPr lang="en-US" altLang="ko-KR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lpNumberOfBytesRead</a:t>
            </a:r>
            <a:endParaRPr lang="en-US" altLang="ko-KR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파일로부터 읽어온 데이터의 크기를 저장할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DWORD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형 변수의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0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서버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stdio.h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#define MAILSLOT_NAME "\\\\.\\mailslot\\</a:t>
            </a:r>
            <a:r>
              <a:rPr lang="en-US" altLang="ko-KR" sz="16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theslot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"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void main (void)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HANDLE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char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[50];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dwRead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=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CreateMailslot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(MAILSLOT_NAME, 0, MAILSLOT_WAIT_FOREVER, NULL);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if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(INVALID_HANDLE_VALUE ==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	return;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48064" y="1772816"/>
            <a:ext cx="3672408" cy="504056"/>
          </a:xfrm>
          <a:prstGeom prst="wedgeRoundRectCallout">
            <a:avLst>
              <a:gd name="adj1" fmla="val -50045"/>
              <a:gd name="adj2" fmla="val 99748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이름은 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theslot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987824" y="2780928"/>
            <a:ext cx="4464496" cy="648072"/>
          </a:xfrm>
          <a:prstGeom prst="wedgeRoundRectCallout">
            <a:avLst>
              <a:gd name="adj1" fmla="val -68771"/>
              <a:gd name="adj2" fmla="val 87560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메일슬롯에 접근할 핸들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CreateMailslot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함수가 반환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을 저장할 변수입니다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6016" y="3501008"/>
            <a:ext cx="3528392" cy="648072"/>
          </a:xfrm>
          <a:prstGeom prst="wedgeRoundRectCallout">
            <a:avLst>
              <a:gd name="adj1" fmla="val -106666"/>
              <a:gd name="adj2" fmla="val 30138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파일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로부터 읽어온 데이터는 여기에 저장됩니다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563888" y="4221088"/>
            <a:ext cx="3672408" cy="648072"/>
          </a:xfrm>
          <a:prstGeom prst="wedgeRoundRectCallout">
            <a:avLst>
              <a:gd name="adj1" fmla="val -77423"/>
              <a:gd name="adj2" fmla="val -22363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파일에서 읽은 데이터의 크기를 받기 위한 변수입니다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32040" y="5445224"/>
            <a:ext cx="3672408" cy="648072"/>
          </a:xfrm>
          <a:prstGeom prst="wedgeRoundRectCallout">
            <a:avLst>
              <a:gd name="adj1" fmla="val -47602"/>
              <a:gd name="adj2" fmla="val -94551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메일슬롯을 생성합니다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9512" y="5949280"/>
            <a:ext cx="4608512" cy="720080"/>
          </a:xfrm>
          <a:prstGeom prst="wedgeRoundRectCallout">
            <a:avLst>
              <a:gd name="adj1" fmla="val -6937"/>
              <a:gd name="adj2" fmla="val -116372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만들기가 실패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같은 이름의 메일슬롯이 존재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하면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종료합니다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8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서버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while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(TRUE)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{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ReadFile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sizeof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), &amp;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dwRead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NULL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if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(!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strcmp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"exit"))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    break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printf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("A message from a client: ");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puts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}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}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339752" y="1196752"/>
            <a:ext cx="1584176" cy="432048"/>
          </a:xfrm>
          <a:prstGeom prst="wedgeRoundRectCallout">
            <a:avLst>
              <a:gd name="adj1" fmla="val -68908"/>
              <a:gd name="adj2" fmla="val 71155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무한 반복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3861048"/>
            <a:ext cx="4248472" cy="432048"/>
          </a:xfrm>
          <a:prstGeom prst="wedgeRoundRectCallout">
            <a:avLst>
              <a:gd name="adj1" fmla="val -70059"/>
              <a:gd name="adj2" fmla="val -227442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‘exit’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을 받은 경우에는 종료합니다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2564904"/>
            <a:ext cx="4176464" cy="1080120"/>
          </a:xfrm>
          <a:prstGeom prst="wedgeRoundRectCallout">
            <a:avLst>
              <a:gd name="adj1" fmla="val -73473"/>
              <a:gd name="adj2" fmla="val -53534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메일슬롯에서 버퍼 크기만큼 데이터를 읽어옵니다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클라이언트가 데이터를 보내기 전가지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ret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 되지 않습니다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131840" y="4437112"/>
            <a:ext cx="4320480" cy="504056"/>
          </a:xfrm>
          <a:prstGeom prst="wedgeRoundRectCallout">
            <a:avLst>
              <a:gd name="adj1" fmla="val -63875"/>
              <a:gd name="adj2" fmla="val -87284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아니라면 받은 데이터를 출력합니다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CreateFile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HANDLE</a:t>
            </a:r>
            <a:r>
              <a:rPr lang="en-US" altLang="ko-KR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CreateFile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LPCTSTR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lpFileName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dwDesiredAccess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dwShareMode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LPSECURITY_ATTRIBUTES </a:t>
            </a:r>
            <a:r>
              <a:rPr lang="en-US" altLang="ko-KR" sz="1800" dirty="0" err="1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lpSecurityAttributes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	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dwCreationDisposition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DWORD </a:t>
            </a:r>
            <a:r>
              <a:rPr lang="en-US" altLang="ko-KR" sz="1800" dirty="0" err="1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dwFlagsAndAttributes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	 //</a:t>
            </a:r>
            <a:r>
              <a:rPr lang="ko-KR" altLang="en-US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ILE_ATTRIBUTE_NORMAL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HANDLE </a:t>
            </a:r>
            <a:r>
              <a:rPr lang="en-US" altLang="ko-KR" sz="1800" dirty="0" err="1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hTemplateFile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	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196752"/>
            <a:ext cx="2709396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923928" y="1196752"/>
            <a:ext cx="3600400" cy="1440160"/>
          </a:xfrm>
          <a:prstGeom prst="wedgeEllipseCallout">
            <a:avLst>
              <a:gd name="adj1" fmla="val -69366"/>
              <a:gd name="adj2" fmla="val -13759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표준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라이브러리의 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fopen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과 비슷합니다만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조금 더 </a:t>
            </a:r>
            <a:r>
              <a:rPr lang="ko-KR" altLang="en-US" u="sng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세밀한 제어가 가능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5157192"/>
            <a:ext cx="3275256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파일을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새로 만든 후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엽니다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15364" r="14298" b="21189"/>
          <a:stretch/>
        </p:blipFill>
        <p:spPr bwMode="auto">
          <a:xfrm>
            <a:off x="3707904" y="4801618"/>
            <a:ext cx="2592288" cy="205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>
          <a:xfrm>
            <a:off x="5508104" y="4509120"/>
            <a:ext cx="3384376" cy="936104"/>
          </a:xfrm>
          <a:prstGeom prst="wedgeEllipseCallout">
            <a:avLst>
              <a:gd name="adj1" fmla="val -25383"/>
              <a:gd name="adj2" fmla="val -75775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파일의 속성을 지정할 수 있습니다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CreateFile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LPCTSTR </a:t>
            </a:r>
            <a:r>
              <a:rPr lang="en-US" altLang="ko-KR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lpFileName</a:t>
            </a:r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파일명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dwDesiredAccess</a:t>
            </a:r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파일을 왜 여나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읽을래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?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쓸래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(write)?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둘 다 할래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읽을래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GENERIC_READ</a:t>
            </a: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쓸래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GENERIC_WRITE</a:t>
            </a: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둘 다 할래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GENERIC_READ | GENERIC_WRITE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안 건드릴래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!? : 0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dwShareMode</a:t>
            </a:r>
            <a:r>
              <a:rPr lang="en-US" altLang="ko-KR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내가 파일을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열여서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쓰고 있는데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프로세스에게는 어떻게 할까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건드리지 마시오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0</a:t>
            </a:r>
          </a:p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읽어도 좋아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FILE_SHARE_READ</a:t>
            </a:r>
          </a:p>
          <a:p>
            <a:pPr lvl="1"/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You may write! : FILE_SHARE_WRITE</a:t>
            </a:r>
          </a:p>
          <a:p>
            <a:pPr lvl="1"/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You may delete!? : FILE_SHARE_DELETE (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파일명 바꾸기도 포함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CreateFile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sz="24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dwCreationDisposition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: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파일을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만들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때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어떻게 할까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무조건 새로 만들어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CREATE_ALWAYS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새로 만들어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</a:t>
            </a:r>
            <a:r>
              <a:rPr lang="en-US" altLang="ko-KR" sz="20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CREATE_NEW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파일이 있으면 열기 실패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…)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무조건 열어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OPEN_ALWAYS 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파일이 없으면 빈 파일 새로 만든 후 열어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!)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있는 거 열어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</a:t>
            </a:r>
            <a:r>
              <a:rPr lang="en-US" altLang="ko-KR" sz="20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OPEN_EXISTING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파일이 없으면 열기 실패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…)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있는 거 내용 지워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! :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TRUNCATE_EXISTING (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파일이 없으면 열기 실패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파일이 있으면 내용 다 날라감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…)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99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지난 주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프로그램 생성 과정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전처리기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컴파일러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어셈블러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링커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프로그램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인스턴스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윈도우에서의 프로세스 생성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가칭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손 기반 프로세스 생성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CreateProcess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함수를 사용한 프로세스 생성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3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Write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File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BOOL</a:t>
            </a: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ReadFile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HANDLE </a:t>
            </a:r>
            <a:r>
              <a:rPr lang="en-US" altLang="ko-KR" sz="18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hFile</a:t>
            </a: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LPVOID </a:t>
            </a:r>
            <a:r>
              <a:rPr lang="en-US" altLang="ko-KR" sz="18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lpBuffer</a:t>
            </a: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nNumberOfBytesToWrite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sz="1800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LPDWORD </a:t>
            </a:r>
            <a:r>
              <a:rPr lang="en-US" altLang="ko-KR" sz="1800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lpNumberOfBytesWritten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sz="1800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LPOVERLAPPED </a:t>
            </a:r>
            <a:r>
              <a:rPr lang="en-US" altLang="ko-KR" sz="1800" dirty="0" err="1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lpOverlapped</a:t>
            </a: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	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196752"/>
            <a:ext cx="2709396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6381" y="4365104"/>
            <a:ext cx="2723823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파일에 데이터를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씁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5220072" y="1484784"/>
            <a:ext cx="3384376" cy="1440160"/>
          </a:xfrm>
          <a:prstGeom prst="wedgeEllipseCallout">
            <a:avLst>
              <a:gd name="adj1" fmla="val -69366"/>
              <a:gd name="adj2" fmla="val -13759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표준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라이브러리의 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fwrite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와 큰 차이는 없습니다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WriteFile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HANDLE </a:t>
            </a:r>
            <a:r>
              <a:rPr lang="en-US" altLang="ko-KR" sz="24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hFile</a:t>
            </a:r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파일의 핸들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LPCVOID </a:t>
            </a:r>
            <a:r>
              <a:rPr lang="en-US" altLang="ko-KR" sz="24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lpBuffer</a:t>
            </a:r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파일에 쓸 데이터가 있는 버퍼의 시작 주소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LP</a:t>
            </a:r>
            <a:r>
              <a:rPr lang="en-US" altLang="ko-KR" sz="2000" u="sng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VOID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const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void *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DWORD </a:t>
            </a:r>
            <a:r>
              <a:rPr lang="en-US" altLang="ko-KR" sz="24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nNumberOfBytesToWrite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이번에 얼마나 파일에 쓸 것인가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 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데이터의 크기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LPDWORD </a:t>
            </a:r>
            <a:r>
              <a:rPr lang="en-US" altLang="ko-KR" sz="24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lpNumberOfBytesWritten</a:t>
            </a:r>
            <a:r>
              <a:rPr lang="en-US" altLang="ko-KR" sz="24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이번에 파일에 실제로 쓴 데이터의 크기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4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stdio.h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#define MAILSLOT_FORMAT "\\\\%s\\mailslot\\theslot"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void main (void)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HANDLE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char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[50];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char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aMailslotName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[100];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dwWritten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printf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("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Mailslot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name: ");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scanf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("%s",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sprintf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aMailslotName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MAILSLOT_FORMAT,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72000" y="3140968"/>
            <a:ext cx="3456384" cy="648072"/>
          </a:xfrm>
          <a:prstGeom prst="wedgeRoundRectCallout">
            <a:avLst>
              <a:gd name="adj1" fmla="val -82345"/>
              <a:gd name="adj2" fmla="val 130217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이름을 포함한 전체 경로는 여기에 저장됩니다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203848" y="1196752"/>
            <a:ext cx="5688632" cy="504056"/>
          </a:xfrm>
          <a:prstGeom prst="wedgeRoundRectCallout">
            <a:avLst>
              <a:gd name="adj1" fmla="val -39281"/>
              <a:gd name="adj2" fmla="val 213656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sprintf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함수에서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포멧으로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사용할 문자열입니다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1772816"/>
            <a:ext cx="3672408" cy="504056"/>
          </a:xfrm>
          <a:prstGeom prst="wedgeRoundRectCallout">
            <a:avLst>
              <a:gd name="adj1" fmla="val -50045"/>
              <a:gd name="adj2" fmla="val 99748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이름은 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theslot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72000" y="4077072"/>
            <a:ext cx="4176464" cy="648072"/>
          </a:xfrm>
          <a:prstGeom prst="wedgeRoundRectCallout">
            <a:avLst>
              <a:gd name="adj1" fmla="val -94607"/>
              <a:gd name="adj2" fmla="val 51466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메일슬롯에 실제 쓴 데이터의 크기를 받아오기 위한 변수입니다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499992" y="5013176"/>
            <a:ext cx="4176464" cy="648072"/>
          </a:xfrm>
          <a:prstGeom prst="wedgeRoundRectCallout">
            <a:avLst>
              <a:gd name="adj1" fmla="val -84169"/>
              <a:gd name="adj2" fmla="val 33419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컴퓨터 이름을 받아옵니다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779912" y="6021288"/>
            <a:ext cx="4176464" cy="648072"/>
          </a:xfrm>
          <a:prstGeom prst="wedgeRoundRectCallout">
            <a:avLst>
              <a:gd name="adj1" fmla="val -70167"/>
              <a:gd name="adj2" fmla="val -46973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이름을 포함한 전체 경로를 완성합니다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6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클라이언트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=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CreateFile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aMailslotName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GENERIC_WRITE, FILE_SHARE_READ, NULL, OPEN_EXISTING, FILE_ATTRIBUTE_NORMAL, NULL);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if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(INVALID_HANDLE_VALUE ==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return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while(TRUE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{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printf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("Your command: 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</a:t>
            </a:r>
            <a:r>
              <a:rPr lang="en-US" altLang="ko-KR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scanf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("%s",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WriteFile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hSlot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strlen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 + 1, &amp; </a:t>
            </a:r>
            <a:r>
              <a:rPr lang="en-US" altLang="ko-KR" sz="1600" dirty="0" err="1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dwWritten</a:t>
            </a:r>
            <a:r>
              <a:rPr lang="en-US" altLang="ko-KR" sz="1600" dirty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en-US" altLang="ko-KR" sz="1600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NULL);</a:t>
            </a:r>
            <a:endParaRPr lang="en-US" altLang="ko-KR" sz="1600" dirty="0">
              <a:solidFill>
                <a:srgbClr val="0000FF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if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(! 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strcmp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(</a:t>
            </a:r>
            <a:r>
              <a:rPr lang="en-US" altLang="ko-KR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aBuffer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"exit"))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        break</a:t>
            </a: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}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}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076056" y="2348880"/>
            <a:ext cx="3816424" cy="648072"/>
          </a:xfrm>
          <a:prstGeom prst="wedgeRoundRectCallout">
            <a:avLst>
              <a:gd name="adj1" fmla="val -57495"/>
              <a:gd name="adj2" fmla="val -76504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해당 컴퓨터의 메일 슬롯을 엽니다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67944" y="4869160"/>
            <a:ext cx="4828134" cy="648072"/>
          </a:xfrm>
          <a:prstGeom prst="wedgeRoundRectCallout">
            <a:avLst>
              <a:gd name="adj1" fmla="val -70520"/>
              <a:gd name="adj2" fmla="val -61738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입력받은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메시지를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문자까지 포함하여 메일슬롯을 통해 보냅니다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51920" y="3429000"/>
            <a:ext cx="4824536" cy="648072"/>
          </a:xfrm>
          <a:prstGeom prst="wedgeRoundRectCallout">
            <a:avLst>
              <a:gd name="adj1" fmla="val -60204"/>
              <a:gd name="adj2" fmla="val 44905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메일슬롯을 통해 보낼 메시지를 받습니다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31840" y="5589240"/>
            <a:ext cx="4828134" cy="648072"/>
          </a:xfrm>
          <a:prstGeom prst="wedgeRoundRectCallout">
            <a:avLst>
              <a:gd name="adj1" fmla="val -62812"/>
              <a:gd name="adj2" fmla="val -61738"/>
              <a:gd name="adj3" fmla="val 16667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‘exit’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입력되었으면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종료합니다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1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오늘의 간단한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예제 메일슬롯 서버와 클라이언트를 만들어 봅시다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클라이언트에서 컴퓨터 이름을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‘.’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으로 입력해 봅시다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클라이언트에서 컴퓨터 이름을 옆 사람 컴퓨터 이름으로 입력해 봅시다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클라이언트에서 컴퓨터 이름을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‘*’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로 입력해 봅시다</a:t>
            </a:r>
            <a:r>
              <a: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6"/>
          <a:stretch/>
        </p:blipFill>
        <p:spPr bwMode="auto">
          <a:xfrm>
            <a:off x="3779912" y="4941168"/>
            <a:ext cx="4283968" cy="177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4788024" y="6165304"/>
            <a:ext cx="1800200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6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오늘의 간단한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클라이언트에서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NULL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문자를 제외하고 보내도록 수정하고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실행해 봅시다</a:t>
            </a:r>
            <a:r>
              <a: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 이름은 </a:t>
            </a:r>
            <a:r>
              <a: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‘.’)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클라이언트에서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50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바이트 이상의 데이터를 보낼 수 있도록 수정하고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실행해 봅시다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 이름은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‘.’).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[</a:t>
            </a:r>
            <a:r>
              <a:rPr lang="ko-KR" altLang="en-US" sz="2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옵션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]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5, 6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번과 같은 문제점이 발생하지 않도록 서버를 수정해 봅시다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91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지난 주 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CreateProcess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함수를 사용하여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</a:t>
            </a: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프로그램을 실행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프로세스를 생성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할 수 있었습니다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웹 페이지를 열 수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있었습니다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웹에 있는 이상한 파일을 다운로드 받을 수 있었습니다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실습은 못 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lvl="2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당연히 다운로드 받은 파일을 실행할 수도 있습니다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컴퓨터를 꺼지게 할 수 있었습니다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90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오늘의 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 간 통신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(IPC)</a:t>
            </a:r>
          </a:p>
          <a:p>
            <a:pPr lvl="1"/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 간의 데이터 교환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메일슬롯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 → 서버의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단방향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통신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메일슬롯을 사용한 간단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IPC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예제 실습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CreateMailslot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ReadFile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CreateFile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WriteFile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2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간 통신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(IPC)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 통신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I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nter-</a:t>
            </a: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P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roecss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ommunication)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실행되고 있는 프로그램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간에 데이터를 송수신하는 것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Internet Explorer, Firefox, 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Chronme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등의 웹 브라우저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인스턴스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Apahce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와 같은 웹 서버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인스턴스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와 데이터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(HTTP Request, HTML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송수신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2"/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스마트폰의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카카오톡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라인 등의 메신저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인스턴스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다음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네이버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등지에 있는 서버 프로그램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인스턴스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과 데이터 통신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원칙적으로는 하나의 프로세스가 사용 중인 공간에 다른 프로세스가 접근할 수 없음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! (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만약 이게 되면 난리가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…)</a:t>
            </a:r>
          </a:p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간단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IPC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손 기반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IPC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340768"/>
            <a:ext cx="4319470" cy="923330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 목표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손을 사용하여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프로세스 간 통신을 할 수 있는 고급 기술을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학습함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2314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755576" y="1772816"/>
            <a:ext cx="648072" cy="5760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형 설명선 12"/>
          <p:cNvSpPr/>
          <p:nvPr/>
        </p:nvSpPr>
        <p:spPr>
          <a:xfrm>
            <a:off x="0" y="3284984"/>
            <a:ext cx="3168352" cy="1224136"/>
          </a:xfrm>
          <a:prstGeom prst="wedgeEllipseCallout">
            <a:avLst>
              <a:gd name="adj1" fmla="val -18627"/>
              <a:gd name="adj2" fmla="val -143859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마우스를 한 번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클릭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하여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손 기반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프로세스 생성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289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타원형 설명선 14"/>
          <p:cNvSpPr/>
          <p:nvPr/>
        </p:nvSpPr>
        <p:spPr>
          <a:xfrm>
            <a:off x="1835696" y="4581128"/>
            <a:ext cx="3384376" cy="1296144"/>
          </a:xfrm>
          <a:prstGeom prst="wedgeEllipseCallout">
            <a:avLst>
              <a:gd name="adj1" fmla="val -7475"/>
              <a:gd name="adj2" fmla="val -168800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주소 창에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  <a:hlinkClick r:id="rId4"/>
              </a:rPr>
              <a:t>www.swu.ac.kr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입력하여 상대 프로세스에 데이터 전달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36912"/>
            <a:ext cx="3334911" cy="368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형 설명선 16"/>
          <p:cNvSpPr/>
          <p:nvPr/>
        </p:nvSpPr>
        <p:spPr>
          <a:xfrm>
            <a:off x="5148064" y="5589240"/>
            <a:ext cx="3600400" cy="1008112"/>
          </a:xfrm>
          <a:prstGeom prst="wedgeEllipseCallout">
            <a:avLst>
              <a:gd name="adj1" fmla="val -25966"/>
              <a:gd name="adj2" fmla="val -145596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잠시 후 상대 프로세스가 보낸 데이터 확인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637203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소켓을 사용한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IPC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예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Mailslot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제공하는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IPC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기법들 중 하나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받는 프로세스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서버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 </a:t>
            </a:r>
            <a:r>
              <a:rPr lang="ko-KR" altLang="en-US" sz="2800" u="sng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일종의 파일인 메일슬롯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을 만들면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보내는 프로세스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 데이터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메시지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보낼 수 있음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 → 서버 </a:t>
            </a:r>
            <a:r>
              <a:rPr lang="ko-KR" altLang="en-US" sz="2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단방향</a:t>
            </a:r>
            <a:r>
              <a:rPr lang="ko-KR" altLang="en-US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통신</a:t>
            </a:r>
            <a:endParaRPr lang="en-US" altLang="ko-KR" sz="28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클라이언트에도 메일슬롯을 만들면 양방향 통신도 가능하기는 함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! 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물론 효용성은 별로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…)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28280" y="5109355"/>
            <a:ext cx="12239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메일슬롯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39805" y="5505722"/>
            <a:ext cx="2160587" cy="1163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보내는 프로세스</a:t>
            </a:r>
          </a:p>
          <a:p>
            <a:pPr algn="ctr"/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692" y="5505722"/>
            <a:ext cx="2159000" cy="1163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받는 프로세스</a:t>
            </a:r>
          </a:p>
          <a:p>
            <a:pPr algn="ctr"/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서버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pic>
        <p:nvPicPr>
          <p:cNvPr id="8" name="Picture 13" descr="j04242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42" y="5145360"/>
            <a:ext cx="746125" cy="7207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852242" y="5866085"/>
            <a:ext cx="2016125" cy="358775"/>
          </a:xfrm>
          <a:prstGeom prst="leftArrow">
            <a:avLst>
              <a:gd name="adj1" fmla="val 50000"/>
              <a:gd name="adj2" fmla="val 140487"/>
            </a:avLst>
          </a:prstGeom>
          <a:gradFill rotWithShape="1">
            <a:gsLst>
              <a:gs pos="0">
                <a:srgbClr val="3333FF"/>
              </a:gs>
              <a:gs pos="100000">
                <a:srgbClr val="99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anchor="ctr"/>
          <a:lstStyle/>
          <a:p>
            <a:endParaRPr lang="ko-KR" altLang="en-US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91633" y="4821646"/>
            <a:ext cx="12239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메시지</a:t>
            </a:r>
            <a:endParaRPr lang="ko-KR" altLang="en-US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1" name="Picture 2" descr="http://www.mailboxesresidential.com/images/mailslot/homeMailS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49" y="5505721"/>
            <a:ext cx="1044116" cy="10441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메일슬롯 기반의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IPC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서버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CreateMailslot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함수로 메일슬롯을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만는다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endParaRPr lang="en-US" altLang="ko-KR" dirty="0" smtClean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endParaRPr lang="en-US" altLang="ko-KR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ReadFile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함수로 상대방이 보낸 데이터를 메일슬롯에서 읽어온다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클라이언트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endParaRPr lang="en-US" altLang="ko-KR" dirty="0" smtClean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CreateFile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함수로 메일슬롯을 연다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WriteFile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함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로 상대에게 보낼 데이터를 메일슬롯에 쓴다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4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CreateMailslot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HANDLE</a:t>
            </a: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18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CreateMailslot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LPCTSTR </a:t>
            </a:r>
            <a:r>
              <a:rPr lang="en-US" altLang="ko-KR" sz="1800" dirty="0" err="1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lpName</a:t>
            </a:r>
            <a:r>
              <a:rPr lang="en-US" altLang="ko-KR" sz="18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  <a:endParaRPr lang="en-US" altLang="ko-KR" sz="1800" dirty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800" dirty="0" err="1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nMaxMessageSize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	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DWORD </a:t>
            </a:r>
            <a:r>
              <a:rPr lang="en-US" altLang="ko-KR" sz="1800" dirty="0" err="1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lReadTimeout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	// </a:t>
            </a:r>
            <a:r>
              <a:rPr lang="ko-KR" altLang="en-US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MAILSLOT_WAIT_FOREVER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   LPSECURITY_ATTRIBUTES </a:t>
            </a:r>
            <a:r>
              <a:rPr lang="en-US" altLang="ko-KR" sz="1800" dirty="0" err="1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lpSecurityAttributes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일단 </a:t>
            </a:r>
            <a:r>
              <a:rPr lang="en-US" altLang="ko-KR" sz="1800" dirty="0" smtClean="0">
                <a:solidFill>
                  <a:srgbClr val="008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NULL</a:t>
            </a:r>
            <a:endParaRPr lang="en-US" altLang="ko-KR" sz="1800" dirty="0">
              <a:solidFill>
                <a:srgbClr val="008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);</a:t>
            </a:r>
            <a:endParaRPr lang="en-US" altLang="ko-KR" sz="1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196752"/>
            <a:ext cx="2709396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#include &lt;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windows.h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5436096" y="1196752"/>
            <a:ext cx="3384376" cy="1440160"/>
          </a:xfrm>
          <a:prstGeom prst="wedgeEllipseCallout">
            <a:avLst>
              <a:gd name="adj1" fmla="val -55543"/>
              <a:gd name="adj2" fmla="val 58593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메일슬롯 저장 공간의 크기를 정합니다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 0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이면 </a:t>
            </a:r>
            <a:r>
              <a:rPr lang="ko-KR" altLang="en-US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최대 크기인 </a:t>
            </a:r>
            <a:r>
              <a:rPr lang="en-US" altLang="ko-KR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424 </a:t>
            </a:r>
            <a:r>
              <a:rPr lang="ko-KR" altLang="en-US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바이트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 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4644008" y="4221088"/>
            <a:ext cx="4176464" cy="2232248"/>
          </a:xfrm>
          <a:prstGeom prst="wedgeEllipseCallout">
            <a:avLst>
              <a:gd name="adj1" fmla="val 23941"/>
              <a:gd name="adj2" fmla="val -89803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상대편의 데이터를 얼마나 기다릴 것인지를 정합니다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 MAILSLOT_WAIT_FOREVER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로 하면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ret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하지 않고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상대가 메시지를 보낼 때까지 대기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179512" y="5013176"/>
            <a:ext cx="4176464" cy="1512168"/>
          </a:xfrm>
          <a:prstGeom prst="wedgeEllipseCallout">
            <a:avLst>
              <a:gd name="adj1" fmla="val 63910"/>
              <a:gd name="adj2" fmla="val -12481"/>
            </a:avLst>
          </a:prstGeom>
          <a:solidFill>
            <a:srgbClr val="FFFF99"/>
          </a:solidFill>
          <a:ln w="127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만약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으로 설정하면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함수는 데이터 수신 여부와 관계 없이 무조건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ret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를 하게 됩니다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4365104"/>
            <a:ext cx="3629520" cy="369332"/>
          </a:xfrm>
          <a:prstGeom prst="rect">
            <a:avLst/>
          </a:prstGeom>
          <a:solidFill>
            <a:srgbClr val="66C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IPC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위한 메일슬롯을 만듭니다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1481</Words>
  <Application>Microsoft Office PowerPoint</Application>
  <PresentationFormat>화면 슬라이드 쇼(4:3)</PresentationFormat>
  <Paragraphs>287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시스템 프로그래밍 10 프로세스 간 통신 맛보기 – 메일슬롯</vt:lpstr>
      <vt:lpstr>지난 주 학습 내용</vt:lpstr>
      <vt:lpstr>지난 주 실습 내용</vt:lpstr>
      <vt:lpstr>오늘의 학습 내용</vt:lpstr>
      <vt:lpstr>프로세스 간 통신 (IPC)</vt:lpstr>
      <vt:lpstr>손 기반 IPC 실습</vt:lpstr>
      <vt:lpstr>메일슬롯 (Mailslot)</vt:lpstr>
      <vt:lpstr>메일슬롯 기반의 IPC 방법</vt:lpstr>
      <vt:lpstr>CreateMailslot 함수</vt:lpstr>
      <vt:lpstr>CreateMailslot 매개변수</vt:lpstr>
      <vt:lpstr>CreateMailslot 반환 값</vt:lpstr>
      <vt:lpstr>ReadFile 함수</vt:lpstr>
      <vt:lpstr>ReadFile 매개변수 (1)</vt:lpstr>
      <vt:lpstr>ReadFile 매개변수 (2)</vt:lpstr>
      <vt:lpstr>메일슬롯 서버 코드 (1)</vt:lpstr>
      <vt:lpstr>메일슬롯 서버 코드 (2)</vt:lpstr>
      <vt:lpstr>CreateFile 함수</vt:lpstr>
      <vt:lpstr>CreateFile 매개변수 (1)</vt:lpstr>
      <vt:lpstr>CreateFile 매개변수 (2)</vt:lpstr>
      <vt:lpstr>WriteFile 함수</vt:lpstr>
      <vt:lpstr>WriteFile 매개변수</vt:lpstr>
      <vt:lpstr>메일슬롯 클라이언트 코드 (1)</vt:lpstr>
      <vt:lpstr>메일슬롯 클라이언트 코드 (2)</vt:lpstr>
      <vt:lpstr>오늘의 간단한 실습 (1)</vt:lpstr>
      <vt:lpstr>오늘의 간단한 실습 (2)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 오리엔테이션</dc:title>
  <dc:creator>Microsoft Corporation</dc:creator>
  <cp:lastModifiedBy>Hae Young Lee</cp:lastModifiedBy>
  <cp:revision>362</cp:revision>
  <dcterms:created xsi:type="dcterms:W3CDTF">2006-10-05T04:04:58Z</dcterms:created>
  <dcterms:modified xsi:type="dcterms:W3CDTF">2015-05-04T07:22:25Z</dcterms:modified>
</cp:coreProperties>
</file>