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30A17B-18C7-4C33-9C7C-87EE0278A417}">
  <a:tblStyle styleId="{9D30A17B-18C7-4C33-9C7C-87EE0278A4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swald-regular.fntdata"/><Relationship Id="rId21" Type="http://schemas.openxmlformats.org/officeDocument/2006/relationships/slide" Target="slides/slide15.xml"/><Relationship Id="rId43" Type="http://schemas.openxmlformats.org/officeDocument/2006/relationships/font" Target="fonts/Average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9bed67e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9bed67e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9bed67e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9bed67e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bed67e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9bed67e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9bed67e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9bed67e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84bc30c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84bc30c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84bc30c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84bc30c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84bc30c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84bc30c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84bc30c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84bc30c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84bc30c7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84bc30c7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8599df5d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8599df5d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f36d57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f36d57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84bc30c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84bc30c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84bc30c7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84bc30c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bc61bd1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bc61bd1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bc61bd1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bc61bd1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8599df5d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8599df5d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8599df5d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8599df5d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bc61bd1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bc61bd1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8599df5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8599df5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bc61bd1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bc61bd1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84bc30c7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84bc30c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84bc30c7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84bc30c7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84bc30c7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84bc30c7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bc61bd1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bc61bd1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8599df5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8599df5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bc61bd14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bc61bd14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8599df5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8599df5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8599df5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8599df5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18d45042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18d45042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18d4504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18d4504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84bc30c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84bc30c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84bc30c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84bc30c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84bc30c7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84bc30c7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8599df5d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8599df5d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9bed67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9bed67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rive.google.com/drive/folders/14zIdWNDJUJ3EcVi68ve61jv1I_A3iEaF?usp=sharing" TargetMode="External"/><Relationship Id="rId4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2 de AC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</a:t>
            </a:r>
            <a:r>
              <a:rPr lang="es"/>
              <a:t>Jiménez</a:t>
            </a:r>
            <a:r>
              <a:rPr lang="es"/>
              <a:t> Serrano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(Directa | NASA7.prg | Cache: 64 Kb)</a:t>
            </a:r>
            <a:endParaRPr sz="2666"/>
          </a:p>
        </p:txBody>
      </p:sp>
      <p:pic>
        <p:nvPicPr>
          <p:cNvPr id="121" name="Google Shape;121;p22" title="Captura de pantalla 2025-04-08 182211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 title="Captura de pantalla 2025-04-08 182211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(Tot.Asociativa | NASA7.prg | Cache: 4Kb)</a:t>
            </a:r>
            <a:endParaRPr sz="2666"/>
          </a:p>
        </p:txBody>
      </p:sp>
      <p:pic>
        <p:nvPicPr>
          <p:cNvPr id="128" name="Google Shape;128;p23" title="Captura de pantalla 2025-04-08 182211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title="Captura de pantalla 2025-04-08 182211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(Tot.Asociativa | NASA7.prg | Cache: 64 Kb)</a:t>
            </a:r>
            <a:endParaRPr sz="2666"/>
          </a:p>
        </p:txBody>
      </p:sp>
      <p:pic>
        <p:nvPicPr>
          <p:cNvPr id="135" name="Google Shape;135;p24" title="Captura de pantalla 2025-04-08 182211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 title="Captura de pantalla 2025-04-08 182211.png"/>
          <p:cNvPicPr preferRelativeResize="0"/>
          <p:nvPr/>
        </p:nvPicPr>
        <p:blipFill rotWithShape="1">
          <a:blip r:embed="rId4">
            <a:alphaModFix/>
          </a:blip>
          <a:srcRect b="670" l="0" r="0" t="680"/>
          <a:stretch/>
        </p:blipFill>
        <p:spPr>
          <a:xfrm>
            <a:off x="311700" y="1057675"/>
            <a:ext cx="3964911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(</a:t>
            </a:r>
            <a:r>
              <a:rPr lang="es" sz="2666"/>
              <a:t>NASA7</a:t>
            </a:r>
            <a:r>
              <a:rPr lang="es" sz="2666"/>
              <a:t>.prg)</a:t>
            </a:r>
            <a:endParaRPr sz="2666"/>
          </a:p>
        </p:txBody>
      </p:sp>
      <p:pic>
        <p:nvPicPr>
          <p:cNvPr id="142" name="Google Shape;142;p25" title="Puntuación obteni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reemplazo </a:t>
            </a:r>
            <a:r>
              <a:rPr lang="es" sz="2666"/>
              <a:t>(Tot. asociativa)</a:t>
            </a:r>
            <a:endParaRPr sz="2666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" y="1047400"/>
            <a:ext cx="2073700" cy="183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75" y="2886050"/>
            <a:ext cx="2073700" cy="20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2921875" y="1017725"/>
            <a:ext cx="59103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Para estos ejercicios tendremos:</a:t>
            </a:r>
            <a:br>
              <a:rPr lang="es" sz="1200"/>
            </a:br>
            <a:br>
              <a:rPr lang="es" sz="1200"/>
            </a:br>
            <a:r>
              <a:rPr lang="es" sz="1200"/>
              <a:t>0000 0000 0000 0000 0000 0000 0000 0000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Los 7 bits menos significativos corresponden a la palabra, puesto que esta es de 128 log2(128) = 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Los siguientes 21 bits para los 2M (2097152) bloques en memoria.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Ejemplo 8 bloques: 0000CF5A = 0000 </a:t>
            </a:r>
            <a:r>
              <a:rPr b="1" lang="es" sz="1200"/>
              <a:t>0000 0000 0000 1100 1111 0</a:t>
            </a:r>
            <a:r>
              <a:rPr lang="es" sz="1200" u="sng"/>
              <a:t>101 1010</a:t>
            </a:r>
            <a:endParaRPr sz="12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En negrita identificamos al bloque:	000000000000110011110 	 = Bloque 414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En subrayado indicamos la palabra:	1011010			 = Palabra 90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reemplazo </a:t>
            </a:r>
            <a:r>
              <a:rPr lang="es" sz="2666"/>
              <a:t>(Aleatorio)</a:t>
            </a:r>
            <a:endParaRPr sz="2666"/>
          </a:p>
        </p:txBody>
      </p:sp>
      <p:pic>
        <p:nvPicPr>
          <p:cNvPr id="156" name="Google Shape;156;p27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reemplazo </a:t>
            </a:r>
            <a:r>
              <a:rPr lang="es" sz="2666"/>
              <a:t>(LRU)</a:t>
            </a:r>
            <a:endParaRPr sz="2666"/>
          </a:p>
        </p:txBody>
      </p:sp>
      <p:pic>
        <p:nvPicPr>
          <p:cNvPr id="163" name="Google Shape;163;p28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Algoritmos de reemplazo </a:t>
            </a:r>
            <a:r>
              <a:rPr lang="es" sz="2200"/>
              <a:t>(FIFO)</a:t>
            </a:r>
            <a:endParaRPr sz="2200"/>
          </a:p>
        </p:txBody>
      </p:sp>
      <p:pic>
        <p:nvPicPr>
          <p:cNvPr id="170" name="Google Shape;170;p29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Algoritmos de reemplazo </a:t>
            </a:r>
            <a:r>
              <a:rPr lang="es" sz="2200"/>
              <a:t>(LFU)</a:t>
            </a:r>
            <a:endParaRPr sz="2200"/>
          </a:p>
        </p:txBody>
      </p:sp>
      <p:pic>
        <p:nvPicPr>
          <p:cNvPr id="177" name="Google Shape;177;p30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reemplazo </a:t>
            </a:r>
            <a:r>
              <a:rPr lang="es" sz="2666"/>
              <a:t>(Tot. asociativa)</a:t>
            </a:r>
            <a:endParaRPr sz="2666"/>
          </a:p>
        </p:txBody>
      </p:sp>
      <p:pic>
        <p:nvPicPr>
          <p:cNvPr id="184" name="Google Shape;184;p31" title="Puntuación obteni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Funciones de correspondencia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Algoritmos de reemplazo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Diseño de trazas de memoria para el simulador SMPCache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ficheros.prg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fichero1.prg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fichero2.prg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fichero3.prg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</a:t>
            </a:r>
            <a:r>
              <a:rPr lang="es" sz="2200"/>
              <a:t>ficheros.prg</a:t>
            </a:r>
            <a:r>
              <a:rPr lang="es" sz="2200"/>
              <a:t>)</a:t>
            </a:r>
            <a:endParaRPr sz="22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50" y="1071425"/>
            <a:ext cx="2087875" cy="18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0" y="2922658"/>
            <a:ext cx="2087875" cy="202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2921875" y="1017725"/>
            <a:ext cx="59103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Para estos ejercicios tendremos:</a:t>
            </a:r>
            <a:br>
              <a:rPr lang="es" sz="1200"/>
            </a:br>
            <a:br>
              <a:rPr lang="es" sz="1200"/>
            </a:br>
            <a:r>
              <a:rPr lang="es" sz="1200"/>
              <a:t>0000 0000 0000 0000 0000 0000 0000 0000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Los 8 bits menos significativos corresponden a la palabra, puesto que esta es de 256 log2(256) = 8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Los siguientes 4 bits para 16 bloques en memoria.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Ejemplo 8 bloques: 0000CF5A = 0000 0000 0000 0000 1100 </a:t>
            </a:r>
            <a:r>
              <a:rPr b="1" lang="es" sz="1200"/>
              <a:t>1111 </a:t>
            </a:r>
            <a:r>
              <a:rPr lang="es" sz="1200" u="sng"/>
              <a:t>0101 1010</a:t>
            </a:r>
            <a:endParaRPr sz="12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En negrita identificamos al bloque:	1111	 	= Bloque 15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En subrayado indicamos la palabra:	01011010	= Palabra 90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26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(fichero1.prg) Directa</a:t>
            </a:r>
            <a:endParaRPr sz="2500"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3 00000912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2399925" y="7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{9D30A17B-18C7-4C33-9C7C-87EE0278A417}</a:tableStyleId>
              </a:tblPr>
              <a:tblGrid>
                <a:gridCol w="1302950"/>
                <a:gridCol w="1489925"/>
                <a:gridCol w="1758450"/>
                <a:gridCol w="1758450"/>
              </a:tblGrid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0 - 7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8 - 15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16 - 23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 → BQ9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BQ9 → BQ1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ERRORES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(fichero1.prg) Directa</a:t>
            </a:r>
            <a:endParaRPr sz="2500"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3 00000912</a:t>
            </a:r>
            <a:endParaRPr/>
          </a:p>
        </p:txBody>
      </p:sp>
      <p:pic>
        <p:nvPicPr>
          <p:cNvPr id="206" name="Google Shape;206;p34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322750" y="1979725"/>
            <a:ext cx="4967901" cy="2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475" y="1017725"/>
            <a:ext cx="3683825" cy="2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26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77"/>
              <a:t>Diseño de trazas de memoria para el simulador SMPCache</a:t>
            </a:r>
            <a:r>
              <a:rPr lang="es" sz="2500"/>
              <a:t>  </a:t>
            </a:r>
            <a:r>
              <a:rPr lang="es" sz="2200"/>
              <a:t>(fichero1.prg) Tot. asociativa</a:t>
            </a:r>
            <a:endParaRPr sz="2500"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3 00000912</a:t>
            </a:r>
            <a:endParaRPr/>
          </a:p>
        </p:txBody>
      </p:sp>
      <p:graphicFrame>
        <p:nvGraphicFramePr>
          <p:cNvPr id="214" name="Google Shape;214;p35"/>
          <p:cNvGraphicFramePr/>
          <p:nvPr/>
        </p:nvGraphicFramePr>
        <p:xfrm>
          <a:off x="1809625" y="7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{9D30A17B-18C7-4C33-9C7C-87EE0278A417}</a:tableStyleId>
              </a:tblPr>
              <a:tblGrid>
                <a:gridCol w="914900"/>
                <a:gridCol w="1046200"/>
                <a:gridCol w="1234750"/>
                <a:gridCol w="1234750"/>
                <a:gridCol w="1234750"/>
                <a:gridCol w="1234750"/>
              </a:tblGrid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0 - 7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BQ0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→ BQ9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BQ9 → BQ0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BQ2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→ BQ1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BQ3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→ BQ2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0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59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ERRORES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77"/>
              <a:t>Diseño de trazas de memoria para el simulador SMPCache</a:t>
            </a:r>
            <a:r>
              <a:rPr lang="es" sz="2500"/>
              <a:t>  </a:t>
            </a:r>
            <a:r>
              <a:rPr lang="es" sz="2200"/>
              <a:t>(fichero1.prg) Tot. asociativa</a:t>
            </a:r>
            <a:endParaRPr sz="2200"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3 00000912</a:t>
            </a:r>
            <a:endParaRPr/>
          </a:p>
        </p:txBody>
      </p:sp>
      <p:pic>
        <p:nvPicPr>
          <p:cNvPr id="221" name="Google Shape;221;p36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322750" y="1979725"/>
            <a:ext cx="4967901" cy="2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6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475" y="1017725"/>
            <a:ext cx="3683825" cy="2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(fichero1.prg)</a:t>
            </a:r>
            <a:endParaRPr sz="2500"/>
          </a:p>
        </p:txBody>
      </p:sp>
      <p:pic>
        <p:nvPicPr>
          <p:cNvPr id="228" name="Google Shape;228;p37" title="Puntuación obteni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800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26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(fichero2.prg - LFU)</a:t>
            </a:r>
            <a:endParaRPr sz="2277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3 00000812</a:t>
            </a:r>
            <a:endParaRPr/>
          </a:p>
        </p:txBody>
      </p:sp>
      <p:graphicFrame>
        <p:nvGraphicFramePr>
          <p:cNvPr id="235" name="Google Shape;235;p38"/>
          <p:cNvGraphicFramePr/>
          <p:nvPr/>
        </p:nvGraphicFramePr>
        <p:xfrm>
          <a:off x="1597900" y="7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{9D30A17B-18C7-4C33-9C7C-87EE0278A417}</a:tableStyleId>
              </a:tblPr>
              <a:tblGrid>
                <a:gridCol w="1148500"/>
                <a:gridCol w="1313300"/>
                <a:gridCol w="1550000"/>
                <a:gridCol w="1550000"/>
                <a:gridCol w="1550000"/>
              </a:tblGrid>
              <a:tr h="36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dk1"/>
                          </a:solidFill>
                        </a:rPr>
                        <a:t>Paréntesis = Veces llamado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0 - 9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10 - 11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12 - 15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16 - 19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BQ15 (3)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BQ15 (3)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BQ15 (6)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BQ15 (6)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BQC1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 (1) → BQ7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BQ7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BQ7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BQC2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 (1) → BQ8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BQ8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BQ8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BQC3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 (1) → BQ0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BQC4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(1)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(1)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→ BQ1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BQC5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(1)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(1)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→ BQ2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BQC6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(1)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→ BQ3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3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BQC7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(1)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→ BQ4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ERRORES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(fichero2.prg - LFU)</a:t>
            </a:r>
            <a:endParaRPr sz="2200"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3 00000812</a:t>
            </a:r>
            <a:endParaRPr/>
          </a:p>
        </p:txBody>
      </p:sp>
      <p:pic>
        <p:nvPicPr>
          <p:cNvPr id="242" name="Google Shape;242;p39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322750" y="1979725"/>
            <a:ext cx="4967901" cy="2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475" y="1017725"/>
            <a:ext cx="3683825" cy="2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26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(fichero2.prg - LRU)</a:t>
            </a:r>
            <a:endParaRPr sz="2277"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3 00000812</a:t>
            </a:r>
            <a:endParaRPr/>
          </a:p>
        </p:txBody>
      </p:sp>
      <p:graphicFrame>
        <p:nvGraphicFramePr>
          <p:cNvPr id="250" name="Google Shape;250;p40"/>
          <p:cNvGraphicFramePr/>
          <p:nvPr/>
        </p:nvGraphicFramePr>
        <p:xfrm>
          <a:off x="1809575" y="7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{9D30A17B-18C7-4C33-9C7C-87EE0278A417}</a:tableStyleId>
              </a:tblPr>
              <a:tblGrid>
                <a:gridCol w="1114300"/>
                <a:gridCol w="1274225"/>
                <a:gridCol w="1503875"/>
                <a:gridCol w="1503875"/>
                <a:gridCol w="1503875"/>
              </a:tblGrid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dk1"/>
                          </a:solidFill>
                        </a:rPr>
                        <a:t>Paréntesis</a:t>
                      </a:r>
                      <a:r>
                        <a:rPr b="1" lang="es" sz="600">
                          <a:solidFill>
                            <a:schemeClr val="dk1"/>
                          </a:solidFill>
                        </a:rPr>
                        <a:t> = Tiempo sin ser llamado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0 - 9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BQ15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(7)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BQ15 (8) → BQ7 (0)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 (2)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 (5)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(6)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BQ8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BQ8 (4)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(5)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 (6)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dk1"/>
                          </a:solidFill>
                        </a:rPr>
                        <a:t>BQ1 (8) → BQ15 (0)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BQ15 (3)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(4)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 (5)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 (2)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(3)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(4)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(6)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(2)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(8) → BQ2 (0)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(4)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(7)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 (0)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(6)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ERRORES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14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(fichero2.prg - LRU)</a:t>
            </a:r>
            <a:endParaRPr sz="2200"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3 00000712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3 00000812</a:t>
            </a:r>
            <a:endParaRPr/>
          </a:p>
        </p:txBody>
      </p:sp>
      <p:pic>
        <p:nvPicPr>
          <p:cNvPr id="257" name="Google Shape;257;p41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322750" y="1979725"/>
            <a:ext cx="4967901" cy="2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475" y="1017725"/>
            <a:ext cx="3683825" cy="2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" y="1017725"/>
            <a:ext cx="2153000" cy="19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75" y="2876855"/>
            <a:ext cx="2153000" cy="208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921875" y="1017725"/>
            <a:ext cx="59103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Para estos ejercicios tendremos:</a:t>
            </a:r>
            <a:br>
              <a:rPr lang="es" sz="1200"/>
            </a:br>
            <a:br>
              <a:rPr lang="es" sz="1200"/>
            </a:br>
            <a:r>
              <a:rPr lang="es" sz="1200"/>
              <a:t>0000 0000 0000 0000 0000 0000 0000 0000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Los 7 bits menos significativos </a:t>
            </a:r>
            <a:r>
              <a:rPr lang="es" sz="1200"/>
              <a:t>corresponden</a:t>
            </a:r>
            <a:r>
              <a:rPr lang="es" sz="1200"/>
              <a:t> a la palabra, puesto que esta es de 128 log2(128) = 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Los siguientes 21 bits para los 2M (2097152) bloques en memoria.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Ejemplo 8 bloques: 0000CF5A = 0000 </a:t>
            </a:r>
            <a:r>
              <a:rPr b="1" lang="es" sz="1200"/>
              <a:t>0000 0000 0000 1100 1111 0</a:t>
            </a:r>
            <a:r>
              <a:rPr lang="es" sz="1200" u="sng"/>
              <a:t>101 1010</a:t>
            </a:r>
            <a:endParaRPr sz="12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En negrita identificamos al bloque:	000000000000110011110 	 = Bloque 414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En subrayado indicamos la palabra:	1011010			 = Palabra 90</a:t>
            </a:r>
            <a:endParaRPr sz="1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(fichero2.prg)</a:t>
            </a:r>
            <a:endParaRPr sz="2200"/>
          </a:p>
        </p:txBody>
      </p:sp>
      <p:pic>
        <p:nvPicPr>
          <p:cNvPr id="264" name="Google Shape;264;p42" title="Puntuación obteni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0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26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(fichero3.prg - LFU)</a:t>
            </a:r>
            <a:endParaRPr sz="2500"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3 00000712</a:t>
            </a:r>
            <a:endParaRPr/>
          </a:p>
        </p:txBody>
      </p:sp>
      <p:graphicFrame>
        <p:nvGraphicFramePr>
          <p:cNvPr id="271" name="Google Shape;271;p43"/>
          <p:cNvGraphicFramePr/>
          <p:nvPr/>
        </p:nvGraphicFramePr>
        <p:xfrm>
          <a:off x="2399925" y="7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{9D30A17B-18C7-4C33-9C7C-87EE0278A417}</a:tableStyleId>
              </a:tblPr>
              <a:tblGrid>
                <a:gridCol w="1302950"/>
                <a:gridCol w="1489925"/>
                <a:gridCol w="1758450"/>
                <a:gridCol w="1758450"/>
              </a:tblGrid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dk1"/>
                          </a:solidFill>
                        </a:rPr>
                        <a:t>Paréntesis = Veces llamado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0 - 8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9 - 15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16 - 24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BQ15 (2)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BQ15 (2)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BQ15 (4)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BQ0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BQ0 (1) →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BQ7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BQ7 (1) → BQ6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 (1)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→ BQ0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BQ0 (1) → BQ7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BQ2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BQ2 (1)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→ BQ1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 (1) → BQ0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BQ3 (1)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→ BQ2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BQ2 (1) → BQ1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BQ4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BQ4 (1)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→ BQ3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BQ3 (1) → BQ2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BQ5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BQ5 (1)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→ BQ4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BQ4 (1) → BQ3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BQ6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BQ6 (1)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→ BQ5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BQ5 (1) → BQ4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ERRORES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43"/>
          <p:cNvSpPr/>
          <p:nvPr/>
        </p:nvSpPr>
        <p:spPr>
          <a:xfrm>
            <a:off x="399900" y="1687925"/>
            <a:ext cx="1321500" cy="3042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1721400" y="2960525"/>
            <a:ext cx="5463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x 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(fichero3.prg - LFU)</a:t>
            </a:r>
            <a:endParaRPr sz="2200"/>
          </a:p>
        </p:txBody>
      </p:sp>
      <p:pic>
        <p:nvPicPr>
          <p:cNvPr id="279" name="Google Shape;279;p44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322750" y="1979725"/>
            <a:ext cx="4967901" cy="2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475" y="1017725"/>
            <a:ext cx="3683825" cy="2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3 00000712</a:t>
            </a:r>
            <a:endParaRPr/>
          </a:p>
        </p:txBody>
      </p:sp>
      <p:sp>
        <p:nvSpPr>
          <p:cNvPr id="282" name="Google Shape;282;p44"/>
          <p:cNvSpPr/>
          <p:nvPr/>
        </p:nvSpPr>
        <p:spPr>
          <a:xfrm>
            <a:off x="399900" y="1687925"/>
            <a:ext cx="1321500" cy="3042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1721400" y="2960525"/>
            <a:ext cx="5463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37474F"/>
                </a:highlight>
              </a:rPr>
              <a:t>x 2</a:t>
            </a:r>
            <a:endParaRPr>
              <a:highlight>
                <a:srgbClr val="37474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26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(fichero3.prg - LRU)</a:t>
            </a:r>
            <a:endParaRPr sz="2500"/>
          </a:p>
        </p:txBody>
      </p:sp>
      <p:graphicFrame>
        <p:nvGraphicFramePr>
          <p:cNvPr id="289" name="Google Shape;289;p45"/>
          <p:cNvGraphicFramePr/>
          <p:nvPr/>
        </p:nvGraphicFramePr>
        <p:xfrm>
          <a:off x="2399925" y="7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{9D30A17B-18C7-4C33-9C7C-87EE0278A417}</a:tableStyleId>
              </a:tblPr>
              <a:tblGrid>
                <a:gridCol w="1302950"/>
                <a:gridCol w="1489925"/>
                <a:gridCol w="1758450"/>
                <a:gridCol w="1758450"/>
              </a:tblGrid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600">
                          <a:solidFill>
                            <a:schemeClr val="dk1"/>
                          </a:solidFill>
                        </a:rPr>
                        <a:t>Paréntesis = Tiempo sin ser llamado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0 - 8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9 - 16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Inst 17 - 25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  <a:tr h="48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BQC0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BQ15 (7)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BQ15 (8) → BQ7 (7)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BQ7 (16)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→ BQ6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(8)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 (6)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BQ0 (6)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BQ0 (15) → BQ15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(6)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BQC2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 (5)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BQ1 (5)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BQ1 (14)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→ BQ0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BQC3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 (4)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BQ2 (4)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BQ2 (13)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→ BQ1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(4)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BQC4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(3)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BQ3 (3)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BQ3 (12)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→ BQ2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(3)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BQC5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BQ4 (2)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BQ4 (11)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→ BQ3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(2)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BQC6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BQ5 (1)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BQ5 (10)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→ BQ4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(1)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BQC7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(0)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BQ6 (0)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7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BQ6 (9)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→ BQ5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(0)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5E67">
                        <a:alpha val="0"/>
                      </a:srgbClr>
                    </a:solidFill>
                  </a:tcPr>
                </a:tc>
              </a:tr>
              <a:tr h="41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ERRORES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22C31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45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3 00000712</a:t>
            </a:r>
            <a:endParaRPr/>
          </a:p>
        </p:txBody>
      </p:sp>
      <p:sp>
        <p:nvSpPr>
          <p:cNvPr id="291" name="Google Shape;291;p45"/>
          <p:cNvSpPr/>
          <p:nvPr/>
        </p:nvSpPr>
        <p:spPr>
          <a:xfrm>
            <a:off x="399900" y="1687925"/>
            <a:ext cx="1321500" cy="3042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1721400" y="2960525"/>
            <a:ext cx="5463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x 2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</a:t>
            </a:r>
            <a:r>
              <a:rPr lang="es" sz="2200"/>
              <a:t>o3</a:t>
            </a:r>
            <a:r>
              <a:rPr lang="es" sz="2200"/>
              <a:t>.prg - LRU)</a:t>
            </a:r>
            <a:endParaRPr sz="2200"/>
          </a:p>
        </p:txBody>
      </p:sp>
      <p:pic>
        <p:nvPicPr>
          <p:cNvPr id="298" name="Google Shape;298;p46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3322750" y="1979725"/>
            <a:ext cx="4967901" cy="27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6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2475" y="1017725"/>
            <a:ext cx="3683825" cy="2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11700" y="927025"/>
            <a:ext cx="14979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0 00000f12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3 00000012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3 00000112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3 00000212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3 00000312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3 00000412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3 00000512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3 00000612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3 00000712</a:t>
            </a:r>
            <a:endParaRPr/>
          </a:p>
        </p:txBody>
      </p:sp>
      <p:sp>
        <p:nvSpPr>
          <p:cNvPr id="301" name="Google Shape;301;p46"/>
          <p:cNvSpPr/>
          <p:nvPr/>
        </p:nvSpPr>
        <p:spPr>
          <a:xfrm>
            <a:off x="399900" y="1687925"/>
            <a:ext cx="1321500" cy="3042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1721400" y="2960525"/>
            <a:ext cx="5463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highlight>
                  <a:srgbClr val="37474F"/>
                </a:highlight>
              </a:rPr>
              <a:t>x 2</a:t>
            </a:r>
            <a:endParaRPr>
              <a:highlight>
                <a:srgbClr val="37474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Diseño de trazas de memoria para el simulador SMPCache  </a:t>
            </a:r>
            <a:r>
              <a:rPr lang="es" sz="2200"/>
              <a:t>(fichero3.prg)</a:t>
            </a:r>
            <a:endParaRPr sz="2200"/>
          </a:p>
        </p:txBody>
      </p:sp>
      <p:pic>
        <p:nvPicPr>
          <p:cNvPr id="308" name="Google Shape;308;p47" title="Puntuación obteni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Repositorio: Google Drive</a:t>
            </a:r>
            <a:endParaRPr/>
          </a:p>
        </p:txBody>
      </p:sp>
      <p:pic>
        <p:nvPicPr>
          <p:cNvPr id="314" name="Google Shape;314;p4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5638" y="1017713"/>
            <a:ext cx="3772725" cy="37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(Directa | EAR.prg | Cache: 4Kb)</a:t>
            </a:r>
            <a:endParaRPr sz="2666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600" y="2306100"/>
            <a:ext cx="4587276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(Directa | EAR.prg | Cache: </a:t>
            </a:r>
            <a:r>
              <a:rPr lang="es" sz="2666"/>
              <a:t>64 Kb</a:t>
            </a:r>
            <a:r>
              <a:rPr lang="es" sz="2666"/>
              <a:t>)</a:t>
            </a:r>
            <a:endParaRPr sz="2666"/>
          </a:p>
        </p:txBody>
      </p:sp>
      <p:pic>
        <p:nvPicPr>
          <p:cNvPr id="87" name="Google Shape;87;p17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</a:t>
            </a:r>
            <a:r>
              <a:rPr lang="es" sz="2666"/>
              <a:t>Tot.Asociativa</a:t>
            </a:r>
            <a:r>
              <a:rPr lang="es" sz="2666"/>
              <a:t> | EAR.prg | Cache: 4Kb)</a:t>
            </a:r>
            <a:endParaRPr sz="2666"/>
          </a:p>
        </p:txBody>
      </p:sp>
      <p:pic>
        <p:nvPicPr>
          <p:cNvPr id="94" name="Google Shape;94;p18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(Tot.Asociativa | EAR.prg | Cache: 64 Kb)</a:t>
            </a:r>
            <a:endParaRPr sz="2666"/>
          </a:p>
        </p:txBody>
      </p:sp>
      <p:pic>
        <p:nvPicPr>
          <p:cNvPr id="101" name="Google Shape;101;p19" title="Captura de pantalla 2025-04-04 17090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4276600" y="2306100"/>
            <a:ext cx="458727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Captura de pantalla 2025-04-04 1709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(</a:t>
            </a:r>
            <a:r>
              <a:rPr lang="es" sz="2666"/>
              <a:t>EAR.prg)</a:t>
            </a:r>
            <a:endParaRPr sz="2666"/>
          </a:p>
        </p:txBody>
      </p:sp>
      <p:pic>
        <p:nvPicPr>
          <p:cNvPr id="108" name="Google Shape;108;p20" title="Puntuación obteni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63" y="101772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correspondencia </a:t>
            </a:r>
            <a:r>
              <a:rPr lang="es" sz="2666"/>
              <a:t>(Directa | NASA7.prg | Cache: 4Kb)</a:t>
            </a:r>
            <a:endParaRPr sz="2666"/>
          </a:p>
        </p:txBody>
      </p:sp>
      <p:pic>
        <p:nvPicPr>
          <p:cNvPr id="114" name="Google Shape;114;p21" title="Captura de pantalla 2025-04-08 182211.png"/>
          <p:cNvPicPr preferRelativeResize="0"/>
          <p:nvPr/>
        </p:nvPicPr>
        <p:blipFill rotWithShape="1">
          <a:blip r:embed="rId3">
            <a:alphaModFix/>
          </a:blip>
          <a:srcRect b="1662" l="0" r="0" t="1672"/>
          <a:stretch/>
        </p:blipFill>
        <p:spPr>
          <a:xfrm>
            <a:off x="4276600" y="2306100"/>
            <a:ext cx="4587276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 title="Captura de pantalla 2025-04-08 182211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057675"/>
            <a:ext cx="3964910" cy="25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