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97787b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c97787b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c97787b2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c97787b2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c97787b2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c97787b2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c97787b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c97787b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0f36d57a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0f36d57a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60ef45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60ef45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060ef45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060ef45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c97787b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c97787b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c97787b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c97787b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c97787b2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c97787b2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c97787b2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c97787b2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c97787b2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c97787b2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image" Target="../media/image24.png"/><Relationship Id="rId5" Type="http://schemas.openxmlformats.org/officeDocument/2006/relationships/image" Target="../media/image21.png"/><Relationship Id="rId6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Practica 4 de AC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Juan </a:t>
            </a:r>
            <a:r>
              <a:rPr lang="es"/>
              <a:t>Jiménez</a:t>
            </a:r>
            <a:r>
              <a:rPr lang="es"/>
              <a:t> Serrano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Float ejecución con adelantamiento</a:t>
            </a:r>
            <a:endParaRPr/>
          </a:p>
        </p:txBody>
      </p:sp>
      <p:pic>
        <p:nvPicPr>
          <p:cNvPr id="135" name="Google Shape;135;p22" title="img4.jpg"/>
          <p:cNvPicPr preferRelativeResize="0"/>
          <p:nvPr/>
        </p:nvPicPr>
        <p:blipFill rotWithShape="1">
          <a:blip r:embed="rId3">
            <a:alphaModFix/>
          </a:blip>
          <a:srcRect b="0" l="0" r="-36314" t="0"/>
          <a:stretch/>
        </p:blipFill>
        <p:spPr>
          <a:xfrm>
            <a:off x="152400" y="1170125"/>
            <a:ext cx="8839198" cy="20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52400" y="3350350"/>
            <a:ext cx="31272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ADELANTAMIENTO 1: ALU -ALU (R 1). ADELANTAMIENTO 2: ALU -ALU (R 2). ADELANTAMIENTO 3: ALU -ALU (R 3).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7" name="Google Shape;137;p22"/>
          <p:cNvSpPr txBox="1"/>
          <p:nvPr/>
        </p:nvSpPr>
        <p:spPr>
          <a:xfrm>
            <a:off x="3279575" y="3350350"/>
            <a:ext cx="35391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1: Dependencia de Datos RAW (F 6). BLOQUEO 2: Dependencia de Datos RAW (F 4). BLOQUEO 3: Dependencia de Datos RAW (R 8). ADELANTAMIENTO 4: MEM -ALU (F 5).? ADELANTAMIENTO 5: MEM -ALU (F 6).? ADELANTAMIENTO 6: ALU -ALU (F 4).? ADELANTAMIENTO 7: ALU -Banco Reg. (R 8).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698" y="3475845"/>
            <a:ext cx="2560775" cy="548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250" y="4191163"/>
            <a:ext cx="25908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89350" y="1366723"/>
            <a:ext cx="1002250" cy="11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Bucle con optimización Desenrollado de Bucle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30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.data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.start: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R1, R0, #0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R2, R1, #4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R3, R2, #4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585600" y="1152475"/>
            <a:ext cx="19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;Iteracion 0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LW R4, 0(R3)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LW R5, 0(R2)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LW R6, 0(R1)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 R4, R5, R6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SW 0(R3), R4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R1, R1, #4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R2, R2, #4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R3, R3, #4</a:t>
            </a:r>
            <a:endParaRPr sz="1400"/>
          </a:p>
        </p:txBody>
      </p:sp>
      <p:sp>
        <p:nvSpPr>
          <p:cNvPr id="148" name="Google Shape;148;p23"/>
          <p:cNvSpPr txBox="1"/>
          <p:nvPr/>
        </p:nvSpPr>
        <p:spPr>
          <a:xfrm>
            <a:off x="6681000" y="1166400"/>
            <a:ext cx="215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;Resto de iteraciones</a:t>
            </a:r>
            <a:b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;;;;;;;;;;;;;;;;;;;;;;;;;;;;;;;;;;;;;;;;</a:t>
            </a:r>
            <a:b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;;;;;;;;;;;;;;;;;;;;;;;;;;;;;;;;;;;;;;;;</a:t>
            </a:r>
            <a:b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;;;;;;;;;;;;;;;;;;;;;;;;;;;;;;;;;;;;;;;;</a:t>
            </a:r>
            <a:b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;;;;;;;;;;;;;;;;;;;;;;;;;;;;;;;;;;;;;;;;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;;;;;;;;;;;;;;;;;;;;;;;;;;;;;;;;;;;;;;;;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NOP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trap #0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Bucle con optimización</a:t>
            </a:r>
            <a:r>
              <a:rPr lang="es"/>
              <a:t> sin adelantamiento</a:t>
            </a:r>
            <a:endParaRPr/>
          </a:p>
        </p:txBody>
      </p:sp>
      <p:pic>
        <p:nvPicPr>
          <p:cNvPr id="154" name="Google Shape;154;p24" title="img4.jpg"/>
          <p:cNvPicPr preferRelativeResize="0"/>
          <p:nvPr/>
        </p:nvPicPr>
        <p:blipFill rotWithShape="1">
          <a:blip r:embed="rId3">
            <a:alphaModFix/>
          </a:blip>
          <a:srcRect b="0" l="0" r="-7238" t="0"/>
          <a:stretch/>
        </p:blipFill>
        <p:spPr>
          <a:xfrm>
            <a:off x="152400" y="1170125"/>
            <a:ext cx="8839198" cy="20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152400" y="3350350"/>
            <a:ext cx="31272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1: Dependencia de Datos RAW (R1).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2: Dependencia de Datos RAW (R2).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6" name="Google Shape;156;p24"/>
          <p:cNvSpPr txBox="1"/>
          <p:nvPr/>
        </p:nvSpPr>
        <p:spPr>
          <a:xfrm>
            <a:off x="3279575" y="3350350"/>
            <a:ext cx="3539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3: Dependencia de Datos RAW (R3).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4: Dependencia de Datos RAW (R5).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5: Dependencia de Datos RAW (R6).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6: Dependencia de Datos RAW (R4).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250" y="4191175"/>
            <a:ext cx="2590795" cy="7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3699" y="3463574"/>
            <a:ext cx="2564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8771" y="1378625"/>
            <a:ext cx="863532" cy="11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152400" y="3350350"/>
            <a:ext cx="31272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1: Dependencia de Datos RAW (R6).</a:t>
            </a:r>
            <a:endParaRPr sz="1100"/>
          </a:p>
        </p:txBody>
      </p:sp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Bucle con optimización</a:t>
            </a:r>
            <a:r>
              <a:rPr lang="es"/>
              <a:t> con adelantamiento</a:t>
            </a:r>
            <a:endParaRPr/>
          </a:p>
        </p:txBody>
      </p:sp>
      <p:pic>
        <p:nvPicPr>
          <p:cNvPr id="166" name="Google Shape;166;p25" title="img5.jpg"/>
          <p:cNvPicPr preferRelativeResize="0"/>
          <p:nvPr/>
        </p:nvPicPr>
        <p:blipFill rotWithShape="1">
          <a:blip r:embed="rId3">
            <a:alphaModFix/>
          </a:blip>
          <a:srcRect b="0" l="0" r="-53186" t="0"/>
          <a:stretch/>
        </p:blipFill>
        <p:spPr>
          <a:xfrm>
            <a:off x="152400" y="1170125"/>
            <a:ext cx="8839199" cy="20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3279575" y="3350350"/>
            <a:ext cx="35391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ADELANTAMIENTO 1: ALU-ALU (R1).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ADELANTAMIENTO 2: ALU-ALU (R2).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ADELANTAMIENTO 3: ALU-ALU (R3).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ADELANTAMIENTO 4: MEM-ALU (R5).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ADELANTAMIENTO 5: MEM-ALU (R6).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ADELANTAMIENTO 6: ALU-ALU (R4).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248" y="3475850"/>
            <a:ext cx="2590800" cy="595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2475" y="4181650"/>
            <a:ext cx="26003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65463" y="1170125"/>
            <a:ext cx="12668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Introducción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Código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Ejecución con adelantamiento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Ejecución sin adelantamiento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Resolución del </a:t>
            </a:r>
            <a:r>
              <a:rPr lang="es"/>
              <a:t>Ejercicio 6 con ayuda del software de </a:t>
            </a:r>
            <a:r>
              <a:rPr lang="es"/>
              <a:t>simulación WINDLXV</a:t>
            </a:r>
            <a:br>
              <a:rPr lang="es"/>
            </a:br>
            <a:br>
              <a:rPr lang="es"/>
            </a:b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i = 0 hasta i = 9, con i = i + 1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A[0] = 0 , A[1] = 1, A[2] = A[1] + A[0], . . . . A[i] = A[i-1] + A[i-2]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024525"/>
            <a:ext cx="42603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A[0] = 0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A[1] = 1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A[2] = A[1]+A[0] = 1+0 = 1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A[3] = A[2]+A[1] = 1+1 = 2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A[4] = A[3]+A[2] = 2+1 = 3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738625" y="2024275"/>
            <a:ext cx="4260300" cy="25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A[5] = A[4]+A[3] = 3+2 = 5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A[6] = A[5]+A[4] = 5+3 = 8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A[7] = A[6]+A[5] = 8+5 = 13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A[8] = A[7]+A[6] = 13+8 = 21</a:t>
            </a:r>
            <a:endParaRPr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A[9] = A[8]+A[7] = 21+13 = 24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017725"/>
            <a:ext cx="86871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</a:t>
            </a:r>
            <a:r>
              <a:rPr lang="es"/>
              <a:t>sucesión</a:t>
            </a:r>
            <a:r>
              <a:rPr lang="es"/>
              <a:t> de fibonacci es el siguiente: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Entero con bucle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0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.data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I: .word 0, 1, 2, 3, 4, 5, 6, 7, 8, 9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.text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.start: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R1, R0, I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R2, R1, #4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R3, R2, #4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R8, R0, #8</a:t>
            </a:r>
            <a:endParaRPr sz="14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585600" y="1152475"/>
            <a:ext cx="19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bucle: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LW R4, 0(R3)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LW R5, 0(R2)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LW R6, 0(R1)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 R4, R5, R6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SW 0(R3), R4</a:t>
            </a:r>
            <a:endParaRPr sz="1400"/>
          </a:p>
        </p:txBody>
      </p:sp>
      <p:sp>
        <p:nvSpPr>
          <p:cNvPr id="88" name="Google Shape;88;p17"/>
          <p:cNvSpPr txBox="1"/>
          <p:nvPr/>
        </p:nvSpPr>
        <p:spPr>
          <a:xfrm>
            <a:off x="6681000" y="1166400"/>
            <a:ext cx="2151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ADDI R1, R1, #4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ADDI R2, R2, #4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ADDI R3, R3, #4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SUBI R8, R8, #1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BNEZ R8,bucle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NOP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trap #0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Entero ejecución sin adelantamiento</a:t>
            </a:r>
            <a:endParaRPr/>
          </a:p>
        </p:txBody>
      </p:sp>
      <p:pic>
        <p:nvPicPr>
          <p:cNvPr id="94" name="Google Shape;94;p18" title="Img1.jpg"/>
          <p:cNvPicPr preferRelativeResize="0"/>
          <p:nvPr/>
        </p:nvPicPr>
        <p:blipFill rotWithShape="1">
          <a:blip r:embed="rId3">
            <a:alphaModFix/>
          </a:blip>
          <a:srcRect b="0" l="0" r="0" t="2600"/>
          <a:stretch/>
        </p:blipFill>
        <p:spPr>
          <a:xfrm>
            <a:off x="152400" y="1170125"/>
            <a:ext cx="8839199" cy="20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152400" y="3350350"/>
            <a:ext cx="31272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1: Dependencia de Datos RAW (R1).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2: Dependencia de Datos RAW (R2).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3: Dependencia de Datos RAW (R3).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6" name="Google Shape;96;p18"/>
          <p:cNvSpPr txBox="1"/>
          <p:nvPr/>
        </p:nvSpPr>
        <p:spPr>
          <a:xfrm>
            <a:off x="3279575" y="3350350"/>
            <a:ext cx="3539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4: Dependencia de Datos RAW (R5).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5: Dependencia de Datos RAW (R6).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6: Dependencia de Datos RAW (R4).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7: Dependencia de Datos RAW (R8).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699" y="3463574"/>
            <a:ext cx="25979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250" y="4198963"/>
            <a:ext cx="25908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46497" y="1372476"/>
            <a:ext cx="1041550" cy="12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Entero ejecución con adelantamiento</a:t>
            </a:r>
            <a:endParaRPr/>
          </a:p>
        </p:txBody>
      </p:sp>
      <p:pic>
        <p:nvPicPr>
          <p:cNvPr id="105" name="Google Shape;105;p19" title="Img2.jpg"/>
          <p:cNvPicPr preferRelativeResize="0"/>
          <p:nvPr/>
        </p:nvPicPr>
        <p:blipFill rotWithShape="1">
          <a:blip r:embed="rId3">
            <a:alphaModFix/>
          </a:blip>
          <a:srcRect b="0" l="0" r="-41944" t="0"/>
          <a:stretch/>
        </p:blipFill>
        <p:spPr>
          <a:xfrm>
            <a:off x="152400" y="1170125"/>
            <a:ext cx="8839198" cy="20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52400" y="3350350"/>
            <a:ext cx="31272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1: Dependencia de Datos RAW (R 6). BLOQUEO 2: Dependencia de Datos RAW (R 8).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07" name="Google Shape;107;p19"/>
          <p:cNvSpPr txBox="1"/>
          <p:nvPr/>
        </p:nvSpPr>
        <p:spPr>
          <a:xfrm>
            <a:off x="3279575" y="3350350"/>
            <a:ext cx="3539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ADELANTAMIENTO 1: ALU -ALU (R 1). ADELANTAMIENTO 2: ALU -ALU (R 2). ADELANTAMIENTO 3: ALU -ALU (R 3). ADELANTAMIENTO 4: MEM -ALU (R 5). ADELANTAMIENTO 5: MEM -ALU (R 6). ADELANTAMIENTO 6: ALU -ALU (R 4). ADELANTAMIENTO 7: ALU -Banco Reg. (R 8).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850" y="3463574"/>
            <a:ext cx="25896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850" y="4208500"/>
            <a:ext cx="2590800" cy="736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39663" y="1170125"/>
            <a:ext cx="124777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float con Bucle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30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data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I: .word 0, 1, 2, 3, 4, 5, 6, 7, 8, 9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.text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.start: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R1, R0, I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R2, R1, #4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R3, R2, #4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ADDI R8, R0, #8</a:t>
            </a:r>
            <a:endParaRPr sz="14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585600" y="1152475"/>
            <a:ext cx="197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bucle: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LF F4, 0(R3)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LF F5, 0(R2)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LF F6, 0(R1)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ADDF F4, F5, F6</a:t>
            </a:r>
            <a:endParaRPr sz="14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SF 0(R3),F4</a:t>
            </a:r>
            <a:endParaRPr sz="1400"/>
          </a:p>
        </p:txBody>
      </p:sp>
      <p:sp>
        <p:nvSpPr>
          <p:cNvPr id="118" name="Google Shape;118;p20"/>
          <p:cNvSpPr txBox="1"/>
          <p:nvPr/>
        </p:nvSpPr>
        <p:spPr>
          <a:xfrm>
            <a:off x="6681000" y="1166400"/>
            <a:ext cx="2151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ADDI R1, R1, #4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ADDI R2, R2, #4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ADDI R3, R3, #4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SUBI R8, R8, #1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BNEZ R8,bucle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NOP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trap #0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Float ejecución sin adelantamiento</a:t>
            </a:r>
            <a:endParaRPr/>
          </a:p>
        </p:txBody>
      </p:sp>
      <p:pic>
        <p:nvPicPr>
          <p:cNvPr id="124" name="Google Shape;124;p21" title="image.jpg"/>
          <p:cNvPicPr preferRelativeResize="0"/>
          <p:nvPr/>
        </p:nvPicPr>
        <p:blipFill rotWithShape="1">
          <a:blip r:embed="rId3">
            <a:alphaModFix/>
          </a:blip>
          <a:srcRect b="0" l="209" r="199" t="0"/>
          <a:stretch/>
        </p:blipFill>
        <p:spPr>
          <a:xfrm>
            <a:off x="152400" y="1170125"/>
            <a:ext cx="8839198" cy="20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52400" y="3350350"/>
            <a:ext cx="3127200" cy="16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1: Dependencia de Datos RAW (R1).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2: Dependencia de Datos RAW (R2).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BLOQUEO 3: Dependencia de Datos RAW (R3).</a:t>
            </a:r>
            <a:endParaRPr sz="1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6" name="Google Shape;126;p21"/>
          <p:cNvSpPr txBox="1"/>
          <p:nvPr/>
        </p:nvSpPr>
        <p:spPr>
          <a:xfrm>
            <a:off x="3279575" y="3350350"/>
            <a:ext cx="3539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4: Dependencia de Datos RAW (F5).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5: Dependencia de Datos RAW (F6).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6: Dependencia de Datos RAW (F4).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BLOQUEO 7: Dependencia de Datos RAW (R8).</a:t>
            </a:r>
            <a:endParaRPr sz="11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3699" y="3463575"/>
            <a:ext cx="256078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7238" y="4198975"/>
            <a:ext cx="2590800" cy="70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96813" y="1343248"/>
            <a:ext cx="1094786" cy="12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