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336" r:id="rId6"/>
    <p:sldId id="337" r:id="rId7"/>
    <p:sldId id="339" r:id="rId8"/>
    <p:sldId id="338" r:id="rId9"/>
    <p:sldId id="266" r:id="rId10"/>
    <p:sldId id="340" r:id="rId11"/>
    <p:sldId id="341" r:id="rId12"/>
  </p:sldIdLst>
  <p:sldSz cx="12188825" cy="6858000"/>
  <p:notesSz cx="7010400" cy="9296400"/>
  <p:embeddedFontLst>
    <p:embeddedFont>
      <p:font typeface="Aptos Narrow" panose="020B0004020202020204" pitchFamily="34" charset="0"/>
      <p:regular r:id="rId14"/>
      <p:bold r:id="rId15"/>
      <p:italic r:id="rId16"/>
      <p:boldItalic r:id="rId17"/>
    </p:embeddedFon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Arial Rounded MT Bold" panose="020F0704030504030204" pitchFamily="3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7">
          <p15:clr>
            <a:srgbClr val="A4A3A4"/>
          </p15:clr>
        </p15:guide>
        <p15:guide id="2" orient="horz" pos="3897">
          <p15:clr>
            <a:srgbClr val="A4A3A4"/>
          </p15:clr>
        </p15:guide>
        <p15:guide id="3" orient="horz" pos="546">
          <p15:clr>
            <a:srgbClr val="A4A3A4"/>
          </p15:clr>
        </p15:guide>
        <p15:guide id="4" orient="horz" pos="738">
          <p15:clr>
            <a:srgbClr val="A4A3A4"/>
          </p15:clr>
        </p15:guide>
        <p15:guide id="5" orient="horz" pos="4319">
          <p15:clr>
            <a:srgbClr val="A4A3A4"/>
          </p15:clr>
        </p15:guide>
        <p15:guide id="6" orient="horz" pos="1248">
          <p15:clr>
            <a:srgbClr val="A4A3A4"/>
          </p15:clr>
        </p15:guide>
        <p15:guide id="7" orient="horz" pos="3832">
          <p15:clr>
            <a:srgbClr val="A4A3A4"/>
          </p15:clr>
        </p15:guide>
        <p15:guide id="8" orient="horz" pos="386">
          <p15:clr>
            <a:srgbClr val="A4A3A4"/>
          </p15:clr>
        </p15:guide>
        <p15:guide id="9" orient="horz" pos="1008">
          <p15:clr>
            <a:srgbClr val="A4A3A4"/>
          </p15:clr>
        </p15:guide>
        <p15:guide id="10" pos="383">
          <p15:clr>
            <a:srgbClr val="A4A3A4"/>
          </p15:clr>
        </p15:guide>
        <p15:guide id="11" pos="7319">
          <p15:clr>
            <a:srgbClr val="A4A3A4"/>
          </p15:clr>
        </p15:guide>
        <p15:guide id="12" orient="horz" pos="4108">
          <p15:clr>
            <a:srgbClr val="A4A3A4"/>
          </p15:clr>
        </p15:guide>
        <p15:guide id="13" orient="horz" pos="918">
          <p15:clr>
            <a:srgbClr val="A4A3A4"/>
          </p15:clr>
        </p15:guide>
        <p15:guide id="14" orient="horz" pos="1101">
          <p15:clr>
            <a:srgbClr val="A4A3A4"/>
          </p15:clr>
        </p15:guide>
        <p15:guide id="15" orient="horz" pos="417">
          <p15:clr>
            <a:srgbClr val="A4A3A4"/>
          </p15:clr>
        </p15:guide>
        <p15:guide id="16" orient="horz" pos="3772">
          <p15:clr>
            <a:srgbClr val="A4A3A4"/>
          </p15:clr>
        </p15:guide>
        <p15:guide id="17" pos="7318">
          <p15:clr>
            <a:srgbClr val="A4A3A4"/>
          </p15:clr>
        </p15:guide>
        <p15:guide id="18" pos="3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D47D5E-65D5-493F-8268-BE4A68D46EF1}">
  <a:tblStyle styleId="{0BD47D5E-65D5-493F-8268-BE4A68D46EF1}" styleName="Table_0">
    <a:wholeTbl>
      <a:tcTxStyle b="off" i="off">
        <a:font>
          <a:latin typeface="Salesforce Sans"/>
          <a:ea typeface="Salesforce Sans"/>
          <a:cs typeface="Salesforce Sans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>
        <p:guide orient="horz" pos="147"/>
        <p:guide orient="horz" pos="3897"/>
        <p:guide orient="horz" pos="546"/>
        <p:guide orient="horz" pos="738"/>
        <p:guide orient="horz" pos="4319"/>
        <p:guide orient="horz" pos="1248"/>
        <p:guide orient="horz" pos="3832"/>
        <p:guide orient="horz" pos="386"/>
        <p:guide orient="horz" pos="1008"/>
        <p:guide pos="383"/>
        <p:guide pos="7319"/>
        <p:guide orient="horz" pos="4108"/>
        <p:guide orient="horz" pos="918"/>
        <p:guide orient="horz" pos="1101"/>
        <p:guide orient="horz" pos="417"/>
        <p:guide orient="horz" pos="3772"/>
        <p:guide pos="7318"/>
        <p:guide pos="3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1" y="0"/>
            <a:ext cx="5049795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766485" y="0"/>
            <a:ext cx="1243915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/>
          <p:nvPr/>
        </p:nvSpPr>
        <p:spPr>
          <a:xfrm rot="10800000" flipH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996337"/>
            <a:ext cx="30384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9" name="Google Shape;9;n"/>
          <p:cNvGrpSpPr/>
          <p:nvPr/>
        </p:nvGrpSpPr>
        <p:grpSpPr>
          <a:xfrm>
            <a:off x="6393468" y="8874285"/>
            <a:ext cx="417887" cy="292591"/>
            <a:chOff x="267" y="-340"/>
            <a:chExt cx="7144" cy="5002"/>
          </a:xfrm>
        </p:grpSpPr>
        <p:sp>
          <p:nvSpPr>
            <p:cNvPr id="10" name="Google Shape;10;n"/>
            <p:cNvSpPr/>
            <p:nvPr/>
          </p:nvSpPr>
          <p:spPr>
            <a:xfrm>
              <a:off x="267" y="-340"/>
              <a:ext cx="7144" cy="5002"/>
            </a:xfrm>
            <a:custGeom>
              <a:avLst/>
              <a:gdLst/>
              <a:ahLst/>
              <a:cxnLst/>
              <a:rect l="l" t="t" r="r" b="b"/>
              <a:pathLst>
                <a:path w="3021" h="2114" extrusionOk="0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n"/>
            <p:cNvSpPr/>
            <p:nvPr/>
          </p:nvSpPr>
          <p:spPr>
            <a:xfrm>
              <a:off x="1298" y="1671"/>
              <a:ext cx="499" cy="672"/>
            </a:xfrm>
            <a:custGeom>
              <a:avLst/>
              <a:gdLst/>
              <a:ahLst/>
              <a:cxnLst/>
              <a:rect l="l" t="t" r="r" b="b"/>
              <a:pathLst>
                <a:path w="211" h="284" extrusionOk="0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n"/>
            <p:cNvSpPr/>
            <p:nvPr/>
          </p:nvSpPr>
          <p:spPr>
            <a:xfrm>
              <a:off x="3443" y="1671"/>
              <a:ext cx="499" cy="672"/>
            </a:xfrm>
            <a:custGeom>
              <a:avLst/>
              <a:gdLst/>
              <a:ahLst/>
              <a:cxnLst/>
              <a:rect l="l" t="t" r="r" b="b"/>
              <a:pathLst>
                <a:path w="211" h="284" extrusionOk="0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n"/>
            <p:cNvSpPr/>
            <p:nvPr/>
          </p:nvSpPr>
          <p:spPr>
            <a:xfrm>
              <a:off x="4455" y="1671"/>
              <a:ext cx="596" cy="672"/>
            </a:xfrm>
            <a:custGeom>
              <a:avLst/>
              <a:gdLst/>
              <a:ahLst/>
              <a:cxnLst/>
              <a:rect l="l" t="t" r="r" b="b"/>
              <a:pathLst>
                <a:path w="252" h="284" extrusionOk="0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n"/>
            <p:cNvSpPr/>
            <p:nvPr/>
          </p:nvSpPr>
          <p:spPr>
            <a:xfrm>
              <a:off x="5566" y="1671"/>
              <a:ext cx="507" cy="670"/>
            </a:xfrm>
            <a:custGeom>
              <a:avLst/>
              <a:gdLst/>
              <a:ahLst/>
              <a:cxnLst/>
              <a:rect l="l" t="t" r="r" b="b"/>
              <a:pathLst>
                <a:path w="214" h="283" extrusionOk="0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n"/>
            <p:cNvSpPr/>
            <p:nvPr/>
          </p:nvSpPr>
          <p:spPr>
            <a:xfrm>
              <a:off x="6108" y="1671"/>
              <a:ext cx="582" cy="672"/>
            </a:xfrm>
            <a:custGeom>
              <a:avLst/>
              <a:gdLst/>
              <a:ahLst/>
              <a:cxnLst/>
              <a:rect l="l" t="t" r="r" b="b"/>
              <a:pathLst>
                <a:path w="246" h="284" extrusionOk="0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n"/>
            <p:cNvSpPr/>
            <p:nvPr/>
          </p:nvSpPr>
          <p:spPr>
            <a:xfrm>
              <a:off x="2793" y="1671"/>
              <a:ext cx="581" cy="672"/>
            </a:xfrm>
            <a:custGeom>
              <a:avLst/>
              <a:gdLst/>
              <a:ahLst/>
              <a:cxnLst/>
              <a:rect l="l" t="t" r="r" b="b"/>
              <a:pathLst>
                <a:path w="246" h="284" extrusionOk="0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n"/>
            <p:cNvSpPr/>
            <p:nvPr/>
          </p:nvSpPr>
          <p:spPr>
            <a:xfrm>
              <a:off x="1870" y="1671"/>
              <a:ext cx="537" cy="672"/>
            </a:xfrm>
            <a:custGeom>
              <a:avLst/>
              <a:gdLst/>
              <a:ahLst/>
              <a:cxnLst/>
              <a:rect l="l" t="t" r="r" b="b"/>
              <a:pathLst>
                <a:path w="227" h="284" extrusionOk="0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n"/>
            <p:cNvSpPr/>
            <p:nvPr/>
          </p:nvSpPr>
          <p:spPr>
            <a:xfrm>
              <a:off x="5162" y="1676"/>
              <a:ext cx="386" cy="653"/>
            </a:xfrm>
            <a:custGeom>
              <a:avLst/>
              <a:gdLst/>
              <a:ahLst/>
              <a:cxnLst/>
              <a:rect l="l" t="t" r="r" b="b"/>
              <a:pathLst>
                <a:path w="163" h="276" extrusionOk="0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n"/>
            <p:cNvSpPr/>
            <p:nvPr/>
          </p:nvSpPr>
          <p:spPr>
            <a:xfrm>
              <a:off x="3807" y="1406"/>
              <a:ext cx="728" cy="1219"/>
            </a:xfrm>
            <a:custGeom>
              <a:avLst/>
              <a:gdLst/>
              <a:ahLst/>
              <a:cxnLst/>
              <a:rect l="l" t="t" r="r" b="b"/>
              <a:pathLst>
                <a:path w="308" h="515" extrusionOk="0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n"/>
            <p:cNvSpPr/>
            <p:nvPr/>
          </p:nvSpPr>
          <p:spPr>
            <a:xfrm>
              <a:off x="2542" y="1421"/>
              <a:ext cx="132" cy="908"/>
            </a:xfrm>
            <a:custGeom>
              <a:avLst/>
              <a:gdLst/>
              <a:ahLst/>
              <a:cxnLst/>
              <a:rect l="l" t="t" r="r" b="b"/>
              <a:pathLst>
                <a:path w="56" h="384" extrusionOk="0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" name="Google Shape;21;n"/>
          <p:cNvCxnSpPr/>
          <p:nvPr/>
        </p:nvCxnSpPr>
        <p:spPr>
          <a:xfrm>
            <a:off x="5832389" y="0"/>
            <a:ext cx="0" cy="469557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C9509EBF-FBCA-70B6-5431-3E2E46585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:notes">
            <a:extLst>
              <a:ext uri="{FF2B5EF4-FFF2-40B4-BE49-F238E27FC236}">
                <a16:creationId xmlns:a16="http://schemas.microsoft.com/office/drawing/2014/main" id="{24E5E436-EC42-97C5-3125-530A48EFFC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:notes">
            <a:extLst>
              <a:ext uri="{FF2B5EF4-FFF2-40B4-BE49-F238E27FC236}">
                <a16:creationId xmlns:a16="http://schemas.microsoft.com/office/drawing/2014/main" id="{B7606C8F-83D5-2DA3-387A-D7971F76B5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778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>
          <a:extLst>
            <a:ext uri="{FF2B5EF4-FFF2-40B4-BE49-F238E27FC236}">
              <a16:creationId xmlns:a16="http://schemas.microsoft.com/office/drawing/2014/main" id="{6B249CD2-AF3A-B27F-8E33-42BA1A952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:notes">
            <a:extLst>
              <a:ext uri="{FF2B5EF4-FFF2-40B4-BE49-F238E27FC236}">
                <a16:creationId xmlns:a16="http://schemas.microsoft.com/office/drawing/2014/main" id="{29E43F22-FB85-E024-BA4C-7795471A8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:notes">
            <a:extLst>
              <a:ext uri="{FF2B5EF4-FFF2-40B4-BE49-F238E27FC236}">
                <a16:creationId xmlns:a16="http://schemas.microsoft.com/office/drawing/2014/main" id="{156BE999-ED23-3354-FFC0-6B30A13056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33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2563018B-B390-8BFB-72F0-287A89570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:notes">
            <a:extLst>
              <a:ext uri="{FF2B5EF4-FFF2-40B4-BE49-F238E27FC236}">
                <a16:creationId xmlns:a16="http://schemas.microsoft.com/office/drawing/2014/main" id="{8EC9D928-34B7-F740-59AA-B196481CBC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5:notes">
            <a:extLst>
              <a:ext uri="{FF2B5EF4-FFF2-40B4-BE49-F238E27FC236}">
                <a16:creationId xmlns:a16="http://schemas.microsoft.com/office/drawing/2014/main" id="{8E2BBD4B-FD41-4C33-A058-0C6360BC3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8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61285ADD-81C8-3605-1C8F-CB492987E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:notes">
            <a:extLst>
              <a:ext uri="{FF2B5EF4-FFF2-40B4-BE49-F238E27FC236}">
                <a16:creationId xmlns:a16="http://schemas.microsoft.com/office/drawing/2014/main" id="{21CBF0C3-F8D8-4045-E117-61C95F923C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:notes">
            <a:extLst>
              <a:ext uri="{FF2B5EF4-FFF2-40B4-BE49-F238E27FC236}">
                <a16:creationId xmlns:a16="http://schemas.microsoft.com/office/drawing/2014/main" id="{2249F706-DB05-6A52-CB54-220BAF0D0C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3998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D8429278-2BBA-5865-B850-67A251E0F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:notes">
            <a:extLst>
              <a:ext uri="{FF2B5EF4-FFF2-40B4-BE49-F238E27FC236}">
                <a16:creationId xmlns:a16="http://schemas.microsoft.com/office/drawing/2014/main" id="{2F665221-D1A0-7280-E7C6-C44CC489EE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:notes">
            <a:extLst>
              <a:ext uri="{FF2B5EF4-FFF2-40B4-BE49-F238E27FC236}">
                <a16:creationId xmlns:a16="http://schemas.microsoft.com/office/drawing/2014/main" id="{ECB024F5-16E4-8F62-AEFE-939CD4C79B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300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>
          <a:extLst>
            <a:ext uri="{FF2B5EF4-FFF2-40B4-BE49-F238E27FC236}">
              <a16:creationId xmlns:a16="http://schemas.microsoft.com/office/drawing/2014/main" id="{91563BB8-0D54-7CBA-FDD9-358F17643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:notes">
            <a:extLst>
              <a:ext uri="{FF2B5EF4-FFF2-40B4-BE49-F238E27FC236}">
                <a16:creationId xmlns:a16="http://schemas.microsoft.com/office/drawing/2014/main" id="{DD73320D-9300-F1C0-9174-170AC1E3B3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" name="Google Shape;359;p7:notes">
            <a:extLst>
              <a:ext uri="{FF2B5EF4-FFF2-40B4-BE49-F238E27FC236}">
                <a16:creationId xmlns:a16="http://schemas.microsoft.com/office/drawing/2014/main" id="{75747E04-C955-51E1-5B37-02F9534505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1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_B">
  <p:cSld name="Title Slide_B">
    <p:bg>
      <p:bgPr>
        <a:solidFill>
          <a:srgbClr val="178BD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2"/>
          <p:cNvGrpSpPr/>
          <p:nvPr/>
        </p:nvGrpSpPr>
        <p:grpSpPr>
          <a:xfrm>
            <a:off x="0" y="0"/>
            <a:ext cx="12179300" cy="6858000"/>
            <a:chOff x="0" y="0"/>
            <a:chExt cx="12179300" cy="6858000"/>
          </a:xfrm>
        </p:grpSpPr>
        <p:sp>
          <p:nvSpPr>
            <p:cNvPr id="32" name="Google Shape;32;p2"/>
            <p:cNvSpPr/>
            <p:nvPr/>
          </p:nvSpPr>
          <p:spPr>
            <a:xfrm>
              <a:off x="10029428" y="4409281"/>
              <a:ext cx="2149872" cy="244871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432" y="0"/>
                  </a:moveTo>
                  <a:cubicBezTo>
                    <a:pt x="6741" y="0"/>
                    <a:pt x="2943" y="3336"/>
                    <a:pt x="2943" y="7446"/>
                  </a:cubicBezTo>
                  <a:cubicBezTo>
                    <a:pt x="2943" y="8496"/>
                    <a:pt x="3192" y="9500"/>
                    <a:pt x="3645" y="10404"/>
                  </a:cubicBezTo>
                  <a:cubicBezTo>
                    <a:pt x="1466" y="11528"/>
                    <a:pt x="0" y="13612"/>
                    <a:pt x="0" y="16009"/>
                  </a:cubicBezTo>
                  <a:cubicBezTo>
                    <a:pt x="0" y="18396"/>
                    <a:pt x="1459" y="20478"/>
                    <a:pt x="3629" y="21600"/>
                  </a:cubicBezTo>
                  <a:lnTo>
                    <a:pt x="21600" y="21600"/>
                  </a:lnTo>
                  <a:lnTo>
                    <a:pt x="21600" y="1120"/>
                  </a:lnTo>
                  <a:cubicBezTo>
                    <a:pt x="20293" y="1456"/>
                    <a:pt x="19121" y="2086"/>
                    <a:pt x="18191" y="2934"/>
                  </a:cubicBezTo>
                  <a:cubicBezTo>
                    <a:pt x="16639" y="1153"/>
                    <a:pt x="14191" y="0"/>
                    <a:pt x="11432" y="0"/>
                  </a:cubicBez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59996" y="4678759"/>
              <a:ext cx="5074842" cy="217924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650" y="0"/>
                  </a:moveTo>
                  <a:cubicBezTo>
                    <a:pt x="3332" y="0"/>
                    <a:pt x="1454" y="4369"/>
                    <a:pt x="1454" y="9756"/>
                  </a:cubicBezTo>
                  <a:cubicBezTo>
                    <a:pt x="1454" y="11131"/>
                    <a:pt x="1577" y="12449"/>
                    <a:pt x="1801" y="13634"/>
                  </a:cubicBezTo>
                  <a:cubicBezTo>
                    <a:pt x="724" y="15107"/>
                    <a:pt x="0" y="17840"/>
                    <a:pt x="0" y="20982"/>
                  </a:cubicBezTo>
                  <a:cubicBezTo>
                    <a:pt x="0" y="21191"/>
                    <a:pt x="7" y="21395"/>
                    <a:pt x="14" y="21600"/>
                  </a:cubicBezTo>
                  <a:lnTo>
                    <a:pt x="20860" y="21600"/>
                  </a:lnTo>
                  <a:cubicBezTo>
                    <a:pt x="21326" y="19898"/>
                    <a:pt x="21600" y="17881"/>
                    <a:pt x="21600" y="15707"/>
                  </a:cubicBezTo>
                  <a:cubicBezTo>
                    <a:pt x="21600" y="9667"/>
                    <a:pt x="19516" y="4772"/>
                    <a:pt x="16945" y="4772"/>
                  </a:cubicBezTo>
                  <a:cubicBezTo>
                    <a:pt x="16274" y="4772"/>
                    <a:pt x="15636" y="5100"/>
                    <a:pt x="15061" y="5700"/>
                  </a:cubicBezTo>
                  <a:cubicBezTo>
                    <a:pt x="14396" y="2956"/>
                    <a:pt x="13155" y="1105"/>
                    <a:pt x="11728" y="1105"/>
                  </a:cubicBezTo>
                  <a:cubicBezTo>
                    <a:pt x="10658" y="1105"/>
                    <a:pt x="9689" y="2151"/>
                    <a:pt x="8990" y="3839"/>
                  </a:cubicBezTo>
                  <a:cubicBezTo>
                    <a:pt x="8223" y="1505"/>
                    <a:pt x="7014" y="0"/>
                    <a:pt x="5650" y="0"/>
                  </a:cubicBez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0"/>
              <a:ext cx="2543175" cy="14704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0" y="21437"/>
                  </a:lnTo>
                  <a:cubicBezTo>
                    <a:pt x="329" y="21536"/>
                    <a:pt x="666" y="21600"/>
                    <a:pt x="1011" y="21600"/>
                  </a:cubicBezTo>
                  <a:cubicBezTo>
                    <a:pt x="3444" y="21600"/>
                    <a:pt x="5524" y="19049"/>
                    <a:pt x="6418" y="15403"/>
                  </a:cubicBezTo>
                  <a:cubicBezTo>
                    <a:pt x="7097" y="15980"/>
                    <a:pt x="7865" y="16295"/>
                    <a:pt x="8673" y="16295"/>
                  </a:cubicBezTo>
                  <a:cubicBezTo>
                    <a:pt x="10606" y="16295"/>
                    <a:pt x="12285" y="14455"/>
                    <a:pt x="13170" y="11730"/>
                  </a:cubicBezTo>
                  <a:cubicBezTo>
                    <a:pt x="13623" y="11887"/>
                    <a:pt x="14086" y="11969"/>
                    <a:pt x="14562" y="11969"/>
                  </a:cubicBezTo>
                  <a:cubicBezTo>
                    <a:pt x="18392" y="11969"/>
                    <a:pt x="21501" y="6637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" name="Google Shape;35;p2" descr="Salesforce_Logo_RGB_8_13_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7663" y="5764213"/>
            <a:ext cx="1074737" cy="7508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562424" y="1261423"/>
            <a:ext cx="11065468" cy="187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562424" y="3204974"/>
            <a:ext cx="11065468" cy="52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SzPts val="1800"/>
              <a:buNone/>
              <a:defRPr>
                <a:solidFill>
                  <a:srgbClr val="898989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98989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98989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body" idx="2"/>
          </p:nvPr>
        </p:nvSpPr>
        <p:spPr>
          <a:xfrm>
            <a:off x="562424" y="4852768"/>
            <a:ext cx="8552736" cy="61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3"/>
          </p:nvPr>
        </p:nvSpPr>
        <p:spPr>
          <a:xfrm>
            <a:off x="562424" y="5581520"/>
            <a:ext cx="8552736" cy="9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4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">
  <p:cSld name="Blank A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5" descr="Salesforce 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B">
  <p:cSld name="Blank B">
    <p:bg>
      <p:bgPr>
        <a:solidFill>
          <a:srgbClr val="032750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6" descr="Salesforce 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6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_C">
  <p:cSld name="Title Slide_C">
    <p:bg>
      <p:bgPr>
        <a:solidFill>
          <a:srgbClr val="178BD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6959996" y="4409281"/>
            <a:ext cx="5219304" cy="2448719"/>
            <a:chOff x="6959996" y="4409281"/>
            <a:chExt cx="5219304" cy="2448719"/>
          </a:xfrm>
        </p:grpSpPr>
        <p:sp>
          <p:nvSpPr>
            <p:cNvPr id="58" name="Google Shape;58;p6"/>
            <p:cNvSpPr/>
            <p:nvPr/>
          </p:nvSpPr>
          <p:spPr>
            <a:xfrm>
              <a:off x="10029428" y="4409281"/>
              <a:ext cx="2149872" cy="244871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432" y="0"/>
                  </a:moveTo>
                  <a:cubicBezTo>
                    <a:pt x="6741" y="0"/>
                    <a:pt x="2943" y="3336"/>
                    <a:pt x="2943" y="7446"/>
                  </a:cubicBezTo>
                  <a:cubicBezTo>
                    <a:pt x="2943" y="8496"/>
                    <a:pt x="3192" y="9500"/>
                    <a:pt x="3645" y="10404"/>
                  </a:cubicBezTo>
                  <a:cubicBezTo>
                    <a:pt x="1466" y="11528"/>
                    <a:pt x="0" y="13612"/>
                    <a:pt x="0" y="16009"/>
                  </a:cubicBezTo>
                  <a:cubicBezTo>
                    <a:pt x="0" y="18396"/>
                    <a:pt x="1459" y="20478"/>
                    <a:pt x="3629" y="21600"/>
                  </a:cubicBezTo>
                  <a:lnTo>
                    <a:pt x="21600" y="21600"/>
                  </a:lnTo>
                  <a:lnTo>
                    <a:pt x="21600" y="1120"/>
                  </a:lnTo>
                  <a:cubicBezTo>
                    <a:pt x="20293" y="1456"/>
                    <a:pt x="19121" y="2086"/>
                    <a:pt x="18191" y="2934"/>
                  </a:cubicBezTo>
                  <a:cubicBezTo>
                    <a:pt x="16639" y="1153"/>
                    <a:pt x="14191" y="0"/>
                    <a:pt x="11432" y="0"/>
                  </a:cubicBez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959996" y="4678759"/>
              <a:ext cx="5074842" cy="217924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650" y="0"/>
                  </a:moveTo>
                  <a:cubicBezTo>
                    <a:pt x="3332" y="0"/>
                    <a:pt x="1454" y="4369"/>
                    <a:pt x="1454" y="9756"/>
                  </a:cubicBezTo>
                  <a:cubicBezTo>
                    <a:pt x="1454" y="11131"/>
                    <a:pt x="1577" y="12449"/>
                    <a:pt x="1801" y="13634"/>
                  </a:cubicBezTo>
                  <a:cubicBezTo>
                    <a:pt x="724" y="15107"/>
                    <a:pt x="0" y="17840"/>
                    <a:pt x="0" y="20982"/>
                  </a:cubicBezTo>
                  <a:cubicBezTo>
                    <a:pt x="0" y="21191"/>
                    <a:pt x="7" y="21395"/>
                    <a:pt x="14" y="21600"/>
                  </a:cubicBezTo>
                  <a:lnTo>
                    <a:pt x="20860" y="21600"/>
                  </a:lnTo>
                  <a:cubicBezTo>
                    <a:pt x="21326" y="19898"/>
                    <a:pt x="21600" y="17881"/>
                    <a:pt x="21600" y="15707"/>
                  </a:cubicBezTo>
                  <a:cubicBezTo>
                    <a:pt x="21600" y="9667"/>
                    <a:pt x="19516" y="4772"/>
                    <a:pt x="16945" y="4772"/>
                  </a:cubicBezTo>
                  <a:cubicBezTo>
                    <a:pt x="16274" y="4772"/>
                    <a:pt x="15636" y="5100"/>
                    <a:pt x="15061" y="5700"/>
                  </a:cubicBezTo>
                  <a:cubicBezTo>
                    <a:pt x="14396" y="2956"/>
                    <a:pt x="13155" y="1105"/>
                    <a:pt x="11728" y="1105"/>
                  </a:cubicBezTo>
                  <a:cubicBezTo>
                    <a:pt x="10658" y="1105"/>
                    <a:pt x="9689" y="2151"/>
                    <a:pt x="8990" y="3839"/>
                  </a:cubicBezTo>
                  <a:cubicBezTo>
                    <a:pt x="8223" y="1505"/>
                    <a:pt x="7014" y="0"/>
                    <a:pt x="5650" y="0"/>
                  </a:cubicBez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" name="Google Shape;60;p6" descr="Salesforce_Logo_RGB_8_13_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7663" y="5764213"/>
            <a:ext cx="1074737" cy="75088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 txBox="1">
            <a:spLocks noGrp="1"/>
          </p:cNvSpPr>
          <p:nvPr>
            <p:ph type="ctrTitle"/>
          </p:nvPr>
        </p:nvSpPr>
        <p:spPr>
          <a:xfrm>
            <a:off x="562424" y="1388422"/>
            <a:ext cx="6881403" cy="187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ubTitle" idx="1"/>
          </p:nvPr>
        </p:nvSpPr>
        <p:spPr>
          <a:xfrm>
            <a:off x="562424" y="3331973"/>
            <a:ext cx="6881403" cy="52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SzPts val="1800"/>
              <a:buNone/>
              <a:defRPr>
                <a:solidFill>
                  <a:srgbClr val="898989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98989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98989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562424" y="4824547"/>
            <a:ext cx="6881403" cy="61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62424" y="5506264"/>
            <a:ext cx="6881403" cy="9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4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>
            <a:spLocks noGrp="1"/>
          </p:cNvSpPr>
          <p:nvPr>
            <p:ph type="pic" idx="4"/>
          </p:nvPr>
        </p:nvSpPr>
        <p:spPr>
          <a:xfrm>
            <a:off x="7954695" y="-18288"/>
            <a:ext cx="4234130" cy="6894576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-14112" y="0"/>
            <a:ext cx="3377357" cy="19527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437"/>
                </a:lnTo>
                <a:cubicBezTo>
                  <a:pt x="329" y="21536"/>
                  <a:pt x="666" y="21600"/>
                  <a:pt x="1011" y="21600"/>
                </a:cubicBezTo>
                <a:cubicBezTo>
                  <a:pt x="3444" y="21600"/>
                  <a:pt x="5524" y="19049"/>
                  <a:pt x="6418" y="15403"/>
                </a:cubicBezTo>
                <a:cubicBezTo>
                  <a:pt x="7097" y="15980"/>
                  <a:pt x="7865" y="16295"/>
                  <a:pt x="8673" y="16295"/>
                </a:cubicBezTo>
                <a:cubicBezTo>
                  <a:pt x="10606" y="16295"/>
                  <a:pt x="12285" y="14455"/>
                  <a:pt x="13170" y="11730"/>
                </a:cubicBezTo>
                <a:cubicBezTo>
                  <a:pt x="13623" y="11887"/>
                  <a:pt x="14086" y="11969"/>
                  <a:pt x="14562" y="11969"/>
                </a:cubicBezTo>
                <a:cubicBezTo>
                  <a:pt x="18392" y="11969"/>
                  <a:pt x="21501" y="6637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6" descr="Salesforce_Logo_RGB_8_13_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1594" y="195459"/>
            <a:ext cx="1332604" cy="933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umn">
  <p:cSld name="2-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571500" y="1764285"/>
            <a:ext cx="5303520" cy="422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2"/>
          </p:nvPr>
        </p:nvSpPr>
        <p:spPr>
          <a:xfrm>
            <a:off x="6313932" y="1764285"/>
            <a:ext cx="5303520" cy="422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571500" y="1081137"/>
            <a:ext cx="11046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accent2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lumn_titles">
  <p:cSld name="3_column_title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body" idx="1"/>
          </p:nvPr>
        </p:nvSpPr>
        <p:spPr>
          <a:xfrm>
            <a:off x="578556" y="2595708"/>
            <a:ext cx="3581400" cy="311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9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2"/>
          </p:nvPr>
        </p:nvSpPr>
        <p:spPr>
          <a:xfrm>
            <a:off x="4303712" y="2595708"/>
            <a:ext cx="3581400" cy="311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9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3"/>
          </p:nvPr>
        </p:nvSpPr>
        <p:spPr>
          <a:xfrm>
            <a:off x="8036241" y="2595708"/>
            <a:ext cx="3581400" cy="311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9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4"/>
          </p:nvPr>
        </p:nvSpPr>
        <p:spPr>
          <a:xfrm>
            <a:off x="578556" y="1753751"/>
            <a:ext cx="3581400" cy="681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>
            <a:lvl1pPr marL="457200" lvl="0" indent="-22860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body" idx="5"/>
          </p:nvPr>
        </p:nvSpPr>
        <p:spPr>
          <a:xfrm>
            <a:off x="4303712" y="1753751"/>
            <a:ext cx="3581400" cy="681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>
            <a:lvl1pPr marL="457200" lvl="0" indent="-22860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body" idx="6"/>
          </p:nvPr>
        </p:nvSpPr>
        <p:spPr>
          <a:xfrm>
            <a:off x="8039823" y="1753751"/>
            <a:ext cx="3581400" cy="681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>
            <a:lvl1pPr marL="457200" lvl="0" indent="-22860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7"/>
          </p:nvPr>
        </p:nvSpPr>
        <p:spPr>
          <a:xfrm>
            <a:off x="8041625" y="5750545"/>
            <a:ext cx="3581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80"/>
              <a:buFont typeface="Noto Sans Symbols"/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8"/>
          </p:nvPr>
        </p:nvSpPr>
        <p:spPr>
          <a:xfrm>
            <a:off x="571500" y="5750545"/>
            <a:ext cx="3581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body" idx="9"/>
          </p:nvPr>
        </p:nvSpPr>
        <p:spPr>
          <a:xfrm>
            <a:off x="4303712" y="5750545"/>
            <a:ext cx="3581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13"/>
          </p:nvPr>
        </p:nvSpPr>
        <p:spPr>
          <a:xfrm>
            <a:off x="571500" y="1081137"/>
            <a:ext cx="11046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accent2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ogo_Slide">
  <p:cSld name="Logo_Slide">
    <p:bg>
      <p:bgPr>
        <a:solidFill>
          <a:srgbClr val="032750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0" descr="Salesforce 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22775" y="2259013"/>
            <a:ext cx="3343275" cy="23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 descr="Salesforce 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22728" y="2258820"/>
            <a:ext cx="3343368" cy="23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_D">
  <p:cSld name="Title Slide_D">
    <p:bg>
      <p:bgPr>
        <a:solidFill>
          <a:srgbClr val="032750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/>
          <p:nvPr/>
        </p:nvSpPr>
        <p:spPr>
          <a:xfrm>
            <a:off x="10029825" y="4408488"/>
            <a:ext cx="2149475" cy="24495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432" y="0"/>
                </a:moveTo>
                <a:cubicBezTo>
                  <a:pt x="6741" y="0"/>
                  <a:pt x="2943" y="3336"/>
                  <a:pt x="2943" y="7446"/>
                </a:cubicBezTo>
                <a:cubicBezTo>
                  <a:pt x="2943" y="8496"/>
                  <a:pt x="3192" y="9500"/>
                  <a:pt x="3645" y="10404"/>
                </a:cubicBezTo>
                <a:cubicBezTo>
                  <a:pt x="1466" y="11528"/>
                  <a:pt x="0" y="13612"/>
                  <a:pt x="0" y="16009"/>
                </a:cubicBezTo>
                <a:cubicBezTo>
                  <a:pt x="0" y="18396"/>
                  <a:pt x="1459" y="20478"/>
                  <a:pt x="3629" y="21600"/>
                </a:cubicBezTo>
                <a:lnTo>
                  <a:pt x="21600" y="21600"/>
                </a:lnTo>
                <a:lnTo>
                  <a:pt x="21600" y="1120"/>
                </a:lnTo>
                <a:cubicBezTo>
                  <a:pt x="20293" y="1456"/>
                  <a:pt x="19121" y="2086"/>
                  <a:pt x="18191" y="2934"/>
                </a:cubicBezTo>
                <a:cubicBezTo>
                  <a:pt x="16639" y="1153"/>
                  <a:pt x="14191" y="0"/>
                  <a:pt x="11432" y="0"/>
                </a:cubicBezTo>
                <a:close/>
              </a:path>
            </a:pathLst>
          </a:custGeom>
          <a:solidFill>
            <a:schemeClr val="lt1">
              <a:alpha val="549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6959600" y="4678363"/>
            <a:ext cx="5075238" cy="217963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5650" y="0"/>
                </a:moveTo>
                <a:cubicBezTo>
                  <a:pt x="3332" y="0"/>
                  <a:pt x="1454" y="4369"/>
                  <a:pt x="1454" y="9756"/>
                </a:cubicBezTo>
                <a:cubicBezTo>
                  <a:pt x="1454" y="11131"/>
                  <a:pt x="1577" y="12449"/>
                  <a:pt x="1801" y="13634"/>
                </a:cubicBezTo>
                <a:cubicBezTo>
                  <a:pt x="724" y="15107"/>
                  <a:pt x="0" y="17840"/>
                  <a:pt x="0" y="20982"/>
                </a:cubicBezTo>
                <a:cubicBezTo>
                  <a:pt x="0" y="21191"/>
                  <a:pt x="7" y="21395"/>
                  <a:pt x="14" y="21600"/>
                </a:cubicBezTo>
                <a:lnTo>
                  <a:pt x="20860" y="21600"/>
                </a:lnTo>
                <a:cubicBezTo>
                  <a:pt x="21326" y="19898"/>
                  <a:pt x="21600" y="17881"/>
                  <a:pt x="21600" y="15707"/>
                </a:cubicBezTo>
                <a:cubicBezTo>
                  <a:pt x="21600" y="9667"/>
                  <a:pt x="19516" y="4772"/>
                  <a:pt x="16945" y="4772"/>
                </a:cubicBezTo>
                <a:cubicBezTo>
                  <a:pt x="16274" y="4772"/>
                  <a:pt x="15636" y="5100"/>
                  <a:pt x="15061" y="5700"/>
                </a:cubicBezTo>
                <a:cubicBezTo>
                  <a:pt x="14396" y="2956"/>
                  <a:pt x="13155" y="1105"/>
                  <a:pt x="11728" y="1105"/>
                </a:cubicBezTo>
                <a:cubicBezTo>
                  <a:pt x="10658" y="1105"/>
                  <a:pt x="9689" y="2151"/>
                  <a:pt x="8990" y="3839"/>
                </a:cubicBezTo>
                <a:cubicBezTo>
                  <a:pt x="8223" y="1505"/>
                  <a:pt x="7014" y="0"/>
                  <a:pt x="5650" y="0"/>
                </a:cubicBezTo>
                <a:close/>
              </a:path>
            </a:pathLst>
          </a:custGeom>
          <a:solidFill>
            <a:schemeClr val="lt1">
              <a:alpha val="549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0" y="0"/>
            <a:ext cx="2543175" cy="14700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437"/>
                </a:lnTo>
                <a:cubicBezTo>
                  <a:pt x="329" y="21536"/>
                  <a:pt x="666" y="21600"/>
                  <a:pt x="1011" y="21600"/>
                </a:cubicBezTo>
                <a:cubicBezTo>
                  <a:pt x="3444" y="21600"/>
                  <a:pt x="5524" y="19049"/>
                  <a:pt x="6418" y="15403"/>
                </a:cubicBezTo>
                <a:cubicBezTo>
                  <a:pt x="7097" y="15980"/>
                  <a:pt x="7865" y="16295"/>
                  <a:pt x="8673" y="16295"/>
                </a:cubicBezTo>
                <a:cubicBezTo>
                  <a:pt x="10606" y="16295"/>
                  <a:pt x="12285" y="14455"/>
                  <a:pt x="13170" y="11730"/>
                </a:cubicBezTo>
                <a:cubicBezTo>
                  <a:pt x="13623" y="11887"/>
                  <a:pt x="14086" y="11969"/>
                  <a:pt x="14562" y="11969"/>
                </a:cubicBezTo>
                <a:cubicBezTo>
                  <a:pt x="18392" y="11969"/>
                  <a:pt x="21501" y="6637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549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1" descr="Salesforce_Logo_RGB_8_13_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7663" y="5764213"/>
            <a:ext cx="1074737" cy="75088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>
            <a:spLocks noGrp="1"/>
          </p:cNvSpPr>
          <p:nvPr>
            <p:ph type="ctrTitle"/>
          </p:nvPr>
        </p:nvSpPr>
        <p:spPr>
          <a:xfrm>
            <a:off x="562424" y="1261423"/>
            <a:ext cx="11065468" cy="187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subTitle" idx="1"/>
          </p:nvPr>
        </p:nvSpPr>
        <p:spPr>
          <a:xfrm>
            <a:off x="562424" y="3204974"/>
            <a:ext cx="11065468" cy="52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SzPts val="1800"/>
              <a:buNone/>
              <a:defRPr>
                <a:solidFill>
                  <a:srgbClr val="898989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98989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98989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2"/>
          </p:nvPr>
        </p:nvSpPr>
        <p:spPr>
          <a:xfrm>
            <a:off x="562424" y="4692849"/>
            <a:ext cx="8552736" cy="61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3"/>
          </p:nvPr>
        </p:nvSpPr>
        <p:spPr>
          <a:xfrm>
            <a:off x="562424" y="5383973"/>
            <a:ext cx="8552736" cy="9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4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column photos">
  <p:cSld name="4-column photo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2"/>
          <p:cNvCxnSpPr/>
          <p:nvPr/>
        </p:nvCxnSpPr>
        <p:spPr>
          <a:xfrm>
            <a:off x="569913" y="5692775"/>
            <a:ext cx="2587625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" name="Google Shape;270;p32"/>
          <p:cNvCxnSpPr/>
          <p:nvPr/>
        </p:nvCxnSpPr>
        <p:spPr>
          <a:xfrm>
            <a:off x="3406775" y="5692775"/>
            <a:ext cx="2587625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32"/>
          <p:cNvCxnSpPr/>
          <p:nvPr/>
        </p:nvCxnSpPr>
        <p:spPr>
          <a:xfrm>
            <a:off x="6164263" y="5692775"/>
            <a:ext cx="2587625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32"/>
          <p:cNvCxnSpPr/>
          <p:nvPr/>
        </p:nvCxnSpPr>
        <p:spPr>
          <a:xfrm>
            <a:off x="8945563" y="5692775"/>
            <a:ext cx="2587625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p32"/>
          <p:cNvSpPr>
            <a:spLocks noGrp="1"/>
          </p:cNvSpPr>
          <p:nvPr>
            <p:ph type="pic" idx="2"/>
          </p:nvPr>
        </p:nvSpPr>
        <p:spPr>
          <a:xfrm>
            <a:off x="569913" y="1747838"/>
            <a:ext cx="2604040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32"/>
          <p:cNvSpPr>
            <a:spLocks noGrp="1"/>
          </p:cNvSpPr>
          <p:nvPr>
            <p:ph type="pic" idx="3"/>
          </p:nvPr>
        </p:nvSpPr>
        <p:spPr>
          <a:xfrm>
            <a:off x="3406206" y="1747838"/>
            <a:ext cx="2612606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32"/>
          <p:cNvSpPr>
            <a:spLocks noGrp="1"/>
          </p:cNvSpPr>
          <p:nvPr>
            <p:ph type="pic" idx="4"/>
          </p:nvPr>
        </p:nvSpPr>
        <p:spPr>
          <a:xfrm>
            <a:off x="6164175" y="1747838"/>
            <a:ext cx="2604040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32"/>
          <p:cNvSpPr txBox="1">
            <a:spLocks noGrp="1"/>
          </p:cNvSpPr>
          <p:nvPr>
            <p:ph type="body" idx="1"/>
          </p:nvPr>
        </p:nvSpPr>
        <p:spPr>
          <a:xfrm>
            <a:off x="571500" y="1081137"/>
            <a:ext cx="110469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accent2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body" idx="5"/>
          </p:nvPr>
        </p:nvSpPr>
        <p:spPr>
          <a:xfrm>
            <a:off x="6164175" y="5775946"/>
            <a:ext cx="2581507" cy="44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80"/>
              <a:buFont typeface="Noto Sans Symbols"/>
              <a:buNone/>
              <a:defRPr sz="1600">
                <a:solidFill>
                  <a:srgbClr val="5C6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32"/>
          <p:cNvSpPr txBox="1">
            <a:spLocks noGrp="1"/>
          </p:cNvSpPr>
          <p:nvPr>
            <p:ph type="body" idx="6"/>
          </p:nvPr>
        </p:nvSpPr>
        <p:spPr>
          <a:xfrm>
            <a:off x="569913" y="5775946"/>
            <a:ext cx="258150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5C646A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body" idx="7"/>
          </p:nvPr>
        </p:nvSpPr>
        <p:spPr>
          <a:xfrm>
            <a:off x="3406206" y="5775946"/>
            <a:ext cx="258150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5C646A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32"/>
          <p:cNvSpPr>
            <a:spLocks noGrp="1"/>
          </p:cNvSpPr>
          <p:nvPr>
            <p:ph type="pic" idx="8"/>
          </p:nvPr>
        </p:nvSpPr>
        <p:spPr>
          <a:xfrm>
            <a:off x="8945222" y="1747838"/>
            <a:ext cx="2605832" cy="3813048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32"/>
          <p:cNvSpPr txBox="1">
            <a:spLocks noGrp="1"/>
          </p:cNvSpPr>
          <p:nvPr>
            <p:ph type="body" idx="9"/>
          </p:nvPr>
        </p:nvSpPr>
        <p:spPr>
          <a:xfrm>
            <a:off x="8945222" y="5775946"/>
            <a:ext cx="2587752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spcBef>
                <a:spcPts val="1200"/>
              </a:spcBef>
              <a:spcAft>
                <a:spcPts val="0"/>
              </a:spcAft>
              <a:buSzPts val="1600"/>
              <a:buChar char="​"/>
              <a:defRPr sz="1600"/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32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Line_Photo_Content">
  <p:cSld name="2Line_Photo_Conten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571500" y="588756"/>
            <a:ext cx="6726767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body" idx="1"/>
          </p:nvPr>
        </p:nvSpPr>
        <p:spPr>
          <a:xfrm>
            <a:off x="571500" y="1552503"/>
            <a:ext cx="6718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7" name="Google Shape;287;p33"/>
          <p:cNvSpPr>
            <a:spLocks noGrp="1"/>
          </p:cNvSpPr>
          <p:nvPr>
            <p:ph type="pic" idx="2"/>
          </p:nvPr>
        </p:nvSpPr>
        <p:spPr>
          <a:xfrm>
            <a:off x="7845504" y="54264"/>
            <a:ext cx="4343321" cy="6816466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88" name="Google Shape;288;p33"/>
          <p:cNvSpPr txBox="1">
            <a:spLocks noGrp="1"/>
          </p:cNvSpPr>
          <p:nvPr>
            <p:ph type="body" idx="3"/>
          </p:nvPr>
        </p:nvSpPr>
        <p:spPr>
          <a:xfrm>
            <a:off x="571500" y="2227037"/>
            <a:ext cx="6713894" cy="258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gue_slide_White">
  <p:cSld name="Segue_slide_White"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/>
          <p:nvPr/>
        </p:nvSpPr>
        <p:spPr>
          <a:xfrm rot="5400000">
            <a:off x="-3027362" y="3027362"/>
            <a:ext cx="6858000" cy="803275"/>
          </a:xfrm>
          <a:custGeom>
            <a:avLst/>
            <a:gdLst/>
            <a:ahLst/>
            <a:cxnLst/>
            <a:rect l="l" t="t" r="r" b="b"/>
            <a:pathLst>
              <a:path w="6858000" h="802516" extrusionOk="0">
                <a:moveTo>
                  <a:pt x="0" y="802516"/>
                </a:moveTo>
                <a:lnTo>
                  <a:pt x="0" y="236134"/>
                </a:lnTo>
                <a:lnTo>
                  <a:pt x="3254656" y="236134"/>
                </a:lnTo>
                <a:lnTo>
                  <a:pt x="3427295" y="0"/>
                </a:lnTo>
                <a:lnTo>
                  <a:pt x="3599934" y="236134"/>
                </a:lnTo>
                <a:lnTo>
                  <a:pt x="6858000" y="236134"/>
                </a:lnTo>
                <a:lnTo>
                  <a:pt x="6858000" y="802516"/>
                </a:lnTo>
                <a:lnTo>
                  <a:pt x="0" y="802516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4"/>
          <p:cNvSpPr txBox="1">
            <a:spLocks noGrp="1"/>
          </p:cNvSpPr>
          <p:nvPr>
            <p:ph type="ctrTitle"/>
          </p:nvPr>
        </p:nvSpPr>
        <p:spPr>
          <a:xfrm>
            <a:off x="1139588" y="1899840"/>
            <a:ext cx="10413242" cy="19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Arial"/>
              <a:buNone/>
              <a:defRPr sz="66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body" idx="1"/>
          </p:nvPr>
        </p:nvSpPr>
        <p:spPr>
          <a:xfrm>
            <a:off x="1139588" y="4052678"/>
            <a:ext cx="10420067" cy="71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294" name="Google Shape;294;p34" descr="Salesforce 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1584" y="6090770"/>
            <a:ext cx="616462" cy="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571500" y="1762125"/>
            <a:ext cx="1104582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 rtl="0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​"/>
              <a:defRPr sz="2000" b="0" i="0" u="none" strike="noStrike" cap="none">
                <a:solidFill>
                  <a:srgbClr val="5C65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5C65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825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FB5B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Google Shape;27;p1" descr="Salesforce Logo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" descr="Salesforce Logo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011584" y="6090770"/>
            <a:ext cx="616462" cy="4315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7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ctrTitle"/>
          </p:nvPr>
        </p:nvSpPr>
        <p:spPr>
          <a:xfrm>
            <a:off x="562424" y="1261423"/>
            <a:ext cx="11065468" cy="187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Salesforce 2025 </a:t>
            </a:r>
            <a:br>
              <a:rPr lang="en-US" dirty="0"/>
            </a:br>
            <a:r>
              <a:rPr lang="en-US" dirty="0"/>
              <a:t>PRESENTACION EJECUTIVA</a:t>
            </a:r>
            <a:endParaRPr dirty="0"/>
          </a:p>
        </p:txBody>
      </p:sp>
      <p:sp>
        <p:nvSpPr>
          <p:cNvPr id="306" name="Google Shape;306;p37"/>
          <p:cNvSpPr txBox="1">
            <a:spLocks noGrp="1"/>
          </p:cNvSpPr>
          <p:nvPr>
            <p:ph type="subTitle" idx="1"/>
          </p:nvPr>
        </p:nvSpPr>
        <p:spPr>
          <a:xfrm>
            <a:off x="562424" y="3204974"/>
            <a:ext cx="11065468" cy="52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bg1"/>
                </a:solidFill>
              </a:rPr>
              <a:t>Implementación Organización ConstruFurgo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2"/>
          </p:nvPr>
        </p:nvSpPr>
        <p:spPr>
          <a:xfrm>
            <a:off x="562424" y="4366379"/>
            <a:ext cx="8552736" cy="61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Juan Galan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Salesforce Administrator	</a:t>
            </a:r>
            <a:endParaRPr dirty="0"/>
          </a:p>
        </p:txBody>
      </p:sp>
      <p:pic>
        <p:nvPicPr>
          <p:cNvPr id="309" name="Google Shape;309;p37" descr="A black background with white text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4028" y="4500719"/>
            <a:ext cx="5740913" cy="32335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37"/>
          <p:cNvCxnSpPr/>
          <p:nvPr/>
        </p:nvCxnSpPr>
        <p:spPr>
          <a:xfrm>
            <a:off x="10324077" y="5661213"/>
            <a:ext cx="0" cy="100462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BBD5F74-340B-0DBA-9011-99C0227848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53" t="14828" r="17105" b="13786"/>
          <a:stretch/>
        </p:blipFill>
        <p:spPr>
          <a:xfrm>
            <a:off x="261950" y="5323145"/>
            <a:ext cx="2014321" cy="143730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>
          <a:extLst>
            <a:ext uri="{FF2B5EF4-FFF2-40B4-BE49-F238E27FC236}">
              <a16:creationId xmlns:a16="http://schemas.microsoft.com/office/drawing/2014/main" id="{BCFCDEAC-90B3-8CA6-9BF9-9026D228F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>
            <a:extLst>
              <a:ext uri="{FF2B5EF4-FFF2-40B4-BE49-F238E27FC236}">
                <a16:creationId xmlns:a16="http://schemas.microsoft.com/office/drawing/2014/main" id="{5D46C3AC-F813-BA87-C84F-35059DF0016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1678" y="275417"/>
            <a:ext cx="11065468" cy="862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Rounded MT Bold" panose="020F0704030504030204" pitchFamily="34" charset="0"/>
              </a:rPr>
              <a:t>CONCLUSIONES</a:t>
            </a:r>
            <a:endParaRPr sz="4800" dirty="0">
              <a:latin typeface="Arial Rounded MT Bold" panose="020F0704030504030204" pitchFamily="34" charset="0"/>
            </a:endParaRPr>
          </a:p>
        </p:txBody>
      </p:sp>
      <p:sp>
        <p:nvSpPr>
          <p:cNvPr id="341" name="Google Shape;341;p41">
            <a:extLst>
              <a:ext uri="{FF2B5EF4-FFF2-40B4-BE49-F238E27FC236}">
                <a16:creationId xmlns:a16="http://schemas.microsoft.com/office/drawing/2014/main" id="{A1268C16-1B87-BEA4-B17A-B0EE04B311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0709" y="1423061"/>
            <a:ext cx="8939712" cy="366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1600" dirty="0"/>
              <a:t>🔐 </a:t>
            </a:r>
            <a:r>
              <a:rPr lang="es-ES" sz="1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Seguridad:</a:t>
            </a:r>
            <a:b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Salesforce permite una </a:t>
            </a:r>
            <a:r>
              <a:rPr lang="es-ES" sz="1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gestión segura y personalizada de accesos</a:t>
            </a:r>
            <a: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mediante roles, perfiles y </a:t>
            </a:r>
            <a:r>
              <a:rPr lang="es-ES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permission</a:t>
            </a:r>
            <a: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sets, protegiendo los datos críticos de la organización.</a:t>
            </a:r>
          </a:p>
          <a:p>
            <a:pPr>
              <a:buNone/>
            </a:pPr>
            <a:endParaRPr lang="es-ES" sz="1600" dirty="0"/>
          </a:p>
          <a:p>
            <a:pPr>
              <a:buNone/>
            </a:pPr>
            <a:r>
              <a:rPr lang="es-ES" sz="1600" dirty="0"/>
              <a:t>📊 </a:t>
            </a:r>
            <a:r>
              <a:rPr lang="es-ES" sz="1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Visualización de datos:</a:t>
            </a:r>
            <a:b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 Dashboards y reportes, se obtiene una </a:t>
            </a:r>
            <a:r>
              <a:rPr lang="es-ES" sz="1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visión clara y en tiempo real del negocio</a:t>
            </a:r>
            <a: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facilitando la toma de decisiones estratégicas.</a:t>
            </a:r>
          </a:p>
          <a:p>
            <a:pPr>
              <a:buNone/>
            </a:pPr>
            <a:endParaRPr lang="es-ES" sz="1600" dirty="0"/>
          </a:p>
          <a:p>
            <a:r>
              <a:rPr lang="es-ES" sz="1600" dirty="0"/>
              <a:t>⚙️ </a:t>
            </a:r>
            <a:r>
              <a:rPr lang="es-ES" sz="1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Automatización (</a:t>
            </a:r>
            <a:r>
              <a:rPr lang="es-ES" sz="18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Flows</a:t>
            </a:r>
            <a:r>
              <a:rPr lang="es-ES" sz="1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):</a:t>
            </a:r>
            <a:b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Los flujos optimizan procesos clave, reducen tareas manuales y aumentan la </a:t>
            </a:r>
            <a:r>
              <a:rPr lang="es-ES" sz="1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eficiencia operativa</a:t>
            </a:r>
            <a: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en ventas, soporte y facturación.</a:t>
            </a:r>
            <a:endParaRPr lang="es-ES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44" name="Google Shape;344;p4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012EE5A-D2F7-ECED-EFBD-737289368D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4845" y="4510447"/>
            <a:ext cx="5740913" cy="32335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41">
            <a:extLst>
              <a:ext uri="{FF2B5EF4-FFF2-40B4-BE49-F238E27FC236}">
                <a16:creationId xmlns:a16="http://schemas.microsoft.com/office/drawing/2014/main" id="{88385BD9-3C05-E237-42FC-3BB2FD70915D}"/>
              </a:ext>
            </a:extLst>
          </p:cNvPr>
          <p:cNvCxnSpPr/>
          <p:nvPr/>
        </p:nvCxnSpPr>
        <p:spPr>
          <a:xfrm>
            <a:off x="10324077" y="5661213"/>
            <a:ext cx="0" cy="100462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4FF94D-3F92-1BD2-D3C6-1CE079FB96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53" t="14828" r="17105" b="13786"/>
          <a:stretch/>
        </p:blipFill>
        <p:spPr>
          <a:xfrm>
            <a:off x="261950" y="5323145"/>
            <a:ext cx="2014321" cy="143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1327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>
          <a:extLst>
            <a:ext uri="{FF2B5EF4-FFF2-40B4-BE49-F238E27FC236}">
              <a16:creationId xmlns:a16="http://schemas.microsoft.com/office/drawing/2014/main" id="{B38437C7-213D-22F4-7987-ADE89D114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>
            <a:extLst>
              <a:ext uri="{FF2B5EF4-FFF2-40B4-BE49-F238E27FC236}">
                <a16:creationId xmlns:a16="http://schemas.microsoft.com/office/drawing/2014/main" id="{1804204D-5670-FE1D-04E6-EDE0D293D3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2424" y="1261423"/>
            <a:ext cx="11065468" cy="187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Salesforce 2025 </a:t>
            </a:r>
            <a:br>
              <a:rPr lang="en-US" dirty="0"/>
            </a:br>
            <a:r>
              <a:rPr lang="es-ES" dirty="0"/>
              <a:t>🙌 </a:t>
            </a:r>
            <a:r>
              <a:rPr lang="es-ES" b="1" dirty="0"/>
              <a:t>GRACIAS!</a:t>
            </a:r>
            <a:r>
              <a:rPr lang="es-ES" dirty="0"/>
              <a:t> 🎉</a:t>
            </a:r>
            <a:endParaRPr dirty="0"/>
          </a:p>
        </p:txBody>
      </p:sp>
      <p:pic>
        <p:nvPicPr>
          <p:cNvPr id="309" name="Google Shape;309;p3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43697F1-115D-BCA7-A9B7-34A5FC65A5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4028" y="4500719"/>
            <a:ext cx="5740913" cy="32335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37">
            <a:extLst>
              <a:ext uri="{FF2B5EF4-FFF2-40B4-BE49-F238E27FC236}">
                <a16:creationId xmlns:a16="http://schemas.microsoft.com/office/drawing/2014/main" id="{DF4F024B-47C8-B50E-5046-E95AC0EBFA9F}"/>
              </a:ext>
            </a:extLst>
          </p:cNvPr>
          <p:cNvCxnSpPr/>
          <p:nvPr/>
        </p:nvCxnSpPr>
        <p:spPr>
          <a:xfrm>
            <a:off x="10324077" y="5661213"/>
            <a:ext cx="0" cy="100462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7352D0E-3BA7-85C0-EA38-1870ACFB33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53" t="14828" r="17105" b="13786"/>
          <a:stretch/>
        </p:blipFill>
        <p:spPr>
          <a:xfrm>
            <a:off x="261950" y="5323145"/>
            <a:ext cx="2014321" cy="143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1033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>
            <a:spLocks noGrp="1"/>
          </p:cNvSpPr>
          <p:nvPr>
            <p:ph type="ctrTitle"/>
          </p:nvPr>
        </p:nvSpPr>
        <p:spPr>
          <a:xfrm>
            <a:off x="561678" y="275417"/>
            <a:ext cx="11065468" cy="862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Rounded MT Bold" panose="020F0704030504030204" pitchFamily="34" charset="0"/>
              </a:rPr>
              <a:t>INTRODUCCIÓN</a:t>
            </a:r>
            <a:endParaRPr sz="4800" dirty="0">
              <a:latin typeface="Arial Rounded MT Bold" panose="020F0704030504030204" pitchFamily="34" charset="0"/>
            </a:endParaRPr>
          </a:p>
        </p:txBody>
      </p:sp>
      <p:sp>
        <p:nvSpPr>
          <p:cNvPr id="341" name="Google Shape;341;p41"/>
          <p:cNvSpPr txBox="1">
            <a:spLocks noGrp="1"/>
          </p:cNvSpPr>
          <p:nvPr>
            <p:ph type="subTitle" idx="1"/>
          </p:nvPr>
        </p:nvSpPr>
        <p:spPr>
          <a:xfrm>
            <a:off x="1760709" y="1423061"/>
            <a:ext cx="8939712" cy="366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000" lvl="0" indent="-34290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ConstruFurgo</a:t>
            </a: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se dedica a la fabricación y venta de furgones industriales para diversos sectores como logística, alimentos y construcción.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1600" dirty="0">
                <a:latin typeface="Arial Narrow" panose="020B0606020202030204" pitchFamily="34" charset="0"/>
              </a:rPr>
              <a:t>📈 </a:t>
            </a: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Debido a su </a:t>
            </a:r>
            <a:r>
              <a:rPr lang="es-ES" sz="1800" b="1" dirty="0">
                <a:solidFill>
                  <a:schemeClr val="bg1"/>
                </a:solidFill>
                <a:latin typeface="Arial Narrow" panose="020B0606020202030204" pitchFamily="34" charset="0"/>
              </a:rPr>
              <a:t>crecimiento significativo</a:t>
            </a: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ha aumentado la captación de clientes potenciales a nivel nacional.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1800" dirty="0">
                <a:latin typeface="Arial Narrow" panose="020B0606020202030204" pitchFamily="34" charset="0"/>
              </a:rPr>
              <a:t>💼 </a:t>
            </a: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Para optimizar la gestión de clientes y mejorar la relación comercial, se implementó </a:t>
            </a:r>
            <a:r>
              <a:rPr lang="es-ES" sz="1800" b="1" dirty="0">
                <a:solidFill>
                  <a:schemeClr val="bg1"/>
                </a:solidFill>
                <a:latin typeface="Arial Narrow" panose="020B0606020202030204" pitchFamily="34" charset="0"/>
              </a:rPr>
              <a:t>Salesforce</a:t>
            </a: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una plataforma robusta y escalable.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1800" dirty="0">
                <a:latin typeface="Arial Narrow" panose="020B0606020202030204" pitchFamily="34" charset="0"/>
              </a:rPr>
              <a:t>⚙️ </a:t>
            </a: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Con Salesforce, es posible </a:t>
            </a:r>
            <a:r>
              <a:rPr lang="es-ES" sz="1800" b="1" dirty="0">
                <a:solidFill>
                  <a:schemeClr val="bg1"/>
                </a:solidFill>
                <a:latin typeface="Arial Narrow" panose="020B0606020202030204" pitchFamily="34" charset="0"/>
              </a:rPr>
              <a:t>centralizar procesos</a:t>
            </a: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</a:t>
            </a:r>
            <a:r>
              <a:rPr lang="es-ES" sz="1800" b="1" dirty="0">
                <a:solidFill>
                  <a:schemeClr val="bg1"/>
                </a:solidFill>
                <a:latin typeface="Arial Narrow" panose="020B0606020202030204" pitchFamily="34" charset="0"/>
              </a:rPr>
              <a:t>automatizar tareas</a:t>
            </a: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y dar un mejor </a:t>
            </a:r>
            <a:r>
              <a:rPr lang="es-ES" sz="1800" b="1" dirty="0">
                <a:solidFill>
                  <a:schemeClr val="bg1"/>
                </a:solidFill>
                <a:latin typeface="Arial Narrow" panose="020B0606020202030204" pitchFamily="34" charset="0"/>
              </a:rPr>
              <a:t>seguimiento a oportunidades de negocio</a:t>
            </a: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.</a:t>
            </a:r>
            <a:endParaRPr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44" name="Google Shape;344;p41" descr="A black background with white text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4028" y="4500719"/>
            <a:ext cx="5740913" cy="32335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41"/>
          <p:cNvCxnSpPr/>
          <p:nvPr/>
        </p:nvCxnSpPr>
        <p:spPr>
          <a:xfrm>
            <a:off x="10324077" y="5661213"/>
            <a:ext cx="0" cy="100462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5539849-3779-4254-5AC8-1310F65F24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53" t="14828" r="17105" b="13786"/>
          <a:stretch/>
        </p:blipFill>
        <p:spPr>
          <a:xfrm>
            <a:off x="261950" y="5323145"/>
            <a:ext cx="2014321" cy="143730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>
            <a:spLocks noGrp="1"/>
          </p:cNvSpPr>
          <p:nvPr>
            <p:ph type="ctrTitle"/>
          </p:nvPr>
        </p:nvSpPr>
        <p:spPr>
          <a:xfrm>
            <a:off x="894944" y="1263826"/>
            <a:ext cx="10573957" cy="69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latin typeface="Arial Rounded MT Bold" panose="020F0704030504030204" pitchFamily="34" charset="0"/>
              </a:rPr>
              <a:t>INFORMACIÓN DE LA COMPAÑIA</a:t>
            </a:r>
            <a:endParaRPr sz="4800" b="1" dirty="0">
              <a:latin typeface="Arial Rounded MT Bold" panose="020F0704030504030204" pitchFamily="34" charset="0"/>
            </a:endParaRPr>
          </a:p>
        </p:txBody>
      </p:sp>
      <p:sp>
        <p:nvSpPr>
          <p:cNvPr id="351" name="Google Shape;351;p42"/>
          <p:cNvSpPr txBox="1">
            <a:spLocks noGrp="1"/>
          </p:cNvSpPr>
          <p:nvPr>
            <p:ph type="subTitle" idx="1"/>
          </p:nvPr>
        </p:nvSpPr>
        <p:spPr>
          <a:xfrm>
            <a:off x="411182" y="1769658"/>
            <a:ext cx="5298959" cy="357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-34290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El primer paso dentro de la implementacion fue la informacion general de la compañia:</a:t>
            </a:r>
          </a:p>
          <a:p>
            <a:pPr>
              <a:buNone/>
            </a:pPr>
            <a:r>
              <a:rPr lang="es-ES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2400"/>
            </a:pPr>
            <a:r>
              <a:rPr lang="es-ES" dirty="0"/>
              <a:t>🏢 </a:t>
            </a:r>
            <a:r>
              <a:rPr lang="es-ES" dirty="0">
                <a:solidFill>
                  <a:schemeClr val="bg1"/>
                </a:solidFill>
                <a:latin typeface="Arial Narrow" panose="020B0606020202030204" pitchFamily="34" charset="0"/>
              </a:rPr>
              <a:t>Nombre de la organización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2400"/>
            </a:pPr>
            <a:r>
              <a:rPr lang="es-ES" dirty="0">
                <a:latin typeface="Arial Rounded MT Bold" panose="020F0704030504030204" pitchFamily="34" charset="0"/>
              </a:rPr>
              <a:t>👨‍⚖️ </a:t>
            </a:r>
            <a:r>
              <a:rPr lang="es-ES" dirty="0">
                <a:solidFill>
                  <a:schemeClr val="bg1"/>
                </a:solidFill>
                <a:latin typeface="Arial Narrow" panose="020B0606020202030204" pitchFamily="34" charset="0"/>
              </a:rPr>
              <a:t>Representante legal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2400"/>
            </a:pPr>
            <a:r>
              <a:rPr lang="es-ES" dirty="0">
                <a:latin typeface="Arial Rounded MT Bold" panose="020F0704030504030204" pitchFamily="34" charset="0"/>
              </a:rPr>
              <a:t>📍   </a:t>
            </a:r>
            <a:r>
              <a:rPr lang="es-ES" dirty="0">
                <a:solidFill>
                  <a:schemeClr val="bg1"/>
                </a:solidFill>
                <a:latin typeface="Arial Narrow" panose="020B0606020202030204" pitchFamily="34" charset="0"/>
              </a:rPr>
              <a:t>Dirección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2400"/>
            </a:pPr>
            <a:r>
              <a:rPr lang="es-ES" dirty="0">
                <a:latin typeface="Arial Rounded MT Bold" panose="020F0704030504030204" pitchFamily="34" charset="0"/>
              </a:rPr>
              <a:t>💱 </a:t>
            </a:r>
            <a:r>
              <a:rPr lang="es-ES" dirty="0">
                <a:solidFill>
                  <a:schemeClr val="bg1"/>
                </a:solidFill>
                <a:latin typeface="Arial Narrow" panose="020B0606020202030204" pitchFamily="34" charset="0"/>
              </a:rPr>
              <a:t>Currency</a:t>
            </a: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55" name="Google Shape;355;p42" descr="A black background with white text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r="37814" b="31136"/>
          <a:stretch/>
        </p:blipFill>
        <p:spPr>
          <a:xfrm>
            <a:off x="9728" y="-1067071"/>
            <a:ext cx="3570051" cy="2226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42"/>
          <p:cNvCxnSpPr/>
          <p:nvPr/>
        </p:nvCxnSpPr>
        <p:spPr>
          <a:xfrm>
            <a:off x="2027100" y="116102"/>
            <a:ext cx="0" cy="100462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FFE0905-D5E6-CFB2-5242-1B025B08F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720" y="2267218"/>
            <a:ext cx="5969258" cy="3420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A915B0-4722-D87A-6B1D-2BC54A153CA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053" t="14828" r="17105" b="13786"/>
          <a:stretch/>
        </p:blipFill>
        <p:spPr>
          <a:xfrm>
            <a:off x="261950" y="5323145"/>
            <a:ext cx="2014321" cy="143730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7B5844-4C3B-9BF6-F0E3-76CF20446CEF}"/>
              </a:ext>
            </a:extLst>
          </p:cNvPr>
          <p:cNvSpPr/>
          <p:nvPr/>
        </p:nvSpPr>
        <p:spPr>
          <a:xfrm>
            <a:off x="291830" y="924125"/>
            <a:ext cx="5924144" cy="5398851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1" name="Google Shape;361;p43"/>
          <p:cNvSpPr txBox="1">
            <a:spLocks noGrp="1"/>
          </p:cNvSpPr>
          <p:nvPr>
            <p:ph type="title"/>
          </p:nvPr>
        </p:nvSpPr>
        <p:spPr>
          <a:xfrm>
            <a:off x="571500" y="63501"/>
            <a:ext cx="11045952" cy="73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Rounded MT Bold" panose="020F0704030504030204" pitchFamily="34" charset="0"/>
              </a:rPr>
              <a:t>SEGURIDAD Y ACCESO</a:t>
            </a:r>
            <a:endParaRPr sz="4800" dirty="0">
              <a:latin typeface="Arial Rounded MT Bold" panose="020F0704030504030204" pitchFamily="34" charset="0"/>
            </a:endParaRPr>
          </a:p>
        </p:txBody>
      </p:sp>
      <p:sp>
        <p:nvSpPr>
          <p:cNvPr id="362" name="Google Shape;362;p43"/>
          <p:cNvSpPr txBox="1">
            <a:spLocks noGrp="1"/>
          </p:cNvSpPr>
          <p:nvPr>
            <p:ph type="body" idx="1"/>
          </p:nvPr>
        </p:nvSpPr>
        <p:spPr>
          <a:xfrm>
            <a:off x="572716" y="1523970"/>
            <a:ext cx="5362372" cy="381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r>
              <a:rPr lang="es-ES" dirty="0"/>
              <a:t>🔺 </a:t>
            </a:r>
            <a:r>
              <a:rPr 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Roles</a:t>
            </a:r>
            <a:r>
              <a:rPr lang="es-ES" dirty="0">
                <a:solidFill>
                  <a:schemeClr val="bg1"/>
                </a:solidFill>
                <a:latin typeface="Arial Narrow" panose="020B0606020202030204" pitchFamily="34" charset="0"/>
              </a:rPr>
              <a:t>: Definen </a:t>
            </a:r>
            <a:r>
              <a:rPr 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qué registros</a:t>
            </a:r>
            <a:r>
              <a:rPr lang="es-ES" dirty="0">
                <a:solidFill>
                  <a:schemeClr val="bg1"/>
                </a:solidFill>
                <a:latin typeface="Arial Narrow" panose="020B0606020202030204" pitchFamily="34" charset="0"/>
              </a:rPr>
              <a:t> puede ver un usuario dentro de la organización, según la jerarquía. Controlan </a:t>
            </a:r>
            <a:r>
              <a:rPr 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el acceso a los datos</a:t>
            </a:r>
          </a:p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endParaRPr lang="es-ES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r>
              <a:rPr lang="es-ES" dirty="0">
                <a:solidFill>
                  <a:schemeClr val="bg1"/>
                </a:solidFill>
              </a:rPr>
              <a:t>🧩 </a:t>
            </a:r>
            <a:r>
              <a:rPr lang="es-ES" b="1" dirty="0">
                <a:solidFill>
                  <a:schemeClr val="bg1"/>
                </a:solidFill>
              </a:rPr>
              <a:t>Profiles</a:t>
            </a:r>
            <a:r>
              <a:rPr lang="es-ES" dirty="0">
                <a:solidFill>
                  <a:schemeClr val="bg1"/>
                </a:solidFill>
              </a:rPr>
              <a:t>: Determinan </a:t>
            </a:r>
            <a:r>
              <a:rPr lang="es-ES" b="1" dirty="0">
                <a:solidFill>
                  <a:schemeClr val="bg1"/>
                </a:solidFill>
              </a:rPr>
              <a:t>qué acciones</a:t>
            </a:r>
            <a:r>
              <a:rPr lang="es-ES" dirty="0">
                <a:solidFill>
                  <a:schemeClr val="bg1"/>
                </a:solidFill>
              </a:rPr>
              <a:t> puede hacer un usuario (crear, leer, editar, borrar) y </a:t>
            </a:r>
            <a:r>
              <a:rPr lang="es-ES" b="1" dirty="0">
                <a:solidFill>
                  <a:schemeClr val="bg1"/>
                </a:solidFill>
              </a:rPr>
              <a:t>qué objetos y campos</a:t>
            </a:r>
            <a:r>
              <a:rPr lang="es-ES" dirty="0">
                <a:solidFill>
                  <a:schemeClr val="bg1"/>
                </a:solidFill>
              </a:rPr>
              <a:t> puede usar.</a:t>
            </a:r>
          </a:p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endParaRPr lang="es-ES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r>
              <a:rPr lang="es-ES" dirty="0">
                <a:solidFill>
                  <a:schemeClr val="bg1"/>
                </a:solidFill>
              </a:rPr>
              <a:t>🔑 </a:t>
            </a:r>
            <a:r>
              <a:rPr lang="es-ES" b="1" dirty="0">
                <a:solidFill>
                  <a:schemeClr val="bg1"/>
                </a:solidFill>
              </a:rPr>
              <a:t>Permission Sets</a:t>
            </a:r>
            <a:r>
              <a:rPr lang="es-ES" dirty="0">
                <a:solidFill>
                  <a:schemeClr val="bg1"/>
                </a:solidFill>
              </a:rPr>
              <a:t>: Permiten </a:t>
            </a:r>
            <a:r>
              <a:rPr lang="es-ES" b="1" dirty="0">
                <a:solidFill>
                  <a:schemeClr val="bg1"/>
                </a:solidFill>
              </a:rPr>
              <a:t>ampliar permisos</a:t>
            </a:r>
            <a:r>
              <a:rPr lang="es-ES" dirty="0">
                <a:solidFill>
                  <a:schemeClr val="bg1"/>
                </a:solidFill>
              </a:rPr>
              <a:t> específicos a usuarios sin cambiar su perfil. Son útiles para dar </a:t>
            </a:r>
            <a:r>
              <a:rPr lang="es-ES" b="1" dirty="0">
                <a:solidFill>
                  <a:schemeClr val="bg1"/>
                </a:solidFill>
              </a:rPr>
              <a:t>accesos adicionales</a:t>
            </a:r>
            <a:r>
              <a:rPr lang="es-ES" dirty="0">
                <a:solidFill>
                  <a:schemeClr val="bg1"/>
                </a:solidFill>
              </a:rPr>
              <a:t> de forma flexible.</a:t>
            </a:r>
            <a:endParaRPr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65" name="Google Shape;365;p43" descr="A black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492" y="5084362"/>
            <a:ext cx="4189925" cy="2356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43"/>
          <p:cNvCxnSpPr/>
          <p:nvPr/>
        </p:nvCxnSpPr>
        <p:spPr>
          <a:xfrm>
            <a:off x="10829915" y="5970104"/>
            <a:ext cx="0" cy="6570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A369E1E-00AA-3931-B575-7A998C57DB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53" t="14828" r="17105" b="13786"/>
          <a:stretch/>
        </p:blipFill>
        <p:spPr>
          <a:xfrm>
            <a:off x="261950" y="5323145"/>
            <a:ext cx="2014321" cy="1437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EBFC4-0525-0226-5A7E-84939D0FC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60" y="1011676"/>
            <a:ext cx="4996247" cy="4863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>
          <a:extLst>
            <a:ext uri="{FF2B5EF4-FFF2-40B4-BE49-F238E27FC236}">
              <a16:creationId xmlns:a16="http://schemas.microsoft.com/office/drawing/2014/main" id="{B03ABEFB-5FD2-CD4C-2D97-0D333B05C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E80EC9-04C1-D526-8884-0AEF52953C87}"/>
              </a:ext>
            </a:extLst>
          </p:cNvPr>
          <p:cNvSpPr/>
          <p:nvPr/>
        </p:nvSpPr>
        <p:spPr>
          <a:xfrm>
            <a:off x="511108" y="2023350"/>
            <a:ext cx="4983008" cy="34818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0" name="Google Shape;340;p41">
            <a:extLst>
              <a:ext uri="{FF2B5EF4-FFF2-40B4-BE49-F238E27FC236}">
                <a16:creationId xmlns:a16="http://schemas.microsoft.com/office/drawing/2014/main" id="{4060BCDA-DD7E-2B14-AE9B-F6ECD13EED9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1678" y="275417"/>
            <a:ext cx="11065468" cy="862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Rounded MT Bold" panose="020F0704030504030204" pitchFamily="34" charset="0"/>
              </a:rPr>
              <a:t>VISUALIZACIÓN DE DATOS</a:t>
            </a:r>
            <a:endParaRPr sz="4800" dirty="0">
              <a:latin typeface="Arial Rounded MT Bold" panose="020F0704030504030204" pitchFamily="34" charset="0"/>
            </a:endParaRPr>
          </a:p>
        </p:txBody>
      </p:sp>
      <p:sp>
        <p:nvSpPr>
          <p:cNvPr id="341" name="Google Shape;341;p41">
            <a:extLst>
              <a:ext uri="{FF2B5EF4-FFF2-40B4-BE49-F238E27FC236}">
                <a16:creationId xmlns:a16="http://schemas.microsoft.com/office/drawing/2014/main" id="{A9284E27-1BD7-6604-2E80-6892F7E8F6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3312" y="1296598"/>
            <a:ext cx="10418322" cy="72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000" lvl="0" indent="-34290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 la búsqueda de agilizar y mejorar la toma de decisiones de nuestra organización se solicito visualizar información relacionada a:</a:t>
            </a:r>
            <a:endParaRPr lang="es-E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44" name="Google Shape;344;p4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7DA0F23-B1C8-63D7-299A-3B9523974C3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4028" y="4500719"/>
            <a:ext cx="5740913" cy="32335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41">
            <a:extLst>
              <a:ext uri="{FF2B5EF4-FFF2-40B4-BE49-F238E27FC236}">
                <a16:creationId xmlns:a16="http://schemas.microsoft.com/office/drawing/2014/main" id="{FFBB0A5A-F8E9-56D1-69E0-3A284517A6FC}"/>
              </a:ext>
            </a:extLst>
          </p:cNvPr>
          <p:cNvCxnSpPr/>
          <p:nvPr/>
        </p:nvCxnSpPr>
        <p:spPr>
          <a:xfrm>
            <a:off x="10324077" y="5661213"/>
            <a:ext cx="0" cy="100462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BCD02CB-D3B4-1030-EB38-268CB6F576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53" t="14828" r="17105" b="13786"/>
          <a:stretch/>
        </p:blipFill>
        <p:spPr>
          <a:xfrm>
            <a:off x="261950" y="5323145"/>
            <a:ext cx="2014321" cy="1437303"/>
          </a:xfrm>
          <a:prstGeom prst="rect">
            <a:avLst/>
          </a:prstGeom>
        </p:spPr>
      </p:pic>
      <p:sp>
        <p:nvSpPr>
          <p:cNvPr id="3" name="Google Shape;362;p43">
            <a:extLst>
              <a:ext uri="{FF2B5EF4-FFF2-40B4-BE49-F238E27FC236}">
                <a16:creationId xmlns:a16="http://schemas.microsoft.com/office/drawing/2014/main" id="{9AF8722C-138C-CF2A-DC28-8974B3A97715}"/>
              </a:ext>
            </a:extLst>
          </p:cNvPr>
          <p:cNvSpPr txBox="1">
            <a:spLocks/>
          </p:cNvSpPr>
          <p:nvPr/>
        </p:nvSpPr>
        <p:spPr>
          <a:xfrm>
            <a:off x="610065" y="2075756"/>
            <a:ext cx="4985776" cy="33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-127000">
              <a:buSzPts val="2000"/>
              <a:buFont typeface="Arial"/>
              <a:buChar char="​"/>
            </a:pPr>
            <a:endParaRPr lang="es-ES" dirty="0">
              <a:solidFill>
                <a:schemeClr val="bg1"/>
              </a:solidFill>
            </a:endParaRPr>
          </a:p>
          <a:p>
            <a:pPr marL="0" indent="-127000">
              <a:buSzPts val="2000"/>
              <a:buFont typeface="Arial"/>
              <a:buChar char="​"/>
            </a:pPr>
            <a:r>
              <a:rPr lang="es-ES" dirty="0">
                <a:solidFill>
                  <a:schemeClr val="bg1"/>
                </a:solidFill>
              </a:rPr>
              <a:t>💼 </a:t>
            </a:r>
            <a:r>
              <a:rPr lang="es-E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Departamento</a:t>
            </a:r>
            <a:r>
              <a:rPr lang="es-E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s-E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Ventas:</a:t>
            </a:r>
          </a:p>
          <a:p>
            <a:pPr marL="900000" indent="-342900">
              <a:buClr>
                <a:schemeClr val="bg2">
                  <a:lumMod val="60000"/>
                  <a:lumOff val="4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Ingresos Proyectados y Alcanzados</a:t>
            </a:r>
            <a:endParaRPr lang="es-ES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buSzPts val="2000"/>
            </a:pPr>
            <a:endParaRPr lang="es-ES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-127000">
              <a:buSzPts val="2000"/>
              <a:buFont typeface="Arial"/>
              <a:buChar char="​"/>
            </a:pPr>
            <a:r>
              <a:rPr lang="es-ES" dirty="0">
                <a:solidFill>
                  <a:schemeClr val="bg1"/>
                </a:solidFill>
              </a:rPr>
              <a:t>🛠️ </a:t>
            </a:r>
            <a:r>
              <a:rPr lang="es-E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Departamento Soporte:</a:t>
            </a:r>
          </a:p>
          <a:p>
            <a:pPr marL="900000" indent="-342900">
              <a:buClr>
                <a:schemeClr val="bg2">
                  <a:lumMod val="60000"/>
                  <a:lumOff val="4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Casos abiertos y cerrados</a:t>
            </a:r>
          </a:p>
          <a:p>
            <a:pPr marL="0" indent="-127000">
              <a:buSzPts val="2000"/>
              <a:buFont typeface="Arial"/>
              <a:buChar char="​"/>
            </a:pPr>
            <a:endParaRPr lang="es-ES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-127000">
              <a:buSzPts val="2000"/>
              <a:buFont typeface="Arial"/>
              <a:buChar char="​"/>
            </a:pPr>
            <a:r>
              <a:rPr lang="es-ES" dirty="0">
                <a:solidFill>
                  <a:schemeClr val="bg1"/>
                </a:solidFill>
              </a:rPr>
              <a:t>🛒 </a:t>
            </a:r>
            <a:r>
              <a:rPr lang="es-E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Departamento</a:t>
            </a:r>
            <a:r>
              <a:rPr lang="es-E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s-E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Compras:</a:t>
            </a:r>
          </a:p>
          <a:p>
            <a:pPr marL="900000" indent="-342900">
              <a:buClr>
                <a:schemeClr val="bg2">
                  <a:lumMod val="60000"/>
                  <a:lumOff val="4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Compras completadas y no culminadas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D3BD58-777E-0A8E-90DF-464F13EEAAA7}"/>
              </a:ext>
            </a:extLst>
          </p:cNvPr>
          <p:cNvSpPr/>
          <p:nvPr/>
        </p:nvSpPr>
        <p:spPr>
          <a:xfrm>
            <a:off x="5587224" y="3448456"/>
            <a:ext cx="978408" cy="31614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489CA6-6CBA-7512-7753-58AC3D0F008C}"/>
              </a:ext>
            </a:extLst>
          </p:cNvPr>
          <p:cNvSpPr/>
          <p:nvPr/>
        </p:nvSpPr>
        <p:spPr>
          <a:xfrm>
            <a:off x="6659575" y="2357281"/>
            <a:ext cx="4983008" cy="28567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Google Shape;362;p43">
            <a:extLst>
              <a:ext uri="{FF2B5EF4-FFF2-40B4-BE49-F238E27FC236}">
                <a16:creationId xmlns:a16="http://schemas.microsoft.com/office/drawing/2014/main" id="{511D4512-6FAF-B5E9-E556-666AF5C4B959}"/>
              </a:ext>
            </a:extLst>
          </p:cNvPr>
          <p:cNvSpPr txBox="1">
            <a:spLocks/>
          </p:cNvSpPr>
          <p:nvPr/>
        </p:nvSpPr>
        <p:spPr>
          <a:xfrm>
            <a:off x="6808606" y="2357281"/>
            <a:ext cx="4985776" cy="247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-127000">
              <a:buSzPts val="2000"/>
              <a:buFont typeface="Arial"/>
              <a:buChar char="​"/>
            </a:pPr>
            <a:endParaRPr lang="es-ES" dirty="0">
              <a:solidFill>
                <a:schemeClr val="bg1"/>
              </a:solidFill>
            </a:endParaRPr>
          </a:p>
          <a:p>
            <a:pPr marL="0" indent="-127000">
              <a:buSzPts val="2000"/>
              <a:buFont typeface="Arial"/>
              <a:buChar char="​"/>
            </a:pPr>
            <a:r>
              <a:rPr lang="es-ES" sz="1600" dirty="0"/>
              <a:t>🌟</a:t>
            </a:r>
            <a:r>
              <a:rPr lang="es-E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Ventajas:</a:t>
            </a:r>
          </a:p>
          <a:p>
            <a:pPr marL="0" indent="-127000">
              <a:buSzPts val="2000"/>
              <a:buFont typeface="Arial"/>
              <a:buChar char="​"/>
            </a:pPr>
            <a:endParaRPr lang="es-ES" sz="2000" dirty="0">
              <a:solidFill>
                <a:schemeClr val="bg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  <a:p>
            <a:pPr marL="108000" indent="0">
              <a:buSzPts val="2000"/>
              <a:buFont typeface="Arial"/>
              <a:buChar char="​"/>
            </a:pPr>
            <a:r>
              <a:rPr lang="es-E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Nuestra organización se vio beneficiada en el  desarrollo de Reportes, Dashboards y Apps. </a:t>
            </a:r>
          </a:p>
          <a:p>
            <a:pPr marL="108000" indent="0">
              <a:buSzPts val="2000"/>
              <a:buFont typeface="Arial"/>
              <a:buChar char="​"/>
            </a:pPr>
            <a:r>
              <a:rPr lang="es-E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Facilitando la visualización de información actualizada, que permite tomar decisiones estratégicas y rápidas.  </a:t>
            </a:r>
          </a:p>
        </p:txBody>
      </p:sp>
    </p:spTree>
    <p:extLst>
      <p:ext uri="{BB962C8B-B14F-4D97-AF65-F5344CB8AC3E}">
        <p14:creationId xmlns:p14="http://schemas.microsoft.com/office/powerpoint/2010/main" val="143061163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>
          <a:extLst>
            <a:ext uri="{FF2B5EF4-FFF2-40B4-BE49-F238E27FC236}">
              <a16:creationId xmlns:a16="http://schemas.microsoft.com/office/drawing/2014/main" id="{430BDC0B-649C-8088-58D2-6B3005398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>
            <a:extLst>
              <a:ext uri="{FF2B5EF4-FFF2-40B4-BE49-F238E27FC236}">
                <a16:creationId xmlns:a16="http://schemas.microsoft.com/office/drawing/2014/main" id="{3E253D1E-0512-1B84-411C-FA38D85D77D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1678" y="275417"/>
            <a:ext cx="11065468" cy="862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Rounded MT Bold" panose="020F0704030504030204" pitchFamily="34" charset="0"/>
              </a:rPr>
              <a:t>VISUALIZACIÓN DE DATOS</a:t>
            </a:r>
            <a:endParaRPr sz="4800" dirty="0">
              <a:latin typeface="Arial Rounded MT Bold" panose="020F0704030504030204" pitchFamily="34" charset="0"/>
            </a:endParaRPr>
          </a:p>
        </p:txBody>
      </p:sp>
      <p:pic>
        <p:nvPicPr>
          <p:cNvPr id="344" name="Google Shape;344;p4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46905BE-F27B-E799-9FC2-26932C7842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4028" y="4500719"/>
            <a:ext cx="5740913" cy="32335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41">
            <a:extLst>
              <a:ext uri="{FF2B5EF4-FFF2-40B4-BE49-F238E27FC236}">
                <a16:creationId xmlns:a16="http://schemas.microsoft.com/office/drawing/2014/main" id="{632126BF-955F-6482-3DCD-7ACEEE5F7B00}"/>
              </a:ext>
            </a:extLst>
          </p:cNvPr>
          <p:cNvCxnSpPr/>
          <p:nvPr/>
        </p:nvCxnSpPr>
        <p:spPr>
          <a:xfrm>
            <a:off x="10324077" y="5661213"/>
            <a:ext cx="0" cy="100462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33D6295-C4A7-8FDA-20CE-E8EFE8CEC9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53" t="14828" r="17105" b="13786"/>
          <a:stretch/>
        </p:blipFill>
        <p:spPr>
          <a:xfrm>
            <a:off x="261950" y="5323145"/>
            <a:ext cx="2014321" cy="1437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EE8227-04E6-B44B-0F3B-C31AAE9F98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5871"/>
          <a:stretch/>
        </p:blipFill>
        <p:spPr>
          <a:xfrm>
            <a:off x="475371" y="2033081"/>
            <a:ext cx="6927232" cy="2471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Google Shape;362;p43">
            <a:extLst>
              <a:ext uri="{FF2B5EF4-FFF2-40B4-BE49-F238E27FC236}">
                <a16:creationId xmlns:a16="http://schemas.microsoft.com/office/drawing/2014/main" id="{04709946-D1EE-11BB-6B3E-C23C55485644}"/>
              </a:ext>
            </a:extLst>
          </p:cNvPr>
          <p:cNvSpPr txBox="1">
            <a:spLocks/>
          </p:cNvSpPr>
          <p:nvPr/>
        </p:nvSpPr>
        <p:spPr>
          <a:xfrm>
            <a:off x="7879404" y="1809345"/>
            <a:ext cx="3747742" cy="326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SzPts val="2000"/>
            </a:pPr>
            <a:r>
              <a:rPr lang="es-ES" dirty="0">
                <a:solidFill>
                  <a:schemeClr val="bg1"/>
                </a:solidFill>
                <a:latin typeface="Arial Narrow" panose="020B0606020202030204" pitchFamily="34" charset="0"/>
              </a:rPr>
              <a:t>Podemos observar que hay mas oportunidades en </a:t>
            </a:r>
            <a:r>
              <a:rPr 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Cierre Perdido</a:t>
            </a:r>
            <a:r>
              <a:rPr lang="es-ES" dirty="0">
                <a:solidFill>
                  <a:schemeClr val="bg1"/>
                </a:solidFill>
                <a:latin typeface="Arial Narrow" panose="020B0606020202030204" pitchFamily="34" charset="0"/>
              </a:rPr>
              <a:t>.</a:t>
            </a:r>
          </a:p>
          <a:p>
            <a:pPr marL="0" indent="0">
              <a:buSzPts val="2000"/>
            </a:pPr>
            <a:endParaRPr lang="es-ES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buSzPts val="2000"/>
            </a:pPr>
            <a:r>
              <a:rPr lang="es-ES" dirty="0">
                <a:solidFill>
                  <a:schemeClr val="bg1"/>
                </a:solidFill>
                <a:latin typeface="Arial Narrow" panose="020B0606020202030204" pitchFamily="34" charset="0"/>
              </a:rPr>
              <a:t>Este </a:t>
            </a:r>
            <a:r>
              <a:rPr 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Dashboard</a:t>
            </a:r>
            <a:r>
              <a:rPr lang="es-ES" dirty="0">
                <a:solidFill>
                  <a:schemeClr val="bg1"/>
                </a:solidFill>
                <a:latin typeface="Arial Narrow" panose="020B0606020202030204" pitchFamily="34" charset="0"/>
              </a:rPr>
              <a:t> permite al </a:t>
            </a:r>
            <a:r>
              <a:rPr 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CEO</a:t>
            </a:r>
            <a:r>
              <a:rPr lang="es-ES" dirty="0">
                <a:solidFill>
                  <a:schemeClr val="bg1"/>
                </a:solidFill>
                <a:latin typeface="Arial Narrow" panose="020B0606020202030204" pitchFamily="34" charset="0"/>
              </a:rPr>
              <a:t> y </a:t>
            </a:r>
            <a:r>
              <a:rPr 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Gerente de Ventas </a:t>
            </a:r>
            <a:r>
              <a:rPr lang="es-ES" dirty="0">
                <a:solidFill>
                  <a:schemeClr val="bg1"/>
                </a:solidFill>
                <a:latin typeface="Arial Narrow" panose="020B0606020202030204" pitchFamily="34" charset="0"/>
              </a:rPr>
              <a:t>visualizar esta tendencia y tomar medidas correctivas  oportunas.</a:t>
            </a:r>
            <a:r>
              <a:rPr lang="es-ES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  <a:p>
            <a:pPr marL="0" indent="-127000">
              <a:buSzPts val="2000"/>
              <a:buFont typeface="Arial"/>
              <a:buChar char="​"/>
            </a:pPr>
            <a:endParaRPr lang="es-ES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46D4A9-CCE2-35CE-D7EE-96C461BAE0BF}"/>
              </a:ext>
            </a:extLst>
          </p:cNvPr>
          <p:cNvSpPr/>
          <p:nvPr/>
        </p:nvSpPr>
        <p:spPr>
          <a:xfrm>
            <a:off x="7645937" y="1517513"/>
            <a:ext cx="4066166" cy="340468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3228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>
          <a:extLst>
            <a:ext uri="{FF2B5EF4-FFF2-40B4-BE49-F238E27FC236}">
              <a16:creationId xmlns:a16="http://schemas.microsoft.com/office/drawing/2014/main" id="{3112BEA4-D1C8-480A-C4F4-4892544C9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>
            <a:extLst>
              <a:ext uri="{FF2B5EF4-FFF2-40B4-BE49-F238E27FC236}">
                <a16:creationId xmlns:a16="http://schemas.microsoft.com/office/drawing/2014/main" id="{D23397D0-3C9F-06CA-5AFE-332915983FE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1678" y="275417"/>
            <a:ext cx="11065468" cy="862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Rounded MT Bold" panose="020F0704030504030204" pitchFamily="34" charset="0"/>
              </a:rPr>
              <a:t>VISUALIZACIÓN DE DATOS</a:t>
            </a:r>
            <a:endParaRPr sz="4800" dirty="0">
              <a:latin typeface="Arial Rounded MT Bold" panose="020F0704030504030204" pitchFamily="34" charset="0"/>
            </a:endParaRPr>
          </a:p>
        </p:txBody>
      </p:sp>
      <p:pic>
        <p:nvPicPr>
          <p:cNvPr id="344" name="Google Shape;344;p4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1BC7BFA-5AF1-4173-22E7-272BB5AE618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4028" y="4500719"/>
            <a:ext cx="5740913" cy="32335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41">
            <a:extLst>
              <a:ext uri="{FF2B5EF4-FFF2-40B4-BE49-F238E27FC236}">
                <a16:creationId xmlns:a16="http://schemas.microsoft.com/office/drawing/2014/main" id="{D8E31C02-D4EC-6D85-8DE5-001647524824}"/>
              </a:ext>
            </a:extLst>
          </p:cNvPr>
          <p:cNvCxnSpPr/>
          <p:nvPr/>
        </p:nvCxnSpPr>
        <p:spPr>
          <a:xfrm>
            <a:off x="10324077" y="5661213"/>
            <a:ext cx="0" cy="100462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2EF3CFB-BE00-EE76-FAC6-C09F021D3E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53" t="14828" r="17105" b="13786"/>
          <a:stretch/>
        </p:blipFill>
        <p:spPr>
          <a:xfrm>
            <a:off x="261950" y="5323145"/>
            <a:ext cx="2014321" cy="1437303"/>
          </a:xfrm>
          <a:prstGeom prst="rect">
            <a:avLst/>
          </a:prstGeom>
        </p:spPr>
      </p:pic>
      <p:grpSp>
        <p:nvGrpSpPr>
          <p:cNvPr id="2" name="Google Shape;1404;p91">
            <a:extLst>
              <a:ext uri="{FF2B5EF4-FFF2-40B4-BE49-F238E27FC236}">
                <a16:creationId xmlns:a16="http://schemas.microsoft.com/office/drawing/2014/main" id="{8A3C8F08-9509-2DFE-4E12-C5F572F54E60}"/>
              </a:ext>
            </a:extLst>
          </p:cNvPr>
          <p:cNvGrpSpPr/>
          <p:nvPr/>
        </p:nvGrpSpPr>
        <p:grpSpPr>
          <a:xfrm>
            <a:off x="837640" y="1555424"/>
            <a:ext cx="5740912" cy="3437267"/>
            <a:chOff x="2929088" y="3335586"/>
            <a:chExt cx="3898304" cy="2687783"/>
          </a:xfrm>
        </p:grpSpPr>
        <p:pic>
          <p:nvPicPr>
            <p:cNvPr id="3" name="Google Shape;1405;p91">
              <a:extLst>
                <a:ext uri="{FF2B5EF4-FFF2-40B4-BE49-F238E27FC236}">
                  <a16:creationId xmlns:a16="http://schemas.microsoft.com/office/drawing/2014/main" id="{8EA84DD3-0BCD-DAFB-557D-81ECDBA5E85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042873" y="3335586"/>
              <a:ext cx="3670733" cy="2595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1406;p91">
              <a:extLst>
                <a:ext uri="{FF2B5EF4-FFF2-40B4-BE49-F238E27FC236}">
                  <a16:creationId xmlns:a16="http://schemas.microsoft.com/office/drawing/2014/main" id="{6232D77E-F6E5-71F0-713C-262A20A63F39}"/>
                </a:ext>
              </a:extLst>
            </p:cNvPr>
            <p:cNvPicPr preferRelativeResize="0"/>
            <p:nvPr/>
          </p:nvPicPr>
          <p:blipFill rotWithShape="1">
            <a:blip r:embed="rId6">
              <a:alphaModFix amt="60000"/>
            </a:blip>
            <a:srcRect/>
            <a:stretch/>
          </p:blipFill>
          <p:spPr>
            <a:xfrm>
              <a:off x="2929088" y="5817352"/>
              <a:ext cx="3898304" cy="2060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47024FD-A105-AC44-A540-402801EDF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877" y="1732359"/>
            <a:ext cx="4473136" cy="2987139"/>
          </a:xfrm>
          <a:prstGeom prst="rect">
            <a:avLst/>
          </a:prstGeom>
        </p:spPr>
      </p:pic>
      <p:grpSp>
        <p:nvGrpSpPr>
          <p:cNvPr id="9" name="Google Shape;1412;p91">
            <a:extLst>
              <a:ext uri="{FF2B5EF4-FFF2-40B4-BE49-F238E27FC236}">
                <a16:creationId xmlns:a16="http://schemas.microsoft.com/office/drawing/2014/main" id="{158F2481-3059-E5B6-6C53-D55EB14F7FF7}"/>
              </a:ext>
            </a:extLst>
          </p:cNvPr>
          <p:cNvGrpSpPr/>
          <p:nvPr/>
        </p:nvGrpSpPr>
        <p:grpSpPr>
          <a:xfrm>
            <a:off x="7957231" y="1555424"/>
            <a:ext cx="2402732" cy="3600235"/>
            <a:chOff x="6556468" y="3868439"/>
            <a:chExt cx="1458765" cy="2272635"/>
          </a:xfrm>
        </p:grpSpPr>
        <p:pic>
          <p:nvPicPr>
            <p:cNvPr id="10" name="Google Shape;1413;p91">
              <a:extLst>
                <a:ext uri="{FF2B5EF4-FFF2-40B4-BE49-F238E27FC236}">
                  <a16:creationId xmlns:a16="http://schemas.microsoft.com/office/drawing/2014/main" id="{7445ABF1-0ED0-A686-C74E-02E3F465478C}"/>
                </a:ext>
              </a:extLst>
            </p:cNvPr>
            <p:cNvPicPr preferRelativeResize="0"/>
            <p:nvPr/>
          </p:nvPicPr>
          <p:blipFill rotWithShape="1">
            <a:blip r:embed="rId6">
              <a:alphaModFix amt="46000"/>
            </a:blip>
            <a:srcRect/>
            <a:stretch/>
          </p:blipFill>
          <p:spPr>
            <a:xfrm>
              <a:off x="6556468" y="5874930"/>
              <a:ext cx="1458765" cy="266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414;p91">
              <a:extLst>
                <a:ext uri="{FF2B5EF4-FFF2-40B4-BE49-F238E27FC236}">
                  <a16:creationId xmlns:a16="http://schemas.microsoft.com/office/drawing/2014/main" id="{BF930FF9-92FE-81F6-827E-2A94EC0CE579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725580" y="3868439"/>
              <a:ext cx="1134304" cy="21697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AutoShape 2">
            <a:extLst>
              <a:ext uri="{FF2B5EF4-FFF2-40B4-BE49-F238E27FC236}">
                <a16:creationId xmlns:a16="http://schemas.microsoft.com/office/drawing/2014/main" id="{4686E260-822C-9E9C-7DC5-F64087E2FC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685AC0-B443-DF28-58B2-965DCAB112D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7256"/>
          <a:stretch/>
        </p:blipFill>
        <p:spPr>
          <a:xfrm>
            <a:off x="8407593" y="1965616"/>
            <a:ext cx="1514626" cy="2596594"/>
          </a:xfrm>
          <a:prstGeom prst="rect">
            <a:avLst/>
          </a:prstGeom>
        </p:spPr>
      </p:pic>
      <p:sp>
        <p:nvSpPr>
          <p:cNvPr id="16" name="Google Shape;362;p43">
            <a:extLst>
              <a:ext uri="{FF2B5EF4-FFF2-40B4-BE49-F238E27FC236}">
                <a16:creationId xmlns:a16="http://schemas.microsoft.com/office/drawing/2014/main" id="{4D4F9AA0-6CD5-17DA-633F-1F446B49BD2D}"/>
              </a:ext>
            </a:extLst>
          </p:cNvPr>
          <p:cNvSpPr txBox="1">
            <a:spLocks/>
          </p:cNvSpPr>
          <p:nvPr/>
        </p:nvSpPr>
        <p:spPr>
          <a:xfrm>
            <a:off x="1653699" y="5075577"/>
            <a:ext cx="4056434" cy="4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SzPts val="2000"/>
            </a:pPr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Visualización App Desktop</a:t>
            </a:r>
          </a:p>
          <a:p>
            <a:pPr marL="0" indent="-127000">
              <a:buSzPts val="2000"/>
              <a:buFont typeface="Arial"/>
              <a:buChar char="​"/>
            </a:pPr>
            <a:endParaRPr lang="es-ES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Google Shape;362;p43">
            <a:extLst>
              <a:ext uri="{FF2B5EF4-FFF2-40B4-BE49-F238E27FC236}">
                <a16:creationId xmlns:a16="http://schemas.microsoft.com/office/drawing/2014/main" id="{AD3DA1FB-7F97-95C4-20B8-F256C5FBC171}"/>
              </a:ext>
            </a:extLst>
          </p:cNvPr>
          <p:cNvSpPr txBox="1">
            <a:spLocks/>
          </p:cNvSpPr>
          <p:nvPr/>
        </p:nvSpPr>
        <p:spPr>
          <a:xfrm>
            <a:off x="7412479" y="5062603"/>
            <a:ext cx="3891062" cy="4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SzPts val="2000"/>
            </a:pPr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Visualización App </a:t>
            </a:r>
            <a:r>
              <a:rPr lang="es-ES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Phone</a:t>
            </a:r>
            <a:endParaRPr lang="es-E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-127000">
              <a:buSzPts val="2000"/>
              <a:buFont typeface="Arial"/>
              <a:buChar char="​"/>
            </a:pPr>
            <a:endParaRPr lang="es-ES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2927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>
          <a:extLst>
            <a:ext uri="{FF2B5EF4-FFF2-40B4-BE49-F238E27FC236}">
              <a16:creationId xmlns:a16="http://schemas.microsoft.com/office/drawing/2014/main" id="{EBFF878C-1AC4-0ED8-FF39-288782B84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3CCADD-6D46-2EC8-A75B-29549D9CF9F4}"/>
              </a:ext>
            </a:extLst>
          </p:cNvPr>
          <p:cNvSpPr/>
          <p:nvPr/>
        </p:nvSpPr>
        <p:spPr>
          <a:xfrm>
            <a:off x="291830" y="924125"/>
            <a:ext cx="5924144" cy="5398851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1" name="Google Shape;361;p43">
            <a:extLst>
              <a:ext uri="{FF2B5EF4-FFF2-40B4-BE49-F238E27FC236}">
                <a16:creationId xmlns:a16="http://schemas.microsoft.com/office/drawing/2014/main" id="{F72E648F-AF94-44D0-3519-645B846FD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500" y="63501"/>
            <a:ext cx="11045952" cy="73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Rounded MT Bold" panose="020F0704030504030204" pitchFamily="34" charset="0"/>
              </a:rPr>
              <a:t>AUTOMATIZACION(FLOWS)</a:t>
            </a:r>
            <a:endParaRPr sz="4800" dirty="0">
              <a:latin typeface="Arial Rounded MT Bold" panose="020F0704030504030204" pitchFamily="34" charset="0"/>
            </a:endParaRPr>
          </a:p>
        </p:txBody>
      </p:sp>
      <p:sp>
        <p:nvSpPr>
          <p:cNvPr id="362" name="Google Shape;362;p43">
            <a:extLst>
              <a:ext uri="{FF2B5EF4-FFF2-40B4-BE49-F238E27FC236}">
                <a16:creationId xmlns:a16="http://schemas.microsoft.com/office/drawing/2014/main" id="{377A7547-B6F5-14C1-00B1-2323B5D16E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2716" y="1523970"/>
            <a:ext cx="5362372" cy="395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-3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1️⃣ </a:t>
            </a:r>
            <a:r>
              <a:rPr lang="es-ES" sz="1800" b="1" dirty="0">
                <a:solidFill>
                  <a:schemeClr val="bg1"/>
                </a:solidFill>
                <a:latin typeface="Arial Narrow" panose="020B0606020202030204" pitchFamily="34" charset="0"/>
              </a:rPr>
              <a:t>Asignación Automática de Leads:</a:t>
            </a:r>
            <a:b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📩 Mejora la </a:t>
            </a:r>
            <a:r>
              <a:rPr lang="es-ES" sz="1800" b="1" dirty="0">
                <a:solidFill>
                  <a:schemeClr val="bg1"/>
                </a:solidFill>
                <a:latin typeface="Arial Narrow" panose="020B0606020202030204" pitchFamily="34" charset="0"/>
              </a:rPr>
              <a:t>respuesta rápida</a:t>
            </a: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al cliente al notificar automáticamente al Gerente de Ventas, agilizando el proceso comercial.</a:t>
            </a:r>
          </a:p>
          <a:p>
            <a:pPr marL="0" lvl="0" indent="-3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endParaRPr lang="es-ES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lvl="0" indent="-3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r>
              <a:rPr lang="es-ES" sz="1800" dirty="0">
                <a:solidFill>
                  <a:schemeClr val="bg1"/>
                </a:solidFill>
                <a:latin typeface="Aptos Narrow" panose="020B0004020202020204" pitchFamily="34" charset="0"/>
              </a:rPr>
              <a:t>2️⃣ </a:t>
            </a:r>
            <a:r>
              <a:rPr lang="es-ES" sz="1800" b="1" dirty="0">
                <a:solidFill>
                  <a:schemeClr val="bg1"/>
                </a:solidFill>
                <a:latin typeface="Aptos Narrow" panose="020B0004020202020204" pitchFamily="34" charset="0"/>
              </a:rPr>
              <a:t>Conversión de Lead a Oportunidad</a:t>
            </a:r>
            <a:br>
              <a:rPr lang="es-ES" sz="1800" dirty="0">
                <a:solidFill>
                  <a:schemeClr val="bg1"/>
                </a:solidFill>
                <a:latin typeface="Aptos Narrow" panose="020B0004020202020204" pitchFamily="34" charset="0"/>
              </a:rPr>
            </a:br>
            <a:r>
              <a:rPr lang="es-ES" sz="1800" dirty="0">
                <a:solidFill>
                  <a:schemeClr val="bg1"/>
                </a:solidFill>
                <a:latin typeface="Aptos Narrow" panose="020B0004020202020204" pitchFamily="34" charset="0"/>
              </a:rPr>
              <a:t>🔄 Optimiza el ciclo de ventas al </a:t>
            </a:r>
            <a:r>
              <a:rPr lang="es-ES" sz="1800" b="1" dirty="0">
                <a:solidFill>
                  <a:schemeClr val="bg1"/>
                </a:solidFill>
                <a:latin typeface="Aptos Narrow" panose="020B0004020202020204" pitchFamily="34" charset="0"/>
              </a:rPr>
              <a:t>automatizar la conversión</a:t>
            </a:r>
            <a:r>
              <a:rPr lang="es-ES" sz="1800" dirty="0">
                <a:solidFill>
                  <a:schemeClr val="bg1"/>
                </a:solidFill>
                <a:latin typeface="Aptos Narrow" panose="020B0004020202020204" pitchFamily="34" charset="0"/>
              </a:rPr>
              <a:t>, asegurando que los leads calificados no se pierdan.</a:t>
            </a:r>
          </a:p>
          <a:p>
            <a:pPr marL="0" lvl="0" indent="-3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endParaRPr lang="es-ES" sz="18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0" lvl="0" indent="-3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3️⃣ </a:t>
            </a:r>
            <a:r>
              <a:rPr lang="es-ES" sz="1800" b="1" dirty="0">
                <a:solidFill>
                  <a:schemeClr val="bg1"/>
                </a:solidFill>
                <a:latin typeface="Arial Narrow" panose="020B0606020202030204" pitchFamily="34" charset="0"/>
              </a:rPr>
              <a:t>Seguimiento de Casos de Soporte</a:t>
            </a:r>
            <a:b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🚨 Permite una </a:t>
            </a:r>
            <a:r>
              <a:rPr lang="es-ES" sz="1800" b="1" dirty="0">
                <a:solidFill>
                  <a:schemeClr val="bg1"/>
                </a:solidFill>
                <a:latin typeface="Arial Narrow" panose="020B0606020202030204" pitchFamily="34" charset="0"/>
              </a:rPr>
              <a:t>atención inmediata</a:t>
            </a: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a casos críticos, mejorando la </a:t>
            </a:r>
            <a:r>
              <a:rPr lang="es-ES" sz="1800" b="1" dirty="0">
                <a:solidFill>
                  <a:schemeClr val="bg1"/>
                </a:solidFill>
                <a:latin typeface="Arial Narrow" panose="020B0606020202030204" pitchFamily="34" charset="0"/>
              </a:rPr>
              <a:t>satisfacción del cliente</a:t>
            </a: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y la eficiencia del soporte.</a:t>
            </a:r>
          </a:p>
        </p:txBody>
      </p:sp>
      <p:pic>
        <p:nvPicPr>
          <p:cNvPr id="365" name="Google Shape;365;p4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398DFBF-FA2C-0EAE-6CFF-9A5F930523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492" y="5084362"/>
            <a:ext cx="4189925" cy="2356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43">
            <a:extLst>
              <a:ext uri="{FF2B5EF4-FFF2-40B4-BE49-F238E27FC236}">
                <a16:creationId xmlns:a16="http://schemas.microsoft.com/office/drawing/2014/main" id="{52BF52B9-204D-EFA6-C605-4E48EE8D1596}"/>
              </a:ext>
            </a:extLst>
          </p:cNvPr>
          <p:cNvCxnSpPr/>
          <p:nvPr/>
        </p:nvCxnSpPr>
        <p:spPr>
          <a:xfrm>
            <a:off x="10829915" y="5970104"/>
            <a:ext cx="0" cy="6570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2B7E88-8847-34BF-20AF-14C1D3A9B7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53" t="14828" r="17105" b="13786"/>
          <a:stretch/>
        </p:blipFill>
        <p:spPr>
          <a:xfrm>
            <a:off x="261950" y="5323145"/>
            <a:ext cx="2014321" cy="1437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3FF82E-7FB6-2E9E-1ACD-F7BE34821F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044" r="64160" b="12309"/>
          <a:stretch/>
        </p:blipFill>
        <p:spPr>
          <a:xfrm>
            <a:off x="7087685" y="924125"/>
            <a:ext cx="4050486" cy="4871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1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 txBox="1">
            <a:spLocks noGrp="1"/>
          </p:cNvSpPr>
          <p:nvPr>
            <p:ph type="body" idx="1"/>
          </p:nvPr>
        </p:nvSpPr>
        <p:spPr>
          <a:xfrm>
            <a:off x="578556" y="2595708"/>
            <a:ext cx="3581400" cy="311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noAutofit/>
          </a:bodyPr>
          <a:lstStyle/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r>
              <a:rPr lang="es-ES" dirty="0"/>
              <a:t>Se generaron incongruencias para realizar la importación de datos clave dentro de la organización de Salesforce.</a:t>
            </a:r>
          </a:p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endParaRPr lang="es-E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Este inconveniente fue solucionado de la mano con el área de soporte de ConstruFurgo</a:t>
            </a:r>
            <a:endParaRPr dirty="0"/>
          </a:p>
        </p:txBody>
      </p:sp>
      <p:sp>
        <p:nvSpPr>
          <p:cNvPr id="404" name="Google Shape;404;p47"/>
          <p:cNvSpPr txBox="1">
            <a:spLocks noGrp="1"/>
          </p:cNvSpPr>
          <p:nvPr>
            <p:ph type="body" idx="2"/>
          </p:nvPr>
        </p:nvSpPr>
        <p:spPr>
          <a:xfrm>
            <a:off x="4303712" y="2595708"/>
            <a:ext cx="3581400" cy="311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Durante la implementación se evidencio que alguna información no era visualizada por determinados usuarios.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s-E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Esto debido a unos permisos de visualización del Dashboard que no se encontraban activos</a:t>
            </a:r>
            <a:endParaRPr dirty="0"/>
          </a:p>
        </p:txBody>
      </p:sp>
      <p:sp>
        <p:nvSpPr>
          <p:cNvPr id="405" name="Google Shape;405;p47"/>
          <p:cNvSpPr txBox="1">
            <a:spLocks noGrp="1"/>
          </p:cNvSpPr>
          <p:nvPr>
            <p:ph type="body" idx="3"/>
          </p:nvPr>
        </p:nvSpPr>
        <p:spPr>
          <a:xfrm>
            <a:off x="8036241" y="2595708"/>
            <a:ext cx="3581400" cy="311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noAutofit/>
          </a:bodyPr>
          <a:lstStyle/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r>
              <a:rPr lang="es-ES" dirty="0"/>
              <a:t>Debido al uso de objetos personalizados en la representación de la información de nuestra compañía.</a:t>
            </a:r>
          </a:p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endParaRPr lang="es-ES" dirty="0"/>
          </a:p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r>
              <a:rPr lang="es-ES" dirty="0"/>
              <a:t>Esto dificulto el proceso lógico para automatizar ciertos procesos de la compañía.</a:t>
            </a:r>
          </a:p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endParaRPr lang="es-ES" dirty="0"/>
          </a:p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endParaRPr dirty="0"/>
          </a:p>
        </p:txBody>
      </p:sp>
      <p:sp>
        <p:nvSpPr>
          <p:cNvPr id="406" name="Google Shape;406;p47"/>
          <p:cNvSpPr txBox="1">
            <a:spLocks noGrp="1"/>
          </p:cNvSpPr>
          <p:nvPr>
            <p:ph type="body" idx="4"/>
          </p:nvPr>
        </p:nvSpPr>
        <p:spPr>
          <a:xfrm>
            <a:off x="578556" y="1753751"/>
            <a:ext cx="3581400" cy="681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DATOS</a:t>
            </a:r>
            <a:endParaRPr dirty="0"/>
          </a:p>
        </p:txBody>
      </p:sp>
      <p:sp>
        <p:nvSpPr>
          <p:cNvPr id="407" name="Google Shape;407;p47"/>
          <p:cNvSpPr txBox="1">
            <a:spLocks noGrp="1"/>
          </p:cNvSpPr>
          <p:nvPr>
            <p:ph type="body" idx="5"/>
          </p:nvPr>
        </p:nvSpPr>
        <p:spPr>
          <a:xfrm>
            <a:off x="4303712" y="1753751"/>
            <a:ext cx="3581400" cy="681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SEGURIDAD</a:t>
            </a:r>
            <a:endParaRPr dirty="0"/>
          </a:p>
        </p:txBody>
      </p:sp>
      <p:sp>
        <p:nvSpPr>
          <p:cNvPr id="408" name="Google Shape;408;p47"/>
          <p:cNvSpPr txBox="1">
            <a:spLocks noGrp="1"/>
          </p:cNvSpPr>
          <p:nvPr>
            <p:ph type="body" idx="6"/>
          </p:nvPr>
        </p:nvSpPr>
        <p:spPr>
          <a:xfrm>
            <a:off x="8039823" y="1753751"/>
            <a:ext cx="3581400" cy="681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AUTOMATIZACION</a:t>
            </a:r>
            <a:endParaRPr dirty="0"/>
          </a:p>
        </p:txBody>
      </p:sp>
      <p:sp>
        <p:nvSpPr>
          <p:cNvPr id="412" name="Google Shape;412;p47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DESAFIOS Y AREAS DE MEJORA</a:t>
            </a:r>
            <a:endParaRPr dirty="0"/>
          </a:p>
        </p:txBody>
      </p:sp>
      <p:pic>
        <p:nvPicPr>
          <p:cNvPr id="414" name="Google Shape;414;p47" descr="A black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492" y="5084362"/>
            <a:ext cx="4189925" cy="2356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47"/>
          <p:cNvCxnSpPr/>
          <p:nvPr/>
        </p:nvCxnSpPr>
        <p:spPr>
          <a:xfrm>
            <a:off x="10829915" y="5970104"/>
            <a:ext cx="0" cy="6570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4D95A7A-159D-0271-0B0E-229911960D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53" t="14828" r="17105" b="13786"/>
          <a:stretch/>
        </p:blipFill>
        <p:spPr>
          <a:xfrm>
            <a:off x="261950" y="5323145"/>
            <a:ext cx="2014321" cy="1437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alesforce 2015 16x9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610</Words>
  <Application>Microsoft Office PowerPoint</Application>
  <PresentationFormat>Custom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Narrow</vt:lpstr>
      <vt:lpstr>Arial Rounded MT Bold</vt:lpstr>
      <vt:lpstr>Noto Sans Symbols</vt:lpstr>
      <vt:lpstr>Aptos Narrow</vt:lpstr>
      <vt:lpstr>Arial</vt:lpstr>
      <vt:lpstr>Salesforce 2015 16x9</vt:lpstr>
      <vt:lpstr>Salesforce 2025  PRESENTACION EJECUTIVA</vt:lpstr>
      <vt:lpstr>INTRODUCCIÓN</vt:lpstr>
      <vt:lpstr>INFORMACIÓN DE LA COMPAÑIA</vt:lpstr>
      <vt:lpstr>SEGURIDAD Y ACCESO</vt:lpstr>
      <vt:lpstr>VISUALIZACIÓN DE DATOS</vt:lpstr>
      <vt:lpstr>VISUALIZACIÓN DE DATOS</vt:lpstr>
      <vt:lpstr>VISUALIZACIÓN DE DATOS</vt:lpstr>
      <vt:lpstr>AUTOMATIZACION(FLOWS)</vt:lpstr>
      <vt:lpstr>DESAFIOS Y AREAS DE MEJORA</vt:lpstr>
      <vt:lpstr>CONCLUSIONES</vt:lpstr>
      <vt:lpstr>Salesforce 2025  🙌 GRACIAS! 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Juan Galan</dc:creator>
  <cp:lastModifiedBy>Juan Galan</cp:lastModifiedBy>
  <cp:revision>2</cp:revision>
  <dcterms:modified xsi:type="dcterms:W3CDTF">2025-03-21T19:09:36Z</dcterms:modified>
</cp:coreProperties>
</file>