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9"/>
  </p:notesMasterIdLst>
  <p:sldIdLst>
    <p:sldId id="256" r:id="rId2"/>
    <p:sldId id="259" r:id="rId3"/>
    <p:sldId id="262" r:id="rId4"/>
    <p:sldId id="263" r:id="rId5"/>
    <p:sldId id="264" r:id="rId6"/>
    <p:sldId id="265" r:id="rId7"/>
    <p:sldId id="26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5df0ff3f9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45df0ff3f9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45df0ff3f9_4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5df0ff3f9_7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5df0ff3f9_7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45df0ff3f9_7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658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85016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382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72897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794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FI"/>
          </a:p>
        </p:txBody>
      </p:sp>
      <p:sp>
        <p:nvSpPr>
          <p:cNvPr id="4"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4160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FI"/>
          </a:p>
        </p:txBody>
      </p:sp>
      <p:sp>
        <p:nvSpPr>
          <p:cNvPr id="4"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91019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723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74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26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62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939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266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FI"/>
          </a:p>
        </p:txBody>
      </p:sp>
      <p:sp>
        <p:nvSpPr>
          <p:cNvPr id="5" name="Footer Placeholder 3"/>
          <p:cNvSpPr>
            <a:spLocks noGrp="1"/>
          </p:cNvSpPr>
          <p:nvPr>
            <p:ph type="ftr" sz="quarter" idx="11"/>
          </p:nvPr>
        </p:nvSpPr>
        <p:spPr/>
        <p:txBody>
          <a:bodyPr/>
          <a:lstStyle/>
          <a:p>
            <a:endParaRPr lang="en-FI"/>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417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FI"/>
          </a:p>
        </p:txBody>
      </p:sp>
      <p:sp>
        <p:nvSpPr>
          <p:cNvPr id="5" name="Footer Placeholder 2"/>
          <p:cNvSpPr>
            <a:spLocks noGrp="1"/>
          </p:cNvSpPr>
          <p:nvPr>
            <p:ph type="ftr" sz="quarter" idx="11"/>
          </p:nvPr>
        </p:nvSpPr>
        <p:spPr/>
        <p:txBody>
          <a:bodyPr/>
          <a:lstStyle/>
          <a:p>
            <a:endParaRPr lang="en-FI"/>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563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endParaRPr lang="en-FI"/>
          </a:p>
        </p:txBody>
      </p:sp>
      <p:sp>
        <p:nvSpPr>
          <p:cNvPr id="5" name="Footer Placeholder 5"/>
          <p:cNvSpPr>
            <a:spLocks noGrp="1"/>
          </p:cNvSpPr>
          <p:nvPr>
            <p:ph type="ftr" sz="quarter" idx="11"/>
          </p:nvPr>
        </p:nvSpPr>
        <p:spPr/>
        <p:txBody>
          <a:bodyPr/>
          <a:lstStyle/>
          <a:p>
            <a:endParaRPr lang="en-FI"/>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313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34548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FI"/>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FI"/>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758509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ctrTitle"/>
          </p:nvPr>
        </p:nvSpPr>
        <p:spPr>
          <a:xfrm>
            <a:off x="2452413" y="1351650"/>
            <a:ext cx="8915400" cy="2262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860"/>
              <a:buFont typeface="Century Gothic"/>
              <a:buNone/>
            </a:pPr>
            <a:r>
              <a:rPr lang="en-US" sz="4860" b="1" dirty="0"/>
              <a:t>BlackJack2018 </a:t>
            </a:r>
            <a:r>
              <a:rPr lang="en-US" sz="4860" b="1" dirty="0" err="1"/>
              <a:t>NoName</a:t>
            </a:r>
            <a:endParaRPr sz="4860" dirty="0"/>
          </a:p>
        </p:txBody>
      </p:sp>
      <p:sp>
        <p:nvSpPr>
          <p:cNvPr id="169" name="Google Shape;169;p18"/>
          <p:cNvSpPr txBox="1">
            <a:spLocks noGrp="1"/>
          </p:cNvSpPr>
          <p:nvPr>
            <p:ph type="subTitle" idx="1"/>
          </p:nvPr>
        </p:nvSpPr>
        <p:spPr>
          <a:xfrm>
            <a:off x="2452426" y="4195904"/>
            <a:ext cx="8915400" cy="1856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SzPts val="1800"/>
              <a:buNone/>
            </a:pPr>
            <a:r>
              <a:rPr lang="fi-FI" dirty="0"/>
              <a:t>Markus Heino</a:t>
            </a:r>
          </a:p>
          <a:p>
            <a:pPr marL="0" lvl="0" indent="0" algn="l" rtl="0">
              <a:spcBef>
                <a:spcPts val="1000"/>
              </a:spcBef>
              <a:spcAft>
                <a:spcPts val="0"/>
              </a:spcAft>
              <a:buSzPts val="1800"/>
              <a:buNone/>
            </a:pPr>
            <a:r>
              <a:rPr lang="fi-FI" dirty="0"/>
              <a:t>Jussi </a:t>
            </a:r>
            <a:r>
              <a:rPr lang="fi-FI" dirty="0" err="1"/>
              <a:t>Jokio</a:t>
            </a:r>
            <a:endParaRPr lang="fi-FI" dirty="0"/>
          </a:p>
          <a:p>
            <a:pPr marL="0" lvl="0" indent="0" algn="l" rtl="0">
              <a:spcBef>
                <a:spcPts val="1000"/>
              </a:spcBef>
              <a:spcAft>
                <a:spcPts val="0"/>
              </a:spcAft>
              <a:buSzPts val="1800"/>
              <a:buNone/>
            </a:pPr>
            <a:r>
              <a:rPr lang="fi-FI" dirty="0"/>
              <a:t>Juhana Poikela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Shape 190"/>
        <p:cNvGrpSpPr/>
        <p:nvPr/>
      </p:nvGrpSpPr>
      <p:grpSpPr>
        <a:xfrm>
          <a:off x="0" y="0"/>
          <a:ext cx="0" cy="0"/>
          <a:chOff x="0" y="0"/>
          <a:chExt cx="0" cy="0"/>
        </a:xfrm>
      </p:grpSpPr>
      <p:pic>
        <p:nvPicPr>
          <p:cNvPr id="223" name="Picture 19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4" name="Picture 19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5" name="Oval 19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6" name="Picture 20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7" name="Picture 20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8" name="Rectangle 20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1" name="Google Shape;191;p21"/>
          <p:cNvSpPr txBox="1">
            <a:spLocks noGrp="1"/>
          </p:cNvSpPr>
          <p:nvPr>
            <p:ph type="title"/>
          </p:nvPr>
        </p:nvSpPr>
        <p:spPr>
          <a:xfrm>
            <a:off x="635457" y="5327700"/>
            <a:ext cx="9184606" cy="1179870"/>
          </a:xfrm>
          <a:prstGeom prst="rect">
            <a:avLst/>
          </a:prstGeom>
        </p:spPr>
        <p:txBody>
          <a:bodyPr spcFirstLastPara="1" vert="horz" lIns="91440" tIns="45720" rIns="91440" bIns="45720" rtlCol="0" anchor="b" anchorCtr="0">
            <a:normAutofit/>
          </a:bodyPr>
          <a:lstStyle/>
          <a:p>
            <a:pPr marL="0" lvl="0" indent="0">
              <a:lnSpc>
                <a:spcPct val="90000"/>
              </a:lnSpc>
              <a:spcAft>
                <a:spcPts val="0"/>
              </a:spcAft>
              <a:buClr>
                <a:srgbClr val="FEFEFE"/>
              </a:buClr>
              <a:buSzPts val="3600"/>
            </a:pPr>
            <a:r>
              <a:rPr lang="en-US" sz="7200" dirty="0"/>
              <a:t>Use case diagram</a:t>
            </a:r>
          </a:p>
        </p:txBody>
      </p:sp>
      <p:pic>
        <p:nvPicPr>
          <p:cNvPr id="3" name="Picture 2">
            <a:extLst>
              <a:ext uri="{FF2B5EF4-FFF2-40B4-BE49-F238E27FC236}">
                <a16:creationId xmlns:a16="http://schemas.microsoft.com/office/drawing/2014/main" id="{1D5471CF-86DD-4DE1-91CE-83012C68CDA4}"/>
              </a:ext>
            </a:extLst>
          </p:cNvPr>
          <p:cNvPicPr>
            <a:picLocks noChangeAspect="1"/>
          </p:cNvPicPr>
          <p:nvPr/>
        </p:nvPicPr>
        <p:blipFill rotWithShape="1">
          <a:blip r:embed="rId8"/>
          <a:srcRect l="30276" r="-1" b="-1"/>
          <a:stretch/>
        </p:blipFill>
        <p:spPr>
          <a:xfrm rot="16200000">
            <a:off x="3456854" y="-2181316"/>
            <a:ext cx="4188315" cy="9831108"/>
          </a:xfrm>
          <a:prstGeom prst="rect">
            <a:avLst/>
          </a:prstGeom>
          <a:effectLst>
            <a:outerShdw blurRad="50800" dist="38100" dir="5400000" algn="t" rotWithShape="0">
              <a:prstClr val="black">
                <a:alpha val="43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EFEFE"/>
              </a:buClr>
              <a:buSzPts val="3600"/>
              <a:buFont typeface="Century Gothic"/>
              <a:buNone/>
            </a:pPr>
            <a:r>
              <a:rPr lang="fi-FI" dirty="0" err="1"/>
              <a:t>Use</a:t>
            </a:r>
            <a:r>
              <a:rPr lang="fi-FI" dirty="0"/>
              <a:t> case </a:t>
            </a:r>
            <a:r>
              <a:rPr lang="fi-FI" dirty="0" err="1"/>
              <a:t>scenario</a:t>
            </a:r>
            <a:br>
              <a:rPr lang="fi-FI" dirty="0"/>
            </a:br>
            <a:endParaRPr dirty="0"/>
          </a:p>
        </p:txBody>
      </p:sp>
      <p:sp>
        <p:nvSpPr>
          <p:cNvPr id="2" name="Rectangle 1">
            <a:extLst>
              <a:ext uri="{FF2B5EF4-FFF2-40B4-BE49-F238E27FC236}">
                <a16:creationId xmlns:a16="http://schemas.microsoft.com/office/drawing/2014/main" id="{B5DC9435-23E4-414A-A2C7-5CBA350A1814}"/>
              </a:ext>
            </a:extLst>
          </p:cNvPr>
          <p:cNvSpPr/>
          <p:nvPr/>
        </p:nvSpPr>
        <p:spPr>
          <a:xfrm>
            <a:off x="204280" y="1152983"/>
            <a:ext cx="11804217" cy="5630324"/>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Matti is a user that wants to play some blackjack, but still have some deep conversations with other people. The priority is having conversation, but most importantly get answer right away and to play the game meanwhile while waiting for answers. </a:t>
            </a:r>
            <a:endParaRPr lang="en-FI"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Matti has chose to play BlackJack2018, that we have developed. First he has to join our server. This automatically connects him/her to the table and he can participate on the next run. If the table has a spot Matti will be able to participate as soon as next run starts.</a:t>
            </a:r>
            <a:endParaRPr lang="en-FI"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When the turn starts Matti, but also any other players gets 2 cards. Here the game is using rules of a blackjack. Matti does see also one card from the Dealer, the second card is shown when, everyone has ended their individual turns. </a:t>
            </a:r>
            <a:endParaRPr lang="en-FI"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At this point Matti is also able to chat with other players. Chatting is possible at any times no matter if its Matti’s turn or not. Matti is not able to do anything else while waiting own turn. When </a:t>
            </a:r>
            <a:r>
              <a:rPr lang="en-GB" dirty="0" err="1">
                <a:latin typeface="Calibri" panose="020F0502020204030204" pitchFamily="34" charset="0"/>
                <a:ea typeface="Calibri" panose="020F0502020204030204" pitchFamily="34" charset="0"/>
                <a:cs typeface="Times New Roman" panose="02020603050405020304" pitchFamily="18" charset="0"/>
              </a:rPr>
              <a:t>theturn</a:t>
            </a:r>
            <a:r>
              <a:rPr lang="en-GB" dirty="0">
                <a:latin typeface="Calibri" panose="020F0502020204030204" pitchFamily="34" charset="0"/>
                <a:ea typeface="Calibri" panose="020F0502020204030204" pitchFamily="34" charset="0"/>
                <a:cs typeface="Times New Roman" panose="02020603050405020304" pitchFamily="18" charset="0"/>
              </a:rPr>
              <a:t> comes Matti is able to either Hit or Stand.  The only other option is to leave the game, which means that the system will play Matti’s turn automatically using server’s given instructions.</a:t>
            </a:r>
            <a:endParaRPr lang="en-FI"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If Matti hits he gets third card, and he is given the same options as long as he do not bust (over 21). When Matti stands or bust the game moves on and gives turn to next player. After everyone has ended their turns, the dealer will play own hand and players are either winning or losing depending, which one has closer to 21 (+ other blackjack rules).</a:t>
            </a:r>
            <a:br>
              <a:rPr lang="en-GB" dirty="0">
                <a:latin typeface="Calibri" panose="020F0502020204030204" pitchFamily="34" charset="0"/>
                <a:ea typeface="Calibri" panose="020F0502020204030204" pitchFamily="34" charset="0"/>
                <a:cs typeface="Times New Roman" panose="02020603050405020304" pitchFamily="18" charset="0"/>
              </a:rPr>
            </a:br>
            <a:endParaRPr lang="en-FI"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New run starts, and everything start all over again except the chat that has everything stored in it so the conversation logs will stay there as long as the server is running.					</a:t>
            </a:r>
            <a:endParaRPr lang="en-FI"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EFEFE"/>
              </a:buClr>
              <a:buSzPts val="3600"/>
              <a:buFont typeface="Century Gothic"/>
              <a:buNone/>
            </a:pPr>
            <a:r>
              <a:rPr lang="en-US"/>
              <a:t>Tasks</a:t>
            </a:r>
            <a:endParaRPr/>
          </a:p>
        </p:txBody>
      </p:sp>
      <p:sp>
        <p:nvSpPr>
          <p:cNvPr id="266" name="Google Shape;266;p25"/>
          <p:cNvSpPr txBox="1">
            <a:spLocks noGrp="1"/>
          </p:cNvSpPr>
          <p:nvPr>
            <p:ph sz="half" idx="1"/>
          </p:nvPr>
        </p:nvSpPr>
        <p:spPr>
          <a:xfrm>
            <a:off x="2734903" y="2133600"/>
            <a:ext cx="8503904"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fi-FI" sz="2800" dirty="0"/>
              <a:t>Design </a:t>
            </a:r>
            <a:r>
              <a:rPr lang="fi-FI" sz="2800" dirty="0" err="1"/>
              <a:t>the</a:t>
            </a:r>
            <a:r>
              <a:rPr lang="fi-FI" sz="2800" dirty="0"/>
              <a:t> </a:t>
            </a:r>
            <a:r>
              <a:rPr lang="fi-FI" sz="2800" dirty="0" err="1"/>
              <a:t>game</a:t>
            </a:r>
            <a:r>
              <a:rPr lang="fi-FI" sz="2800" dirty="0"/>
              <a:t> and </a:t>
            </a:r>
            <a:r>
              <a:rPr lang="fi-FI" sz="2800" dirty="0" err="1"/>
              <a:t>its</a:t>
            </a:r>
            <a:r>
              <a:rPr lang="fi-FI" sz="2800" dirty="0"/>
              <a:t> </a:t>
            </a:r>
            <a:r>
              <a:rPr lang="fi-FI" sz="2800" dirty="0" err="1"/>
              <a:t>mechanics</a:t>
            </a:r>
            <a:endParaRPr dirty="0"/>
          </a:p>
          <a:p>
            <a:pPr marL="342900" lvl="0" indent="-342900" algn="l" rtl="0">
              <a:spcBef>
                <a:spcPts val="1000"/>
              </a:spcBef>
              <a:spcAft>
                <a:spcPts val="0"/>
              </a:spcAft>
              <a:buSzPts val="2800"/>
              <a:buChar char="•"/>
            </a:pPr>
            <a:r>
              <a:rPr lang="fi-FI" sz="2800" dirty="0" err="1"/>
              <a:t>Frontend</a:t>
            </a:r>
            <a:r>
              <a:rPr lang="fi-FI" sz="2800" dirty="0"/>
              <a:t>, </a:t>
            </a:r>
            <a:r>
              <a:rPr lang="fi-FI" sz="2800" dirty="0" err="1"/>
              <a:t>backend</a:t>
            </a:r>
            <a:r>
              <a:rPr lang="fi-FI" sz="2800" dirty="0"/>
              <a:t> and </a:t>
            </a:r>
            <a:r>
              <a:rPr lang="fi-FI" sz="2800" dirty="0" err="1"/>
              <a:t>API’s</a:t>
            </a:r>
            <a:endParaRPr lang="fi-FI" sz="2800" dirty="0"/>
          </a:p>
          <a:p>
            <a:pPr marL="342900" lvl="0" indent="-342900" algn="l" rtl="0">
              <a:spcBef>
                <a:spcPts val="1000"/>
              </a:spcBef>
              <a:spcAft>
                <a:spcPts val="0"/>
              </a:spcAft>
              <a:buSzPts val="2800"/>
              <a:buChar char="•"/>
            </a:pPr>
            <a:r>
              <a:rPr lang="fi-FI" sz="2800" dirty="0" err="1"/>
              <a:t>Well</a:t>
            </a:r>
            <a:r>
              <a:rPr lang="fi-FI" sz="2800" dirty="0"/>
              <a:t> </a:t>
            </a:r>
            <a:r>
              <a:rPr lang="fi-FI" sz="2800" dirty="0" err="1"/>
              <a:t>commented</a:t>
            </a:r>
            <a:r>
              <a:rPr lang="fi-FI" sz="2800" dirty="0"/>
              <a:t> </a:t>
            </a:r>
            <a:r>
              <a:rPr lang="fi-FI" sz="2800" dirty="0" err="1"/>
              <a:t>code</a:t>
            </a:r>
            <a:endParaRPr dirty="0"/>
          </a:p>
          <a:p>
            <a:pPr marL="342900" lvl="0" indent="-342900" algn="l" rtl="0">
              <a:spcBef>
                <a:spcPts val="1000"/>
              </a:spcBef>
              <a:spcAft>
                <a:spcPts val="0"/>
              </a:spcAft>
              <a:buSzPts val="2800"/>
              <a:buChar char="•"/>
            </a:pPr>
            <a:r>
              <a:rPr lang="en-US" sz="2800" dirty="0"/>
              <a:t>Testing</a:t>
            </a:r>
            <a:endParaRPr dirty="0"/>
          </a:p>
          <a:p>
            <a:pPr marL="342900" lvl="0" indent="-342900" algn="l" rtl="0">
              <a:spcBef>
                <a:spcPts val="1000"/>
              </a:spcBef>
              <a:spcAft>
                <a:spcPts val="0"/>
              </a:spcAft>
              <a:buSzPts val="2800"/>
              <a:buChar char="•"/>
            </a:pPr>
            <a:r>
              <a:rPr lang="en-US" sz="2800" dirty="0" err="1"/>
              <a:t>Documenta´tion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EFEFE"/>
              </a:buClr>
              <a:buSzPts val="3600"/>
              <a:buFont typeface="Century Gothic"/>
              <a:buNone/>
            </a:pPr>
            <a:r>
              <a:rPr lang="en-US" dirty="0"/>
              <a:t>Project structure</a:t>
            </a:r>
            <a:endParaRPr dirty="0"/>
          </a:p>
        </p:txBody>
      </p:sp>
      <p:sp>
        <p:nvSpPr>
          <p:cNvPr id="273" name="Google Shape;273;p26"/>
          <p:cNvSpPr txBox="1">
            <a:spLocks noGrp="1"/>
          </p:cNvSpPr>
          <p:nvPr>
            <p:ph sz="half" idx="1"/>
          </p:nvPr>
        </p:nvSpPr>
        <p:spPr>
          <a:xfrm>
            <a:off x="2589211" y="2133600"/>
            <a:ext cx="7941900" cy="3777600"/>
          </a:xfrm>
          <a:prstGeom prst="rect">
            <a:avLst/>
          </a:prstGeom>
          <a:noFill/>
          <a:ln>
            <a:noFill/>
          </a:ln>
        </p:spPr>
        <p:txBody>
          <a:bodyPr spcFirstLastPara="1" wrap="square" lIns="91425" tIns="45700" rIns="91425" bIns="45700" anchor="t" anchorCtr="0">
            <a:noAutofit/>
          </a:bodyPr>
          <a:lstStyle/>
          <a:p>
            <a:pPr marL="342900" lvl="0" indent="-342900" algn="l" rtl="0">
              <a:spcBef>
                <a:spcPts val="1000"/>
              </a:spcBef>
              <a:spcAft>
                <a:spcPts val="0"/>
              </a:spcAft>
              <a:buSzPts val="2800"/>
              <a:buChar char="•"/>
            </a:pPr>
            <a:r>
              <a:rPr lang="en-US" sz="2800" dirty="0"/>
              <a:t>Agile method is being used for development</a:t>
            </a:r>
          </a:p>
          <a:p>
            <a:pPr marL="342900" lvl="0" indent="-342900" algn="l" rtl="0">
              <a:spcBef>
                <a:spcPts val="1000"/>
              </a:spcBef>
              <a:spcAft>
                <a:spcPts val="0"/>
              </a:spcAft>
              <a:buSzPts val="2800"/>
              <a:buChar char="•"/>
            </a:pPr>
            <a:r>
              <a:rPr lang="en-US" sz="2800" dirty="0"/>
              <a:t>Weekly meetings (sprints)</a:t>
            </a:r>
          </a:p>
          <a:p>
            <a:pPr marL="342900" lvl="0" indent="-342900" algn="l" rtl="0">
              <a:spcBef>
                <a:spcPts val="1000"/>
              </a:spcBef>
              <a:spcAft>
                <a:spcPts val="0"/>
              </a:spcAft>
              <a:buSzPts val="2800"/>
              <a:buChar char="•"/>
            </a:pPr>
            <a:r>
              <a:rPr lang="en-US" sz="2800" dirty="0"/>
              <a:t>Shared workload</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EFEFE"/>
              </a:buClr>
              <a:buSzPts val="3600"/>
              <a:buFont typeface="Century Gothic"/>
              <a:buNone/>
            </a:pPr>
            <a:r>
              <a:rPr lang="en-US"/>
              <a:t>Tools</a:t>
            </a:r>
            <a:endParaRPr/>
          </a:p>
        </p:txBody>
      </p:sp>
      <p:sp>
        <p:nvSpPr>
          <p:cNvPr id="280" name="Google Shape;280;p27"/>
          <p:cNvSpPr txBox="1">
            <a:spLocks noGrp="1"/>
          </p:cNvSpPr>
          <p:nvPr>
            <p:ph sz="half" idx="1"/>
          </p:nvPr>
        </p:nvSpPr>
        <p:spPr>
          <a:xfrm>
            <a:off x="2589211" y="2133600"/>
            <a:ext cx="7941799"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1000"/>
              </a:spcBef>
              <a:spcAft>
                <a:spcPts val="0"/>
              </a:spcAft>
              <a:buSzPts val="2800"/>
              <a:buChar char="•"/>
            </a:pPr>
            <a:r>
              <a:rPr lang="en-GB" sz="2800" dirty="0"/>
              <a:t>Frontend</a:t>
            </a:r>
          </a:p>
          <a:p>
            <a:pPr lvl="1" indent="-342900">
              <a:buSzPts val="2800"/>
              <a:buFont typeface="Wingdings 3" charset="2"/>
              <a:buChar char="•"/>
            </a:pPr>
            <a:r>
              <a:rPr lang="en-GB" sz="1800" dirty="0"/>
              <a:t>JS, Html5.(</a:t>
            </a:r>
            <a:r>
              <a:rPr lang="en-GB" sz="1800" dirty="0" err="1"/>
              <a:t>angularjs</a:t>
            </a:r>
            <a:r>
              <a:rPr lang="en-GB" sz="1800" dirty="0"/>
              <a:t>)</a:t>
            </a:r>
          </a:p>
          <a:p>
            <a:pPr marL="342900" lvl="0" indent="-342900" algn="l" rtl="0">
              <a:spcBef>
                <a:spcPts val="1000"/>
              </a:spcBef>
              <a:spcAft>
                <a:spcPts val="0"/>
              </a:spcAft>
              <a:buSzPts val="2800"/>
              <a:buChar char="•"/>
            </a:pPr>
            <a:r>
              <a:rPr lang="en-GB" sz="2800" dirty="0"/>
              <a:t>Backend &amp; API</a:t>
            </a:r>
          </a:p>
          <a:p>
            <a:pPr lvl="1" indent="-342900">
              <a:buSzPts val="2800"/>
              <a:buChar char="•"/>
            </a:pPr>
            <a:r>
              <a:rPr lang="en-GB" sz="1800" dirty="0"/>
              <a:t>C#,.</a:t>
            </a:r>
            <a:r>
              <a:rPr lang="en-GB" sz="1800" dirty="0" err="1"/>
              <a:t>Netframework</a:t>
            </a:r>
            <a:endParaRPr lang="en-GB" sz="1800" dirty="0"/>
          </a:p>
          <a:p>
            <a:pPr lvl="1" indent="-342900">
              <a:buSzPts val="2800"/>
              <a:buChar char="•"/>
            </a:pPr>
            <a:r>
              <a:rPr lang="en-GB" sz="1800" dirty="0"/>
              <a:t>Azure</a:t>
            </a:r>
          </a:p>
          <a:p>
            <a:pPr marL="400050" lvl="1" indent="0">
              <a:buSzPts val="2800"/>
              <a:buNone/>
            </a:pPr>
            <a:endParaRPr lang="en-GB" dirty="0"/>
          </a:p>
          <a:p>
            <a:pPr marL="0" lvl="0" indent="0" algn="l" rtl="0">
              <a:spcBef>
                <a:spcPts val="1000"/>
              </a:spcBef>
              <a:spcAft>
                <a:spcPts val="0"/>
              </a:spcAft>
              <a:buSzPts val="2800"/>
              <a:buNone/>
            </a:pP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sz="half" idx="1"/>
          </p:nvPr>
        </p:nvSpPr>
        <p:spPr>
          <a:xfrm>
            <a:off x="1642712" y="613550"/>
            <a:ext cx="9302096" cy="5208752"/>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sz="3000" i="1" dirty="0"/>
          </a:p>
          <a:p>
            <a:pPr marL="0" lvl="0" indent="0" algn="ctr" rtl="0">
              <a:spcBef>
                <a:spcPts val="1000"/>
              </a:spcBef>
              <a:spcAft>
                <a:spcPts val="0"/>
              </a:spcAft>
              <a:buNone/>
            </a:pPr>
            <a:endParaRPr sz="3000" i="1" dirty="0"/>
          </a:p>
          <a:p>
            <a:pPr marL="0" lvl="0" indent="0" algn="ctr" rtl="0">
              <a:spcBef>
                <a:spcPts val="1000"/>
              </a:spcBef>
              <a:spcAft>
                <a:spcPts val="0"/>
              </a:spcAft>
              <a:buNone/>
            </a:pPr>
            <a:r>
              <a:rPr lang="en-US" sz="3600" i="1" dirty="0"/>
              <a:t>Thank you</a:t>
            </a:r>
          </a:p>
          <a:p>
            <a:pPr marL="0" lvl="0" indent="0" algn="ctr" rtl="0">
              <a:spcBef>
                <a:spcPts val="1000"/>
              </a:spcBef>
              <a:spcAft>
                <a:spcPts val="0"/>
              </a:spcAft>
              <a:buNone/>
            </a:pPr>
            <a:r>
              <a:rPr lang="en-US" sz="3600" i="1" dirty="0"/>
              <a:t>For your time and interest</a:t>
            </a:r>
          </a:p>
          <a:p>
            <a:pPr marL="0" lvl="0" indent="0" algn="ctr" rtl="0">
              <a:spcBef>
                <a:spcPts val="1000"/>
              </a:spcBef>
              <a:spcAft>
                <a:spcPts val="0"/>
              </a:spcAft>
              <a:buNone/>
            </a:pPr>
            <a:r>
              <a:rPr lang="en-US" sz="3600" i="1" dirty="0"/>
              <a:t>Markus </a:t>
            </a:r>
            <a:r>
              <a:rPr lang="en-US" sz="3600" i="1" dirty="0" err="1"/>
              <a:t>Heino</a:t>
            </a:r>
            <a:endParaRPr lang="en-US" sz="3600" i="1" dirty="0"/>
          </a:p>
          <a:p>
            <a:pPr marL="0" lvl="0" indent="0" algn="ctr" rtl="0">
              <a:spcBef>
                <a:spcPts val="1000"/>
              </a:spcBef>
              <a:spcAft>
                <a:spcPts val="0"/>
              </a:spcAft>
              <a:buNone/>
            </a:pPr>
            <a:r>
              <a:rPr lang="en-US" sz="3600" i="1" dirty="0" err="1"/>
              <a:t>Jussi</a:t>
            </a:r>
            <a:r>
              <a:rPr lang="en-US" sz="3600" i="1" dirty="0"/>
              <a:t> </a:t>
            </a:r>
            <a:r>
              <a:rPr lang="en-US" sz="3600" i="1" dirty="0" err="1"/>
              <a:t>Jokio</a:t>
            </a:r>
            <a:endParaRPr lang="en-US" sz="3600" i="1" dirty="0"/>
          </a:p>
          <a:p>
            <a:pPr marL="0" lvl="0" indent="0" algn="ctr" rtl="0">
              <a:spcBef>
                <a:spcPts val="1000"/>
              </a:spcBef>
              <a:spcAft>
                <a:spcPts val="0"/>
              </a:spcAft>
              <a:buNone/>
            </a:pPr>
            <a:r>
              <a:rPr lang="en-US" sz="3600" i="1" dirty="0" err="1"/>
              <a:t>Juhana</a:t>
            </a:r>
            <a:r>
              <a:rPr lang="en-US" sz="3600" i="1" dirty="0"/>
              <a:t> </a:t>
            </a:r>
            <a:r>
              <a:rPr lang="en-US" sz="3600" i="1" dirty="0" err="1"/>
              <a:t>Poikela</a:t>
            </a:r>
            <a:endParaRPr sz="36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386</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Arial</vt:lpstr>
      <vt:lpstr>Century Gothic</vt:lpstr>
      <vt:lpstr>Calibri</vt:lpstr>
      <vt:lpstr>Wingdings 3</vt:lpstr>
      <vt:lpstr>Ion</vt:lpstr>
      <vt:lpstr>BlackJack2018 NoName</vt:lpstr>
      <vt:lpstr>Use case diagram</vt:lpstr>
      <vt:lpstr>Use case scenario </vt:lpstr>
      <vt:lpstr>Tasks</vt:lpstr>
      <vt:lpstr>Project structure</vt:lpstr>
      <vt:lpstr>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BlackJack2018 NoName</dc:title>
  <dc:creator>Markus</dc:creator>
  <cp:lastModifiedBy>Markus</cp:lastModifiedBy>
  <cp:revision>2</cp:revision>
  <dcterms:created xsi:type="dcterms:W3CDTF">2018-11-13T10:46:36Z</dcterms:created>
  <dcterms:modified xsi:type="dcterms:W3CDTF">2018-11-13T10:54:00Z</dcterms:modified>
</cp:coreProperties>
</file>