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840F19-F407-48AC-ACAA-7AC6F36BE2B3}">
  <a:tblStyle styleId="{FC840F19-F407-48AC-ACAA-7AC6F36BE2B3}"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everyone. Welcome to our presentation, Can we predict Heart Disease, by Haibi, Jinsoo, and Sunitha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84ab5c5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84ab5c5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optimized the two main hyperparameters, which were max_depth and n_estimators. Based on our training, validation, and test data set, we found that the max_depth of 10 and n_estimator of 500 were the best hyperparameters for the ML model. Using this, we were able to characterize the performance of the prediction model. As seen from the table, the accuracy of 85.3% showed that the model accurately predicted most heart disease with some errors. This would be adequate for an initial model. Also, as seen from the high precision, the model was great at predicting true values for heart disease. However, the model suffered from false negatives as shown by the lower recall value.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84ab5c5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84ab5c5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understand our ML model in more detail, we looked into the major features that contributed to the model. As seen from the plot, the major features were ST_Slope, Oldpeak, ChestType, and MaxHR. These were all features seen previously to have high correlation with heart disease. On the other hand, sex, Fasting blood sugar, and Resting ECG did not seem to have much influence in the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84ab5c5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84ab5c5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 is too general of a category</a:t>
            </a:r>
            <a:endParaRPr/>
          </a:p>
          <a:p>
            <a:pPr indent="0" lvl="0" marL="0" rtl="0" algn="l">
              <a:spcBef>
                <a:spcPts val="0"/>
              </a:spcBef>
              <a:spcAft>
                <a:spcPts val="0"/>
              </a:spcAft>
              <a:buNone/>
            </a:pPr>
            <a:r>
              <a:rPr lang="en"/>
              <a:t>Pathology is dependent on the type of heart disease</a:t>
            </a:r>
            <a:endParaRPr/>
          </a:p>
          <a:p>
            <a:pPr indent="0" lvl="0" marL="0" rtl="0" algn="l">
              <a:spcBef>
                <a:spcPts val="0"/>
              </a:spcBef>
              <a:spcAft>
                <a:spcPts val="0"/>
              </a:spcAft>
              <a:buNone/>
            </a:pPr>
            <a:r>
              <a:rPr lang="en"/>
              <a:t>Proportional representation of types necessary for model building</a:t>
            </a:r>
            <a:endParaRPr/>
          </a:p>
          <a:p>
            <a:pPr indent="0" lvl="0" marL="0" rtl="0" algn="l">
              <a:spcBef>
                <a:spcPts val="0"/>
              </a:spcBef>
              <a:spcAft>
                <a:spcPts val="0"/>
              </a:spcAft>
              <a:buNone/>
            </a:pPr>
            <a:r>
              <a:rPr lang="en"/>
              <a:t>Model might not be suitable in other data 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Sunitha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84ab5c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84ab5c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Heart disease is a serious condition that accounts for 23% of all deaths in the United States. In 2019, heart disease was the leading c</a:t>
            </a:r>
            <a:r>
              <a:rPr lang="en"/>
              <a:t>ause of death in the US. Coming in various forms,</a:t>
            </a:r>
            <a:r>
              <a:rPr lang="en"/>
              <a:t> such as heart arrhythmias and heart valve disease, heart disease can manifest in our population in various and unexpected ways with multiple causal reasons. As such, it is critical for us to understand key factors that lead to this heart disease and come up with a system to predict and prevent the disease. Given this background, we developed two research questions: Can we build a prediction model for Heart Disease? What are key variables correlated with Heart Disease?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84ab5c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84ab5c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Diagnosis of heart disease requires examination from multiple angles. Doctors typically use physical exams, electrocardiograms, blood tests, stress tests, cardiac catheterization to understand a patient’s condition and diagnose the disease. Our data set included many of the parameters relating to the diagnosis of the heart disease. As seen from the columns in the right, there were 8 specific diagnosis related features in the data set with 2 demographic feature. The last column included the diagnosis of the heart disease.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597b88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597b88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7fcc95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7fcc95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Sunitha</a:t>
            </a:r>
            <a:endParaRPr/>
          </a:p>
          <a:p>
            <a:pPr indent="0" lvl="0" marL="0" rtl="0" algn="l">
              <a:spcBef>
                <a:spcPts val="0"/>
              </a:spcBef>
              <a:spcAft>
                <a:spcPts val="0"/>
              </a:spcAft>
              <a:buNone/>
            </a:pPr>
            <a:r>
              <a:rPr lang="en"/>
              <a:t>Data exploration:</a:t>
            </a:r>
            <a:endParaRPr/>
          </a:p>
          <a:p>
            <a:pPr indent="0" lvl="0" marL="0" rtl="0" algn="l">
              <a:spcBef>
                <a:spcPts val="0"/>
              </a:spcBef>
              <a:spcAft>
                <a:spcPts val="0"/>
              </a:spcAft>
              <a:buNone/>
            </a:pPr>
            <a:r>
              <a:rPr lang="en"/>
              <a:t>Target value distribution : there are more heart disease patients than healthy</a:t>
            </a:r>
            <a:endParaRPr/>
          </a:p>
          <a:p>
            <a:pPr indent="0" lvl="0" marL="0" rtl="0" algn="l">
              <a:spcBef>
                <a:spcPts val="0"/>
              </a:spcBef>
              <a:spcAft>
                <a:spcPts val="0"/>
              </a:spcAft>
              <a:buNone/>
            </a:pPr>
            <a:r>
              <a:rPr lang="en"/>
              <a:t>Age: Age are normally distributed from 28-77 yrs.</a:t>
            </a:r>
            <a:endParaRPr/>
          </a:p>
          <a:p>
            <a:pPr indent="0" lvl="0" marL="0" rtl="0" algn="l">
              <a:spcBef>
                <a:spcPts val="0"/>
              </a:spcBef>
              <a:spcAft>
                <a:spcPts val="0"/>
              </a:spcAft>
              <a:buNone/>
            </a:pPr>
            <a:r>
              <a:rPr lang="en"/>
              <a:t>Sex: There are more men than women in our data sample.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84ab5c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84ab5c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Haibi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597b88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597b88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Haibi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597b88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597b88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Haibi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84ab5c5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84ab5c5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Jinsoo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choosing a Machine Learning algorithm, we explored three different types of algorithms: Random Forest Classifier, Support Vector Machine, and Logistic Regression. Initial analysis showed that the randomforestclassifier, which is a </a:t>
            </a:r>
            <a:r>
              <a:rPr lang="en"/>
              <a:t>decision</a:t>
            </a:r>
            <a:r>
              <a:rPr lang="en"/>
              <a:t> tree based model, rendered the highest mean f1 score. Based on this data, we decided to tune the RandomForestClassifier model to build a robust prediction model based on our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Can we predict </a:t>
            </a:r>
            <a:endParaRPr/>
          </a:p>
          <a:p>
            <a:pPr indent="0" lvl="0" marL="0" rtl="0" algn="l">
              <a:spcBef>
                <a:spcPts val="0"/>
              </a:spcBef>
              <a:spcAft>
                <a:spcPts val="0"/>
              </a:spcAft>
              <a:buNone/>
            </a:pPr>
            <a:r>
              <a:rPr lang="en"/>
              <a:t>Heart Disease?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MIDS W200 W630 Huang</a:t>
            </a:r>
            <a:endParaRPr/>
          </a:p>
          <a:p>
            <a:pPr indent="0" lvl="0" marL="0" rtl="0" algn="l">
              <a:spcBef>
                <a:spcPts val="0"/>
              </a:spcBef>
              <a:spcAft>
                <a:spcPts val="0"/>
              </a:spcAft>
              <a:buNone/>
            </a:pPr>
            <a:r>
              <a:rPr lang="en"/>
              <a:t>Haibi Lu, Jinsoo Chung, Sunitha Haraginadoni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&amp; Test Results for Prediction Models</a:t>
            </a:r>
            <a:endParaRPr/>
          </a:p>
        </p:txBody>
      </p:sp>
      <p:graphicFrame>
        <p:nvGraphicFramePr>
          <p:cNvPr id="143" name="Google Shape;143;p22"/>
          <p:cNvGraphicFramePr/>
          <p:nvPr/>
        </p:nvGraphicFramePr>
        <p:xfrm>
          <a:off x="3709963" y="3000713"/>
          <a:ext cx="3000000" cy="3000000"/>
        </p:xfrm>
        <a:graphic>
          <a:graphicData uri="http://schemas.openxmlformats.org/drawingml/2006/table">
            <a:tbl>
              <a:tblPr>
                <a:noFill/>
                <a:tableStyleId>{FC840F19-F407-48AC-ACAA-7AC6F36BE2B3}</a:tableStyleId>
              </a:tblPr>
              <a:tblGrid>
                <a:gridCol w="880475"/>
                <a:gridCol w="880475"/>
                <a:gridCol w="1084075"/>
                <a:gridCol w="816175"/>
                <a:gridCol w="901900"/>
                <a:gridCol w="719750"/>
              </a:tblGrid>
              <a:tr h="372725">
                <a:tc>
                  <a:txBody>
                    <a:bodyPr/>
                    <a:lstStyle/>
                    <a:p>
                      <a:pPr indent="0" lvl="0" marL="0" rtl="0" algn="ctr">
                        <a:lnSpc>
                          <a:spcPct val="115000"/>
                        </a:lnSpc>
                        <a:spcBef>
                          <a:spcPts val="900"/>
                        </a:spcBef>
                        <a:spcAft>
                          <a:spcPts val="0"/>
                        </a:spcAft>
                        <a:buNone/>
                      </a:pPr>
                      <a:r>
                        <a:rPr b="1" lang="en" sz="1100"/>
                        <a:t>Test Type</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max_depth</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n_estimators</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Accuracy</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Precision</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Recall</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2725">
                <a:tc>
                  <a:txBody>
                    <a:bodyPr/>
                    <a:lstStyle/>
                    <a:p>
                      <a:pPr indent="0" lvl="0" marL="0" rtl="0" algn="ctr">
                        <a:lnSpc>
                          <a:spcPct val="115000"/>
                        </a:lnSpc>
                        <a:spcBef>
                          <a:spcPts val="900"/>
                        </a:spcBef>
                        <a:spcAft>
                          <a:spcPts val="0"/>
                        </a:spcAft>
                        <a:buNone/>
                      </a:pPr>
                      <a:r>
                        <a:rPr b="1" lang="en" sz="1100"/>
                        <a:t>Final Test</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10.0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900"/>
                        </a:spcBef>
                        <a:spcAft>
                          <a:spcPts val="0"/>
                        </a:spcAft>
                        <a:buNone/>
                      </a:pPr>
                      <a:r>
                        <a:rPr b="1" lang="en" sz="1100"/>
                        <a:t>500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900"/>
                        </a:spcBef>
                        <a:spcAft>
                          <a:spcPts val="0"/>
                        </a:spcAft>
                        <a:buNone/>
                      </a:pPr>
                      <a:r>
                        <a:rPr b="1" lang="en" sz="1100"/>
                        <a:t>0.853</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0.93</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0.823</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r>
            </a:tbl>
          </a:graphicData>
        </a:graphic>
      </p:graphicFrame>
      <p:sp>
        <p:nvSpPr>
          <p:cNvPr id="144" name="Google Shape;144;p22"/>
          <p:cNvSpPr txBox="1"/>
          <p:nvPr/>
        </p:nvSpPr>
        <p:spPr>
          <a:xfrm>
            <a:off x="428650" y="1017713"/>
            <a:ext cx="77259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roxima Nova"/>
              <a:buChar char="-"/>
            </a:pPr>
            <a:r>
              <a:rPr b="1" lang="en" sz="1600">
                <a:latin typeface="Proxima Nova"/>
                <a:ea typeface="Proxima Nova"/>
                <a:cs typeface="Proxima Nova"/>
                <a:sym typeface="Proxima Nova"/>
              </a:rPr>
              <a:t>Max_Depth of 10 and N_Estimators of 500 selected as final model</a:t>
            </a:r>
            <a:endParaRPr b="1"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Data suffers from the high presence of false negatives - lower recall value</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Useful for positive prediction as shown by high precision</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Adequate accuracy for initial prediction model</a:t>
            </a:r>
            <a:endParaRPr sz="1600">
              <a:latin typeface="Proxima Nova"/>
              <a:ea typeface="Proxima Nova"/>
              <a:cs typeface="Proxima Nova"/>
              <a:sym typeface="Proxima Nova"/>
            </a:endParaRPr>
          </a:p>
        </p:txBody>
      </p:sp>
      <p:pic>
        <p:nvPicPr>
          <p:cNvPr id="145" name="Google Shape;145;p22"/>
          <p:cNvPicPr preferRelativeResize="0"/>
          <p:nvPr/>
        </p:nvPicPr>
        <p:blipFill>
          <a:blip r:embed="rId3">
            <a:alphaModFix/>
          </a:blip>
          <a:stretch>
            <a:fillRect/>
          </a:stretch>
        </p:blipFill>
        <p:spPr>
          <a:xfrm>
            <a:off x="428650" y="2258538"/>
            <a:ext cx="3128000" cy="234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Major Features in the Prediction Model</a:t>
            </a:r>
            <a:endParaRPr/>
          </a:p>
        </p:txBody>
      </p:sp>
      <p:pic>
        <p:nvPicPr>
          <p:cNvPr id="151" name="Google Shape;151;p23"/>
          <p:cNvPicPr preferRelativeResize="0"/>
          <p:nvPr/>
        </p:nvPicPr>
        <p:blipFill>
          <a:blip r:embed="rId3">
            <a:alphaModFix/>
          </a:blip>
          <a:stretch>
            <a:fillRect/>
          </a:stretch>
        </p:blipFill>
        <p:spPr>
          <a:xfrm>
            <a:off x="154775" y="1429425"/>
            <a:ext cx="5480350" cy="2985400"/>
          </a:xfrm>
          <a:prstGeom prst="rect">
            <a:avLst/>
          </a:prstGeom>
          <a:noFill/>
          <a:ln>
            <a:noFill/>
          </a:ln>
        </p:spPr>
      </p:pic>
      <p:sp>
        <p:nvSpPr>
          <p:cNvPr id="152" name="Google Shape;152;p23"/>
          <p:cNvSpPr txBox="1"/>
          <p:nvPr/>
        </p:nvSpPr>
        <p:spPr>
          <a:xfrm>
            <a:off x="5829300" y="1301850"/>
            <a:ext cx="32040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Major predictors:</a:t>
            </a:r>
            <a:endParaRPr b="1"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ST_Slope</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Old peak</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Chest pain Type</a:t>
            </a:r>
            <a:endParaRPr sz="1700">
              <a:latin typeface="Proxima Nova"/>
              <a:ea typeface="Proxima Nova"/>
              <a:cs typeface="Proxima Nova"/>
              <a:sym typeface="Proxima Nova"/>
            </a:endParaRPr>
          </a:p>
          <a:p>
            <a:pPr indent="0" lvl="0" marL="0" rtl="0" algn="l">
              <a:spcBef>
                <a:spcPts val="0"/>
              </a:spcBef>
              <a:spcAft>
                <a:spcPts val="0"/>
              </a:spcAft>
              <a:buNone/>
            </a:pPr>
            <a:r>
              <a:t/>
            </a:r>
            <a:endParaRPr sz="1700">
              <a:latin typeface="Proxima Nova"/>
              <a:ea typeface="Proxima Nova"/>
              <a:cs typeface="Proxima Nova"/>
              <a:sym typeface="Proxima Nova"/>
            </a:endParaRPr>
          </a:p>
          <a:p>
            <a:pPr indent="0" lvl="0" marL="0" rtl="0" algn="l">
              <a:spcBef>
                <a:spcPts val="0"/>
              </a:spcBef>
              <a:spcAft>
                <a:spcPts val="0"/>
              </a:spcAft>
              <a:buNone/>
            </a:pPr>
            <a:r>
              <a:rPr b="1" lang="en" sz="1700">
                <a:latin typeface="Proxima Nova"/>
                <a:ea typeface="Proxima Nova"/>
                <a:cs typeface="Proxima Nova"/>
                <a:sym typeface="Proxima Nova"/>
              </a:rPr>
              <a:t>Minimal predictors:</a:t>
            </a:r>
            <a:endParaRPr b="1"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Sex</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Fasting Blood Sugar</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Resting Electrocardiogram</a:t>
            </a:r>
            <a:endParaRPr sz="17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Successfully built a Machine Learning tool using RandomForestClassifier to predict heart disease</a:t>
            </a:r>
            <a:endParaRPr/>
          </a:p>
          <a:p>
            <a:pPr indent="-342900" lvl="0" marL="457200" rtl="0" algn="l">
              <a:spcBef>
                <a:spcPts val="0"/>
              </a:spcBef>
              <a:spcAft>
                <a:spcPts val="0"/>
              </a:spcAft>
              <a:buSzPts val="1800"/>
              <a:buChar char="-"/>
            </a:pPr>
            <a:r>
              <a:rPr lang="en"/>
              <a:t>Identified top three contributing factors to our prediction model</a:t>
            </a:r>
            <a:endParaRPr/>
          </a:p>
          <a:p>
            <a:pPr indent="-317500" lvl="1" marL="914400" rtl="0" algn="l">
              <a:spcBef>
                <a:spcPts val="0"/>
              </a:spcBef>
              <a:spcAft>
                <a:spcPts val="0"/>
              </a:spcAft>
              <a:buSzPts val="1400"/>
              <a:buChar char="-"/>
            </a:pPr>
            <a:r>
              <a:rPr lang="en"/>
              <a:t>ST_Slope</a:t>
            </a:r>
            <a:endParaRPr/>
          </a:p>
          <a:p>
            <a:pPr indent="-317500" lvl="1" marL="914400" rtl="0" algn="l">
              <a:spcBef>
                <a:spcPts val="0"/>
              </a:spcBef>
              <a:spcAft>
                <a:spcPts val="0"/>
              </a:spcAft>
              <a:buSzPts val="1400"/>
              <a:buChar char="-"/>
            </a:pPr>
            <a:r>
              <a:rPr lang="en"/>
              <a:t>Old peak</a:t>
            </a:r>
            <a:endParaRPr/>
          </a:p>
          <a:p>
            <a:pPr indent="-317500" lvl="1" marL="914400" rtl="0" algn="l">
              <a:spcBef>
                <a:spcPts val="0"/>
              </a:spcBef>
              <a:spcAft>
                <a:spcPts val="0"/>
              </a:spcAft>
              <a:buSzPts val="1400"/>
              <a:buChar char="-"/>
            </a:pPr>
            <a:r>
              <a:rPr lang="en"/>
              <a:t>Chest pain Type</a:t>
            </a:r>
            <a:endParaRPr/>
          </a:p>
          <a:p>
            <a:pPr indent="-342900" lvl="0" marL="457200" rtl="0" algn="l">
              <a:spcBef>
                <a:spcPts val="0"/>
              </a:spcBef>
              <a:spcAft>
                <a:spcPts val="0"/>
              </a:spcAft>
              <a:buSzPts val="1800"/>
              <a:buChar char="-"/>
            </a:pPr>
            <a:r>
              <a:rPr lang="en"/>
              <a:t>Good starting point to build prediction model for early detection of heart disease</a:t>
            </a:r>
            <a:endParaRPr/>
          </a:p>
          <a:p>
            <a:pPr indent="-342900" lvl="0" marL="457200" rtl="0" algn="l">
              <a:spcBef>
                <a:spcPts val="0"/>
              </a:spcBef>
              <a:spcAft>
                <a:spcPts val="0"/>
              </a:spcAft>
              <a:buSzPts val="1800"/>
              <a:buChar char="-"/>
            </a:pPr>
            <a:r>
              <a:rPr lang="en"/>
              <a:t>Need further fine-tuning based on heart disease types &amp; more patient data for an accurate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492000" y="3950425"/>
            <a:ext cx="816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Research Question:</a:t>
            </a:r>
            <a:r>
              <a:rPr lang="en" sz="1700">
                <a:latin typeface="Proxima Nova"/>
                <a:ea typeface="Proxima Nova"/>
                <a:cs typeface="Proxima Nova"/>
                <a:sym typeface="Proxima Nova"/>
              </a:rPr>
              <a:t>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AutoNum type="arabicPeriod"/>
            </a:pPr>
            <a:r>
              <a:rPr lang="en" sz="1700">
                <a:latin typeface="Proxima Nova"/>
                <a:ea typeface="Proxima Nova"/>
                <a:cs typeface="Proxima Nova"/>
                <a:sym typeface="Proxima Nova"/>
              </a:rPr>
              <a:t>Can we build a prediction model for Heart Disease?</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AutoNum type="arabicPeriod"/>
            </a:pPr>
            <a:r>
              <a:rPr lang="en" sz="1700">
                <a:latin typeface="Proxima Nova"/>
                <a:ea typeface="Proxima Nova"/>
                <a:cs typeface="Proxima Nova"/>
                <a:sym typeface="Proxima Nova"/>
              </a:rPr>
              <a:t>What are key variables correlated with Heart Disease?</a:t>
            </a:r>
            <a:endParaRPr sz="1700">
              <a:latin typeface="Proxima Nova"/>
              <a:ea typeface="Proxima Nova"/>
              <a:cs typeface="Proxima Nova"/>
              <a:sym typeface="Proxima Nova"/>
            </a:endParaRPr>
          </a:p>
        </p:txBody>
      </p:sp>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id="67" name="Google Shape;67;p14"/>
          <p:cNvPicPr preferRelativeResize="0"/>
          <p:nvPr/>
        </p:nvPicPr>
        <p:blipFill>
          <a:blip r:embed="rId3">
            <a:alphaModFix/>
          </a:blip>
          <a:stretch>
            <a:fillRect/>
          </a:stretch>
        </p:blipFill>
        <p:spPr>
          <a:xfrm>
            <a:off x="184550" y="1202338"/>
            <a:ext cx="4387449" cy="2563477"/>
          </a:xfrm>
          <a:prstGeom prst="rect">
            <a:avLst/>
          </a:prstGeom>
          <a:noFill/>
          <a:ln>
            <a:noFill/>
          </a:ln>
        </p:spPr>
      </p:pic>
      <p:sp>
        <p:nvSpPr>
          <p:cNvPr id="68" name="Google Shape;68;p14"/>
          <p:cNvSpPr txBox="1"/>
          <p:nvPr/>
        </p:nvSpPr>
        <p:spPr>
          <a:xfrm>
            <a:off x="4572000" y="1137975"/>
            <a:ext cx="43326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Number one leading cause of death in the United States - 23% of all deaths (2019)</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Comes in many forms</a:t>
            </a:r>
            <a:endParaRPr sz="1800">
              <a:latin typeface="Proxima Nova"/>
              <a:ea typeface="Proxima Nova"/>
              <a:cs typeface="Proxima Nova"/>
              <a:sym typeface="Proxima Nova"/>
            </a:endParaRPr>
          </a:p>
          <a:p>
            <a:pPr indent="-342900" lvl="1" marL="9144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Heart arrhythmias</a:t>
            </a:r>
            <a:endParaRPr sz="1800">
              <a:latin typeface="Proxima Nova"/>
              <a:ea typeface="Proxima Nova"/>
              <a:cs typeface="Proxima Nova"/>
              <a:sym typeface="Proxima Nova"/>
            </a:endParaRPr>
          </a:p>
          <a:p>
            <a:pPr indent="-342900" lvl="1" marL="9144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Heart valve disease</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Need a system to effectively prevent and manage the disease</a:t>
            </a:r>
            <a:endParaRPr sz="18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Bringing multiple diagnostic factors into Prediction Model</a:t>
            </a:r>
            <a:endParaRPr/>
          </a:p>
        </p:txBody>
      </p:sp>
      <p:sp>
        <p:nvSpPr>
          <p:cNvPr id="74" name="Google Shape;74;p15"/>
          <p:cNvSpPr txBox="1"/>
          <p:nvPr>
            <p:ph idx="1" type="body"/>
          </p:nvPr>
        </p:nvSpPr>
        <p:spPr>
          <a:xfrm>
            <a:off x="311175" y="1152475"/>
            <a:ext cx="413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chemeClr val="dk1"/>
                </a:solidFill>
              </a:rPr>
              <a:t>Many factors in diagnosing heart disease</a:t>
            </a:r>
            <a:endParaRPr b="1" sz="165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75" name="Google Shape;75;p15"/>
          <p:cNvSpPr/>
          <p:nvPr/>
        </p:nvSpPr>
        <p:spPr>
          <a:xfrm>
            <a:off x="4175363" y="2710663"/>
            <a:ext cx="696600" cy="30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5393275" y="1197725"/>
            <a:ext cx="3672300" cy="16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chemeClr val="dk1"/>
                </a:solidFill>
              </a:rPr>
              <a:t>Key Variables for Prediction Model</a:t>
            </a:r>
            <a:endParaRPr sz="1500">
              <a:solidFill>
                <a:schemeClr val="dk1"/>
              </a:solidFill>
            </a:endParaRPr>
          </a:p>
        </p:txBody>
      </p:sp>
      <p:pic>
        <p:nvPicPr>
          <p:cNvPr id="77" name="Google Shape;77;p15"/>
          <p:cNvPicPr preferRelativeResize="0"/>
          <p:nvPr/>
        </p:nvPicPr>
        <p:blipFill>
          <a:blip r:embed="rId3">
            <a:alphaModFix/>
          </a:blip>
          <a:stretch>
            <a:fillRect/>
          </a:stretch>
        </p:blipFill>
        <p:spPr>
          <a:xfrm>
            <a:off x="852624" y="1642175"/>
            <a:ext cx="2801425" cy="3025525"/>
          </a:xfrm>
          <a:prstGeom prst="rect">
            <a:avLst/>
          </a:prstGeom>
          <a:noFill/>
          <a:ln>
            <a:noFill/>
          </a:ln>
        </p:spPr>
      </p:pic>
      <p:pic>
        <p:nvPicPr>
          <p:cNvPr id="78" name="Google Shape;78;p15"/>
          <p:cNvPicPr preferRelativeResize="0"/>
          <p:nvPr/>
        </p:nvPicPr>
        <p:blipFill>
          <a:blip r:embed="rId4">
            <a:alphaModFix/>
          </a:blip>
          <a:stretch>
            <a:fillRect/>
          </a:stretch>
        </p:blipFill>
        <p:spPr>
          <a:xfrm>
            <a:off x="5393325" y="1642175"/>
            <a:ext cx="3295650" cy="301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for Missing Data</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Missing data found</a:t>
            </a:r>
            <a:endParaRPr b="1" sz="1500"/>
          </a:p>
          <a:p>
            <a:pPr indent="-323850" lvl="0" marL="457200" rtl="0" algn="l">
              <a:spcBef>
                <a:spcPts val="1200"/>
              </a:spcBef>
              <a:spcAft>
                <a:spcPts val="0"/>
              </a:spcAft>
              <a:buSzPts val="1500"/>
              <a:buChar char="●"/>
            </a:pPr>
            <a:r>
              <a:rPr lang="en" sz="1500"/>
              <a:t>Cholesterol --- 172 “0”s</a:t>
            </a:r>
            <a:endParaRPr sz="1500"/>
          </a:p>
          <a:p>
            <a:pPr indent="-323850" lvl="0" marL="457200" rtl="0" algn="l">
              <a:spcBef>
                <a:spcPts val="0"/>
              </a:spcBef>
              <a:spcAft>
                <a:spcPts val="0"/>
              </a:spcAft>
              <a:buSzPts val="1500"/>
              <a:buChar char="●"/>
            </a:pPr>
            <a:r>
              <a:rPr lang="en" sz="1500"/>
              <a:t>Resting BP  --- one “0”</a:t>
            </a:r>
            <a:endParaRPr sz="1500"/>
          </a:p>
          <a:p>
            <a:pPr indent="0" lvl="0" marL="0" rtl="0" algn="l">
              <a:spcBef>
                <a:spcPts val="1200"/>
              </a:spcBef>
              <a:spcAft>
                <a:spcPts val="0"/>
              </a:spcAft>
              <a:buNone/>
            </a:pPr>
            <a:r>
              <a:rPr b="1" lang="en" sz="1500"/>
              <a:t>Replaced missing data with mean</a:t>
            </a:r>
            <a:endParaRPr b="1" sz="1500"/>
          </a:p>
          <a:p>
            <a:pPr indent="-323850" lvl="0" marL="457200" rtl="0" algn="l">
              <a:spcBef>
                <a:spcPts val="1200"/>
              </a:spcBef>
              <a:spcAft>
                <a:spcPts val="0"/>
              </a:spcAft>
              <a:buSzPts val="1500"/>
              <a:buChar char="●"/>
            </a:pPr>
            <a:r>
              <a:rPr lang="en" sz="1500"/>
              <a:t>Cholesterol (0) -&gt; Mean</a:t>
            </a:r>
            <a:endParaRPr sz="1500"/>
          </a:p>
          <a:p>
            <a:pPr indent="-323850" lvl="0" marL="457200" rtl="0" algn="l">
              <a:spcBef>
                <a:spcPts val="0"/>
              </a:spcBef>
              <a:spcAft>
                <a:spcPts val="0"/>
              </a:spcAft>
              <a:buSzPts val="1500"/>
              <a:buChar char="●"/>
            </a:pPr>
            <a:r>
              <a:rPr lang="en" sz="1500"/>
              <a:t>Resting BP (0) -&gt; Mean</a:t>
            </a:r>
            <a:endParaRPr sz="1500"/>
          </a:p>
          <a:p>
            <a:pPr indent="0" lvl="0" marL="0" rtl="0" algn="l">
              <a:spcBef>
                <a:spcPts val="1200"/>
              </a:spcBef>
              <a:spcAft>
                <a:spcPts val="0"/>
              </a:spcAft>
              <a:buNone/>
            </a:pPr>
            <a:r>
              <a:rPr b="1" lang="en" sz="1500"/>
              <a:t>Replaced categorical values with numerical values</a:t>
            </a:r>
            <a:endParaRPr b="1" sz="1500"/>
          </a:p>
          <a:p>
            <a:pPr indent="-323850" lvl="0" marL="457200" rtl="0" algn="l">
              <a:spcBef>
                <a:spcPts val="1200"/>
              </a:spcBef>
              <a:spcAft>
                <a:spcPts val="0"/>
              </a:spcAft>
              <a:buSzPts val="1500"/>
              <a:buChar char="●"/>
            </a:pPr>
            <a:r>
              <a:rPr lang="en" sz="1500"/>
              <a:t>Sex/Chest Pain Type/Resting ECG/Exercise Angina/ST_Slope/Heart Disease</a:t>
            </a:r>
            <a:endParaRPr sz="1500"/>
          </a:p>
          <a:p>
            <a:pPr indent="0" lvl="0" marL="0" rtl="0" algn="l">
              <a:spcBef>
                <a:spcPts val="1200"/>
              </a:spcBef>
              <a:spcAft>
                <a:spcPts val="1200"/>
              </a:spcAft>
              <a:buNone/>
            </a:pPr>
            <a:r>
              <a:t/>
            </a:r>
            <a:endParaRPr sz="1200"/>
          </a:p>
        </p:txBody>
      </p:sp>
      <p:pic>
        <p:nvPicPr>
          <p:cNvPr id="85" name="Google Shape;85;p16"/>
          <p:cNvPicPr preferRelativeResize="0"/>
          <p:nvPr/>
        </p:nvPicPr>
        <p:blipFill>
          <a:blip r:embed="rId3">
            <a:alphaModFix/>
          </a:blip>
          <a:stretch>
            <a:fillRect/>
          </a:stretch>
        </p:blipFill>
        <p:spPr>
          <a:xfrm>
            <a:off x="3429106" y="1212029"/>
            <a:ext cx="5617296" cy="1969351"/>
          </a:xfrm>
          <a:prstGeom prst="rect">
            <a:avLst/>
          </a:prstGeom>
          <a:noFill/>
          <a:ln>
            <a:noFill/>
          </a:ln>
        </p:spPr>
      </p:pic>
      <p:sp>
        <p:nvSpPr>
          <p:cNvPr id="86" name="Google Shape;86;p16"/>
          <p:cNvSpPr/>
          <p:nvPr/>
        </p:nvSpPr>
        <p:spPr>
          <a:xfrm>
            <a:off x="4441332" y="2100563"/>
            <a:ext cx="586907" cy="192283"/>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5094726" y="2100563"/>
            <a:ext cx="586907" cy="192283"/>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Demographics represented in data set</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3240925" y="1991825"/>
            <a:ext cx="3053550" cy="2202575"/>
          </a:xfrm>
          <a:prstGeom prst="rect">
            <a:avLst/>
          </a:prstGeom>
          <a:noFill/>
          <a:ln>
            <a:noFill/>
          </a:ln>
        </p:spPr>
      </p:pic>
      <p:sp>
        <p:nvSpPr>
          <p:cNvPr id="95" name="Google Shape;95;p17"/>
          <p:cNvSpPr txBox="1"/>
          <p:nvPr/>
        </p:nvSpPr>
        <p:spPr>
          <a:xfrm>
            <a:off x="3492275" y="4308400"/>
            <a:ext cx="29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Age group from 28-77 represented in data set</a:t>
            </a:r>
            <a:endParaRPr b="1">
              <a:latin typeface="Proxima Nova"/>
              <a:ea typeface="Proxima Nova"/>
              <a:cs typeface="Proxima Nova"/>
              <a:sym typeface="Proxima Nova"/>
            </a:endParaRPr>
          </a:p>
        </p:txBody>
      </p:sp>
      <p:sp>
        <p:nvSpPr>
          <p:cNvPr id="96" name="Google Shape;96;p17"/>
          <p:cNvSpPr txBox="1"/>
          <p:nvPr/>
        </p:nvSpPr>
        <p:spPr>
          <a:xfrm>
            <a:off x="3833100" y="1712175"/>
            <a:ext cx="206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Age</a:t>
            </a:r>
            <a:endParaRPr b="1" sz="1200">
              <a:latin typeface="Proxima Nova"/>
              <a:ea typeface="Proxima Nova"/>
              <a:cs typeface="Proxima Nova"/>
              <a:sym typeface="Proxima Nova"/>
            </a:endParaRPr>
          </a:p>
        </p:txBody>
      </p:sp>
      <p:pic>
        <p:nvPicPr>
          <p:cNvPr id="97" name="Google Shape;97;p17"/>
          <p:cNvPicPr preferRelativeResize="0"/>
          <p:nvPr/>
        </p:nvPicPr>
        <p:blipFill>
          <a:blip r:embed="rId4">
            <a:alphaModFix/>
          </a:blip>
          <a:stretch>
            <a:fillRect/>
          </a:stretch>
        </p:blipFill>
        <p:spPr>
          <a:xfrm>
            <a:off x="345950" y="1882875"/>
            <a:ext cx="2894975" cy="2150776"/>
          </a:xfrm>
          <a:prstGeom prst="rect">
            <a:avLst/>
          </a:prstGeom>
          <a:noFill/>
          <a:ln>
            <a:noFill/>
          </a:ln>
        </p:spPr>
      </p:pic>
      <p:pic>
        <p:nvPicPr>
          <p:cNvPr id="98" name="Google Shape;98;p17"/>
          <p:cNvPicPr preferRelativeResize="0"/>
          <p:nvPr/>
        </p:nvPicPr>
        <p:blipFill>
          <a:blip r:embed="rId5">
            <a:alphaModFix/>
          </a:blip>
          <a:stretch>
            <a:fillRect/>
          </a:stretch>
        </p:blipFill>
        <p:spPr>
          <a:xfrm>
            <a:off x="6179675" y="1882875"/>
            <a:ext cx="2709874" cy="2150775"/>
          </a:xfrm>
          <a:prstGeom prst="rect">
            <a:avLst/>
          </a:prstGeom>
          <a:noFill/>
          <a:ln>
            <a:noFill/>
          </a:ln>
        </p:spPr>
      </p:pic>
      <p:sp>
        <p:nvSpPr>
          <p:cNvPr id="99" name="Google Shape;99;p17"/>
          <p:cNvSpPr txBox="1"/>
          <p:nvPr/>
        </p:nvSpPr>
        <p:spPr>
          <a:xfrm>
            <a:off x="572975" y="4308400"/>
            <a:ext cx="29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Dataset has more patients with heart Disease.</a:t>
            </a:r>
            <a:endParaRPr b="1">
              <a:latin typeface="Proxima Nova"/>
              <a:ea typeface="Proxima Nova"/>
              <a:cs typeface="Proxima Nova"/>
              <a:sym typeface="Proxima Nova"/>
            </a:endParaRPr>
          </a:p>
        </p:txBody>
      </p:sp>
      <p:sp>
        <p:nvSpPr>
          <p:cNvPr id="100" name="Google Shape;100;p17"/>
          <p:cNvSpPr txBox="1"/>
          <p:nvPr/>
        </p:nvSpPr>
        <p:spPr>
          <a:xfrm>
            <a:off x="6248550" y="4308400"/>
            <a:ext cx="291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Dataset has more male patients than women.</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Correlation Heatmap for Numeric Variables</a:t>
            </a:r>
            <a:endParaRPr sz="2400"/>
          </a:p>
        </p:txBody>
      </p:sp>
      <p:cxnSp>
        <p:nvCxnSpPr>
          <p:cNvPr id="106" name="Google Shape;106;p18"/>
          <p:cNvCxnSpPr/>
          <p:nvPr/>
        </p:nvCxnSpPr>
        <p:spPr>
          <a:xfrm rot="10800000">
            <a:off x="4195000" y="3588375"/>
            <a:ext cx="2744700" cy="1341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18"/>
          <p:cNvCxnSpPr/>
          <p:nvPr/>
        </p:nvCxnSpPr>
        <p:spPr>
          <a:xfrm rot="10800000">
            <a:off x="4195000" y="3119450"/>
            <a:ext cx="2744700" cy="134100"/>
          </a:xfrm>
          <a:prstGeom prst="straightConnector1">
            <a:avLst/>
          </a:prstGeom>
          <a:noFill/>
          <a:ln cap="flat" cmpd="sng" w="9525">
            <a:solidFill>
              <a:schemeClr val="dk1"/>
            </a:solidFill>
            <a:prstDash val="solid"/>
            <a:round/>
            <a:headEnd len="med" w="med" type="none"/>
            <a:tailEnd len="med" w="med" type="triangle"/>
          </a:ln>
        </p:spPr>
      </p:cxnSp>
      <p:pic>
        <p:nvPicPr>
          <p:cNvPr id="108" name="Google Shape;108;p18"/>
          <p:cNvPicPr preferRelativeResize="0"/>
          <p:nvPr/>
        </p:nvPicPr>
        <p:blipFill>
          <a:blip r:embed="rId3">
            <a:alphaModFix/>
          </a:blip>
          <a:stretch>
            <a:fillRect/>
          </a:stretch>
        </p:blipFill>
        <p:spPr>
          <a:xfrm>
            <a:off x="311700" y="1188488"/>
            <a:ext cx="3728075" cy="3358474"/>
          </a:xfrm>
          <a:prstGeom prst="rect">
            <a:avLst/>
          </a:prstGeom>
          <a:noFill/>
          <a:ln>
            <a:noFill/>
          </a:ln>
        </p:spPr>
      </p:pic>
      <p:sp>
        <p:nvSpPr>
          <p:cNvPr id="109" name="Google Shape;109;p18"/>
          <p:cNvSpPr txBox="1"/>
          <p:nvPr/>
        </p:nvSpPr>
        <p:spPr>
          <a:xfrm>
            <a:off x="4934725" y="3722475"/>
            <a:ext cx="26952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270">
                <a:latin typeface="Proxima Nova"/>
                <a:ea typeface="Proxima Nova"/>
                <a:cs typeface="Proxima Nova"/>
                <a:sym typeface="Proxima Nova"/>
              </a:rPr>
              <a:t>Old Peak Has the </a:t>
            </a:r>
            <a:r>
              <a:rPr lang="en" sz="1270">
                <a:latin typeface="Proxima Nova"/>
                <a:ea typeface="Proxima Nova"/>
                <a:cs typeface="Proxima Nova"/>
                <a:sym typeface="Proxima Nova"/>
              </a:rPr>
              <a:t>Highest</a:t>
            </a:r>
            <a:r>
              <a:rPr lang="en" sz="1270">
                <a:latin typeface="Proxima Nova"/>
                <a:ea typeface="Proxima Nova"/>
                <a:cs typeface="Proxima Nova"/>
                <a:sym typeface="Proxima Nova"/>
              </a:rPr>
              <a:t> </a:t>
            </a:r>
            <a:r>
              <a:rPr lang="en" sz="1270">
                <a:latin typeface="Proxima Nova"/>
                <a:ea typeface="Proxima Nova"/>
                <a:cs typeface="Proxima Nova"/>
                <a:sym typeface="Proxima Nova"/>
              </a:rPr>
              <a:t>Compelling Positive Correlation</a:t>
            </a:r>
            <a:endParaRPr sz="1270">
              <a:latin typeface="Proxima Nova"/>
              <a:ea typeface="Proxima Nova"/>
              <a:cs typeface="Proxima Nova"/>
              <a:sym typeface="Proxima Nova"/>
            </a:endParaRPr>
          </a:p>
        </p:txBody>
      </p:sp>
      <p:sp>
        <p:nvSpPr>
          <p:cNvPr id="110" name="Google Shape;110;p18"/>
          <p:cNvSpPr txBox="1"/>
          <p:nvPr/>
        </p:nvSpPr>
        <p:spPr>
          <a:xfrm>
            <a:off x="4875400" y="2785850"/>
            <a:ext cx="2997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Max Heart Rate has </a:t>
            </a:r>
            <a:r>
              <a:rPr lang="en" sz="1200">
                <a:latin typeface="Proxima Nova"/>
                <a:ea typeface="Proxima Nova"/>
                <a:cs typeface="Proxima Nova"/>
                <a:sym typeface="Proxima Nova"/>
              </a:rPr>
              <a:t>Negative Correlation</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4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Pdpbox Target Plot With One-Hot Encoding</a:t>
            </a:r>
            <a:endParaRPr/>
          </a:p>
        </p:txBody>
      </p:sp>
      <p:sp>
        <p:nvSpPr>
          <p:cNvPr id="116" name="Google Shape;116;p19"/>
          <p:cNvSpPr txBox="1"/>
          <p:nvPr/>
        </p:nvSpPr>
        <p:spPr>
          <a:xfrm>
            <a:off x="5004200" y="1535275"/>
            <a:ext cx="4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Higher max heart rate -&gt; lower heart disease</a:t>
            </a:r>
            <a:endParaRPr>
              <a:latin typeface="Proxima Nova"/>
              <a:ea typeface="Proxima Nova"/>
              <a:cs typeface="Proxima Nova"/>
              <a:sym typeface="Proxima Nova"/>
            </a:endParaRPr>
          </a:p>
        </p:txBody>
      </p:sp>
      <p:sp>
        <p:nvSpPr>
          <p:cNvPr id="117" name="Google Shape;117;p19"/>
          <p:cNvSpPr txBox="1"/>
          <p:nvPr/>
        </p:nvSpPr>
        <p:spPr>
          <a:xfrm>
            <a:off x="5004200" y="3575313"/>
            <a:ext cx="4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Higher old peak -&gt; higher heart disease</a:t>
            </a:r>
            <a:endParaRPr>
              <a:latin typeface="Proxima Nova"/>
              <a:ea typeface="Proxima Nova"/>
              <a:cs typeface="Proxima Nova"/>
              <a:sym typeface="Proxima Nova"/>
            </a:endParaRPr>
          </a:p>
        </p:txBody>
      </p:sp>
      <p:pic>
        <p:nvPicPr>
          <p:cNvPr id="118" name="Google Shape;118;p19"/>
          <p:cNvPicPr preferRelativeResize="0"/>
          <p:nvPr/>
        </p:nvPicPr>
        <p:blipFill>
          <a:blip r:embed="rId3">
            <a:alphaModFix/>
          </a:blip>
          <a:stretch>
            <a:fillRect/>
          </a:stretch>
        </p:blipFill>
        <p:spPr>
          <a:xfrm>
            <a:off x="775175" y="2904050"/>
            <a:ext cx="3483505" cy="2009425"/>
          </a:xfrm>
          <a:prstGeom prst="rect">
            <a:avLst/>
          </a:prstGeom>
          <a:noFill/>
          <a:ln>
            <a:noFill/>
          </a:ln>
        </p:spPr>
      </p:pic>
      <p:pic>
        <p:nvPicPr>
          <p:cNvPr id="119" name="Google Shape;119;p19"/>
          <p:cNvPicPr preferRelativeResize="0"/>
          <p:nvPr/>
        </p:nvPicPr>
        <p:blipFill>
          <a:blip r:embed="rId4">
            <a:alphaModFix/>
          </a:blip>
          <a:stretch>
            <a:fillRect/>
          </a:stretch>
        </p:blipFill>
        <p:spPr>
          <a:xfrm>
            <a:off x="872075" y="1071350"/>
            <a:ext cx="3351325" cy="168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37450" y="303925"/>
            <a:ext cx="842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For Categorical Variables</a:t>
            </a:r>
            <a:endParaRPr/>
          </a:p>
        </p:txBody>
      </p:sp>
      <p:sp>
        <p:nvSpPr>
          <p:cNvPr id="125" name="Google Shape;125;p20"/>
          <p:cNvSpPr txBox="1"/>
          <p:nvPr/>
        </p:nvSpPr>
        <p:spPr>
          <a:xfrm>
            <a:off x="5250650" y="1186700"/>
            <a:ext cx="31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Asymptomatic patients associated with high prevalence of heart disease</a:t>
            </a:r>
            <a:endParaRPr>
              <a:latin typeface="Proxima Nova"/>
              <a:ea typeface="Proxima Nova"/>
              <a:cs typeface="Proxima Nova"/>
              <a:sym typeface="Proxima Nova"/>
            </a:endParaRPr>
          </a:p>
        </p:txBody>
      </p:sp>
      <p:sp>
        <p:nvSpPr>
          <p:cNvPr id="126" name="Google Shape;126;p20"/>
          <p:cNvSpPr txBox="1"/>
          <p:nvPr/>
        </p:nvSpPr>
        <p:spPr>
          <a:xfrm>
            <a:off x="5250650" y="2562250"/>
            <a:ext cx="31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Exercise Angina = ‘Yes’ has high prevalence of heart disease</a:t>
            </a:r>
            <a:endParaRPr>
              <a:latin typeface="Proxima Nova"/>
              <a:ea typeface="Proxima Nova"/>
              <a:cs typeface="Proxima Nova"/>
              <a:sym typeface="Proxima Nova"/>
            </a:endParaRPr>
          </a:p>
        </p:txBody>
      </p:sp>
      <p:pic>
        <p:nvPicPr>
          <p:cNvPr id="127" name="Google Shape;127;p20"/>
          <p:cNvPicPr preferRelativeResize="0"/>
          <p:nvPr/>
        </p:nvPicPr>
        <p:blipFill>
          <a:blip r:embed="rId3">
            <a:alphaModFix/>
          </a:blip>
          <a:stretch>
            <a:fillRect/>
          </a:stretch>
        </p:blipFill>
        <p:spPr>
          <a:xfrm>
            <a:off x="620325" y="3702925"/>
            <a:ext cx="3963725" cy="1227675"/>
          </a:xfrm>
          <a:prstGeom prst="rect">
            <a:avLst/>
          </a:prstGeom>
          <a:noFill/>
          <a:ln>
            <a:noFill/>
          </a:ln>
        </p:spPr>
      </p:pic>
      <p:pic>
        <p:nvPicPr>
          <p:cNvPr id="128" name="Google Shape;128;p20"/>
          <p:cNvPicPr preferRelativeResize="0"/>
          <p:nvPr/>
        </p:nvPicPr>
        <p:blipFill>
          <a:blip r:embed="rId4">
            <a:alphaModFix/>
          </a:blip>
          <a:stretch>
            <a:fillRect/>
          </a:stretch>
        </p:blipFill>
        <p:spPr>
          <a:xfrm>
            <a:off x="620325" y="2285913"/>
            <a:ext cx="3963724" cy="1374700"/>
          </a:xfrm>
          <a:prstGeom prst="rect">
            <a:avLst/>
          </a:prstGeom>
          <a:noFill/>
          <a:ln>
            <a:noFill/>
          </a:ln>
        </p:spPr>
      </p:pic>
      <p:pic>
        <p:nvPicPr>
          <p:cNvPr id="129" name="Google Shape;129;p20"/>
          <p:cNvPicPr preferRelativeResize="0"/>
          <p:nvPr/>
        </p:nvPicPr>
        <p:blipFill>
          <a:blip r:embed="rId5">
            <a:alphaModFix/>
          </a:blip>
          <a:stretch>
            <a:fillRect/>
          </a:stretch>
        </p:blipFill>
        <p:spPr>
          <a:xfrm>
            <a:off x="620325" y="986600"/>
            <a:ext cx="3963724" cy="1299325"/>
          </a:xfrm>
          <a:prstGeom prst="rect">
            <a:avLst/>
          </a:prstGeom>
          <a:noFill/>
          <a:ln>
            <a:noFill/>
          </a:ln>
        </p:spPr>
      </p:pic>
      <p:sp>
        <p:nvSpPr>
          <p:cNvPr id="130" name="Google Shape;130;p20"/>
          <p:cNvSpPr txBox="1"/>
          <p:nvPr/>
        </p:nvSpPr>
        <p:spPr>
          <a:xfrm>
            <a:off x="5250650" y="3702925"/>
            <a:ext cx="316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Flat and downsloping ST_slope type has high prevalence of heart disease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Upsloping ST_slope type has low prevalence of heart disease</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311700" y="1470200"/>
            <a:ext cx="8346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Initial model comparison &amp; selection</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No hyperparameter tuning</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Performance evaluation based on f1 score</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b="1" lang="en" sz="1800">
                <a:latin typeface="Proxima Nova"/>
                <a:ea typeface="Proxima Nova"/>
                <a:cs typeface="Proxima Nova"/>
                <a:sym typeface="Proxima Nova"/>
              </a:rPr>
              <a:t>RandomForestClassifier (Decision Tree) rendered highest mean score</a:t>
            </a:r>
            <a:endParaRPr b="1" sz="1800">
              <a:latin typeface="Proxima Nova"/>
              <a:ea typeface="Proxima Nova"/>
              <a:cs typeface="Proxima Nova"/>
              <a:sym typeface="Proxima Nova"/>
            </a:endParaRPr>
          </a:p>
        </p:txBody>
      </p:sp>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RandomForestClassifier selected as Machine Learning Prediction Model</a:t>
            </a:r>
            <a:endParaRPr/>
          </a:p>
        </p:txBody>
      </p:sp>
      <p:graphicFrame>
        <p:nvGraphicFramePr>
          <p:cNvPr id="137" name="Google Shape;137;p21"/>
          <p:cNvGraphicFramePr/>
          <p:nvPr/>
        </p:nvGraphicFramePr>
        <p:xfrm>
          <a:off x="535775" y="2902025"/>
          <a:ext cx="3000000" cy="3000000"/>
        </p:xfrm>
        <a:graphic>
          <a:graphicData uri="http://schemas.openxmlformats.org/drawingml/2006/table">
            <a:tbl>
              <a:tblPr>
                <a:noFill/>
                <a:tableStyleId>{FC840F19-F407-48AC-ACAA-7AC6F36BE2B3}</a:tableStyleId>
              </a:tblPr>
              <a:tblGrid>
                <a:gridCol w="1991700"/>
                <a:gridCol w="836750"/>
                <a:gridCol w="836750"/>
                <a:gridCol w="836750"/>
                <a:gridCol w="836750"/>
                <a:gridCol w="836750"/>
                <a:gridCol w="836750"/>
              </a:tblGrid>
              <a:tr h="94000">
                <a:tc>
                  <a:txBody>
                    <a:bodyPr/>
                    <a:lstStyle/>
                    <a:p>
                      <a:pPr indent="0" lvl="0" marL="0" rtl="0" algn="ctr">
                        <a:lnSpc>
                          <a:spcPct val="115000"/>
                        </a:lnSpc>
                        <a:spcBef>
                          <a:spcPts val="900"/>
                        </a:spcBef>
                        <a:spcAft>
                          <a:spcPts val="0"/>
                        </a:spcAft>
                        <a:buNone/>
                      </a:pPr>
                      <a:r>
                        <a:rPr b="1" lang="en" sz="1100"/>
                        <a:t>Model Type</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CV1</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CV2</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CV3</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CV4</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CV5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Mean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650">
                <a:tc>
                  <a:txBody>
                    <a:bodyPr/>
                    <a:lstStyle/>
                    <a:p>
                      <a:pPr indent="0" lvl="0" marL="0" rtl="0" algn="ctr">
                        <a:lnSpc>
                          <a:spcPct val="115000"/>
                        </a:lnSpc>
                        <a:spcBef>
                          <a:spcPts val="900"/>
                        </a:spcBef>
                        <a:spcAft>
                          <a:spcPts val="0"/>
                        </a:spcAft>
                        <a:buNone/>
                      </a:pPr>
                      <a:r>
                        <a:rPr b="1" lang="en" sz="1100"/>
                        <a:t>RandomForestClassifier</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0.909</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0.855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0.864</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0.855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0.818</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900"/>
                        </a:spcBef>
                        <a:spcAft>
                          <a:spcPts val="0"/>
                        </a:spcAft>
                        <a:buNone/>
                      </a:pPr>
                      <a:r>
                        <a:rPr b="1" lang="en" sz="1100"/>
                        <a:t>0.860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2"/>
                    </a:solidFill>
                  </a:tcPr>
                </a:tc>
              </a:tr>
              <a:tr h="247650">
                <a:tc>
                  <a:txBody>
                    <a:bodyPr/>
                    <a:lstStyle/>
                    <a:p>
                      <a:pPr indent="0" lvl="0" marL="0" rtl="0" algn="ctr">
                        <a:lnSpc>
                          <a:spcPct val="115000"/>
                        </a:lnSpc>
                        <a:spcBef>
                          <a:spcPts val="900"/>
                        </a:spcBef>
                        <a:spcAft>
                          <a:spcPts val="0"/>
                        </a:spcAft>
                        <a:buNone/>
                      </a:pPr>
                      <a:r>
                        <a:rPr b="1" lang="en" sz="1100"/>
                        <a:t>SupportVectorMachine</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0.745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0.700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0.682</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0.700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0.609</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0.687</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650">
                <a:tc>
                  <a:txBody>
                    <a:bodyPr/>
                    <a:lstStyle/>
                    <a:p>
                      <a:pPr indent="0" lvl="0" marL="0" rtl="0" algn="ctr">
                        <a:lnSpc>
                          <a:spcPct val="115000"/>
                        </a:lnSpc>
                        <a:spcBef>
                          <a:spcPts val="900"/>
                        </a:spcBef>
                        <a:spcAft>
                          <a:spcPts val="0"/>
                        </a:spcAft>
                        <a:buNone/>
                      </a:pPr>
                      <a:r>
                        <a:rPr b="1" lang="en" sz="1100"/>
                        <a:t>LogisticRegression</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0.882</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0.800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0.855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0.845</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0.818</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b="1" lang="en" sz="1100"/>
                        <a:t>0.840</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