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95" r:id="rId4"/>
  </p:sldMasterIdLst>
  <p:notesMasterIdLst>
    <p:notesMasterId r:id="rId45"/>
  </p:notesMasterIdLst>
  <p:handoutMasterIdLst>
    <p:handoutMasterId r:id="rId46"/>
  </p:handoutMasterIdLst>
  <p:sldIdLst>
    <p:sldId id="1568" r:id="rId5"/>
    <p:sldId id="398" r:id="rId6"/>
    <p:sldId id="397" r:id="rId7"/>
    <p:sldId id="283" r:id="rId8"/>
    <p:sldId id="361" r:id="rId9"/>
    <p:sldId id="1614" r:id="rId10"/>
    <p:sldId id="387" r:id="rId11"/>
    <p:sldId id="1639" r:id="rId12"/>
    <p:sldId id="382" r:id="rId13"/>
    <p:sldId id="1611" r:id="rId14"/>
    <p:sldId id="386" r:id="rId15"/>
    <p:sldId id="1632" r:id="rId16"/>
    <p:sldId id="1631" r:id="rId17"/>
    <p:sldId id="1636" r:id="rId18"/>
    <p:sldId id="1617" r:id="rId19"/>
    <p:sldId id="1618" r:id="rId20"/>
    <p:sldId id="1619" r:id="rId21"/>
    <p:sldId id="1644" r:id="rId22"/>
    <p:sldId id="1612" r:id="rId23"/>
    <p:sldId id="1621" r:id="rId24"/>
    <p:sldId id="1624" r:id="rId25"/>
    <p:sldId id="1623" r:id="rId26"/>
    <p:sldId id="1622" r:id="rId27"/>
    <p:sldId id="1638" r:id="rId28"/>
    <p:sldId id="1634" r:id="rId29"/>
    <p:sldId id="1633" r:id="rId30"/>
    <p:sldId id="1637" r:id="rId31"/>
    <p:sldId id="1640" r:id="rId32"/>
    <p:sldId id="383" r:id="rId33"/>
    <p:sldId id="1610" r:id="rId34"/>
    <p:sldId id="1641" r:id="rId35"/>
    <p:sldId id="1629" r:id="rId36"/>
    <p:sldId id="1643" r:id="rId37"/>
    <p:sldId id="1625" r:id="rId38"/>
    <p:sldId id="1626" r:id="rId39"/>
    <p:sldId id="1627" r:id="rId40"/>
    <p:sldId id="1642" r:id="rId41"/>
    <p:sldId id="1628" r:id="rId42"/>
    <p:sldId id="1630" r:id="rId43"/>
    <p:sldId id="1466" r:id="rId44"/>
  </p:sldIdLst>
  <p:sldSz cx="12192000" cy="6858000"/>
  <p:notesSz cx="9926638" cy="67976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EE8726-F9F3-41AF-B5F6-E34B9A5B6B90}">
          <p14:sldIdLst>
            <p14:sldId id="1568"/>
            <p14:sldId id="398"/>
            <p14:sldId id="397"/>
            <p14:sldId id="283"/>
            <p14:sldId id="361"/>
            <p14:sldId id="1614"/>
            <p14:sldId id="387"/>
            <p14:sldId id="1639"/>
            <p14:sldId id="382"/>
            <p14:sldId id="1611"/>
            <p14:sldId id="386"/>
            <p14:sldId id="1632"/>
            <p14:sldId id="1631"/>
            <p14:sldId id="1636"/>
            <p14:sldId id="1617"/>
            <p14:sldId id="1618"/>
            <p14:sldId id="1619"/>
            <p14:sldId id="1644"/>
            <p14:sldId id="1612"/>
            <p14:sldId id="1621"/>
            <p14:sldId id="1624"/>
            <p14:sldId id="1623"/>
            <p14:sldId id="1622"/>
            <p14:sldId id="1638"/>
            <p14:sldId id="1634"/>
            <p14:sldId id="1633"/>
            <p14:sldId id="1637"/>
            <p14:sldId id="1640"/>
            <p14:sldId id="383"/>
            <p14:sldId id="1610"/>
            <p14:sldId id="1641"/>
            <p14:sldId id="1629"/>
            <p14:sldId id="1643"/>
            <p14:sldId id="1625"/>
            <p14:sldId id="1626"/>
            <p14:sldId id="1627"/>
            <p14:sldId id="1642"/>
            <p14:sldId id="1628"/>
            <p14:sldId id="1630"/>
            <p14:sldId id="1466"/>
          </p14:sldIdLst>
        </p14:section>
        <p14:section name="제목 없는 구역" id="{8FD08BD1-040D-4B80-89D7-39B9F84211B6}">
          <p14:sldIdLst/>
        </p14:section>
        <p14:section name="제목 없는 구역" id="{88EC3746-CDB4-4702-B192-E5AE799BB8B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92" userDrawn="1">
          <p15:clr>
            <a:srgbClr val="A4A3A4"/>
          </p15:clr>
        </p15:guide>
        <p15:guide id="2" orient="horz" pos="813" userDrawn="1">
          <p15:clr>
            <a:srgbClr val="A4A3A4"/>
          </p15:clr>
        </p15:guide>
        <p15:guide id="3" orient="horz" pos="1122" userDrawn="1">
          <p15:clr>
            <a:srgbClr val="A4A3A4"/>
          </p15:clr>
        </p15:guide>
        <p15:guide id="4" orient="horz" pos="3537" userDrawn="1">
          <p15:clr>
            <a:srgbClr val="A4A3A4"/>
          </p15:clr>
        </p15:guide>
        <p15:guide id="5" orient="horz" pos="4199" userDrawn="1">
          <p15:clr>
            <a:srgbClr val="A4A3A4"/>
          </p15:clr>
        </p15:guide>
        <p15:guide id="6" orient="horz" pos="3921" userDrawn="1">
          <p15:clr>
            <a:srgbClr val="A4A3A4"/>
          </p15:clr>
        </p15:guide>
        <p15:guide id="7" orient="horz" pos="1952" userDrawn="1">
          <p15:clr>
            <a:srgbClr val="A4A3A4"/>
          </p15:clr>
        </p15:guide>
        <p15:guide id="8" pos="7401" userDrawn="1">
          <p15:clr>
            <a:srgbClr val="A4A3A4"/>
          </p15:clr>
        </p15:guide>
        <p15:guide id="9" pos="451" userDrawn="1">
          <p15:clr>
            <a:srgbClr val="A4A3A4"/>
          </p15:clr>
        </p15:guide>
        <p15:guide id="10" pos="5996" userDrawn="1">
          <p15:clr>
            <a:srgbClr val="A4A3A4"/>
          </p15:clr>
        </p15:guide>
        <p15:guide id="11" pos="3772" userDrawn="1">
          <p15:clr>
            <a:srgbClr val="A4A3A4"/>
          </p15:clr>
        </p15:guide>
        <p15:guide id="12" pos="2076" userDrawn="1">
          <p15:clr>
            <a:srgbClr val="A4A3A4"/>
          </p15:clr>
        </p15:guide>
        <p15:guide id="13" pos="4075" userDrawn="1">
          <p15:clr>
            <a:srgbClr val="A4A3A4"/>
          </p15:clr>
        </p15:guide>
        <p15:guide id="14" orient="horz" pos="1102" userDrawn="1">
          <p15:clr>
            <a:srgbClr val="A4A3A4"/>
          </p15:clr>
        </p15:guide>
        <p15:guide id="15" orient="horz" pos="3067" userDrawn="1">
          <p15:clr>
            <a:srgbClr val="A4A3A4"/>
          </p15:clr>
        </p15:guide>
        <p15:guide id="16" orient="horz" pos="4201" userDrawn="1">
          <p15:clr>
            <a:srgbClr val="A4A3A4"/>
          </p15:clr>
        </p15:guide>
        <p15:guide id="17" orient="horz" pos="1933" userDrawn="1">
          <p15:clr>
            <a:srgbClr val="A4A3A4"/>
          </p15:clr>
        </p15:guide>
        <p15:guide id="18" pos="7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785"/>
    <a:srgbClr val="336699"/>
    <a:srgbClr val="FFFFCC"/>
    <a:srgbClr val="FF6600"/>
    <a:srgbClr val="FFCC99"/>
    <a:srgbClr val="008000"/>
    <a:srgbClr val="99CC00"/>
    <a:srgbClr val="CC66FF"/>
    <a:srgbClr val="CCEC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023" autoAdjust="0"/>
  </p:normalViewPr>
  <p:slideViewPr>
    <p:cSldViewPr>
      <p:cViewPr varScale="1">
        <p:scale>
          <a:sx n="101" d="100"/>
          <a:sy n="101" d="100"/>
        </p:scale>
        <p:origin x="240" y="108"/>
      </p:cViewPr>
      <p:guideLst>
        <p:guide orient="horz" pos="492"/>
        <p:guide orient="horz" pos="813"/>
        <p:guide orient="horz" pos="1122"/>
        <p:guide orient="horz" pos="3537"/>
        <p:guide orient="horz" pos="4199"/>
        <p:guide orient="horz" pos="3921"/>
        <p:guide orient="horz" pos="1952"/>
        <p:guide pos="7401"/>
        <p:guide pos="451"/>
        <p:guide pos="5996"/>
        <p:guide pos="3772"/>
        <p:guide pos="2076"/>
        <p:guide pos="4075"/>
        <p:guide orient="horz" pos="1102"/>
        <p:guide orient="horz" pos="3067"/>
        <p:guide orient="horz" pos="4201"/>
        <p:guide orient="horz" pos="1933"/>
        <p:guide pos="7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1716" y="144"/>
      </p:cViewPr>
      <p:guideLst>
        <p:guide orient="horz" pos="2141"/>
        <p:guide pos="3127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2625" cy="34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1696" y="1"/>
            <a:ext cx="4302625" cy="34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1696" y="6456378"/>
            <a:ext cx="4302625" cy="34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324A1115-9F2D-4D68-85C5-5EC1194C254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92951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41:27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114 508 24575,'3'1'0,"0"0"0,0 0 0,-1 0 0,1 0 0,-1 1 0,1-1 0,-1 1 0,0 0 0,1-1 0,2 5 0,21 12 0,-3-12 0,0-1 0,1 0 0,-1-2 0,1-1 0,0 0 0,0-2 0,29-3 0,-13 1 0,59 5 0,263 56 0,-283-48 0,0-4 0,0-2 0,105-9 0,-34 1 0,20 4 0,180-3 0,-203-11 0,60-1 0,-33 17 0,185-6 0,-333 0 0,-1-2 0,1 0 0,-1-2 0,0-1 0,27-12 0,-15 5 0,132-50 0,-166 63 0,0 0 0,0 0 0,0 0 0,0 0 0,0-1 0,-1 1 0,1-1 0,-1 0 0,0 1 0,0-1 0,0 0 0,0 0 0,-1-1 0,1 1 0,-1 0 0,1-1 0,-1 1 0,0 0 0,-1-1 0,1 1 0,0-1 0,-1 1 0,0-7 0,1-12 0,-1 1 0,-5-37 0,3 47 0,1 3 0,-1-1 0,0 1 0,-1 0 0,0 0 0,0 0 0,-1 0 0,0 1 0,0-1 0,0 1 0,-1 0 0,0 0 0,-1 1 0,0-1 0,0 1 0,0 0 0,-1 1 0,1 0 0,-1 0 0,-1 0 0,-11-5 0,-14-6 0,-2 1 0,1 2 0,-52-13 0,65 20 0,3 1 0,-20-6 0,-38-15 0,58 19 0,1 1 0,-1 1 0,-1 1 0,1 1 0,-33-2 0,-98 6 0,73 1 0,-1385 1 0,853-4 0,594 1 0,0 0 0,0 1 0,0 0 0,-27 8 0,36-7 0,-1 0 0,0 0 0,0 1 0,1 0 0,0 0 0,-1 1 0,1 0 0,0-1 0,1 2 0,-1-1 0,1 0 0,0 1 0,-5 7 0,-51 63 0,40-52 0,0 2 0,2 0 0,-16 29 0,7-11 0,20-34 0,1-1 0,0 1 0,1 0 0,0 0 0,0 1 0,1 0 0,0 0 0,0 0 0,-1 12 0,5-20 3,0 0 0,0-1-1,1 1 1,-1 0-1,1-1 1,-1 1 0,1-1-1,0 1 1,-1 0 0,1-1-1,0 1 1,0-1-1,0 0 1,0 1 0,0-1-1,1 0 1,-1 0 0,0 0-1,1 0 1,-1 0-1,1 0 1,1 1 0,40 17-401,-29-13-630,12 4-5798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35:09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24575,'5187'0'0,"-5015"-14"0,3 0 0,-149 13 0,-1-2 0,0 0 0,0-2 0,32-10 0,21-4 0,-48 15-34,0 2 0,0 0 0,0 2 0,33 4 0,-13-1-1161,-33-2-5631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750" y="509588"/>
            <a:ext cx="4532313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4519" y="3229277"/>
            <a:ext cx="7937601" cy="3058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1696" y="6456378"/>
            <a:ext cx="4302625" cy="34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BDE6D3F4-B44C-4D4D-B492-8788D90AD2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5830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8750" y="509588"/>
            <a:ext cx="4532313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6F7458-624D-61ED-33E0-A52BFE7B71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E6D3F4-B44C-4D4D-B492-8788D90AD2BB}" type="slidenum">
              <a:rPr lang="en-US" altLang="ko-KR" smtClean="0"/>
              <a:pPr>
                <a:defRPr/>
              </a:pPr>
              <a:t>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0803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CIDFont+F3"/>
              </a:rPr>
              <a:t>○ 기업 맞춤형 지능화 교과목 구성</a:t>
            </a:r>
          </a:p>
          <a:p>
            <a:pPr algn="l"/>
            <a:r>
              <a:rPr lang="en-US" altLang="ko-KR" sz="1800" b="0" i="0" u="none" strike="noStrike" baseline="0" dirty="0">
                <a:latin typeface="CIDFont+F3"/>
              </a:rPr>
              <a:t>- </a:t>
            </a:r>
            <a:r>
              <a:rPr lang="ko-KR" altLang="en-US" sz="1800" b="0" i="0" u="none" strike="noStrike" baseline="0" dirty="0">
                <a:latin typeface="CIDFont+F3"/>
              </a:rPr>
              <a:t>교과목 수요조사와 연구개발 </a:t>
            </a:r>
            <a:r>
              <a:rPr lang="en-US" altLang="ko-KR" sz="1800" b="0" i="0" u="none" strike="noStrike" baseline="0" dirty="0">
                <a:latin typeface="CIDFont+F3"/>
              </a:rPr>
              <a:t>4</a:t>
            </a:r>
            <a:r>
              <a:rPr lang="ko-KR" altLang="en-US" sz="1800" b="0" i="0" u="none" strike="noStrike" baseline="0" dirty="0">
                <a:latin typeface="CIDFont+F3"/>
              </a:rPr>
              <a:t>개 기술분야</a:t>
            </a:r>
            <a:r>
              <a:rPr lang="en-US" altLang="ko-KR" sz="1800" b="0" i="0" u="none" strike="noStrike" baseline="0" dirty="0">
                <a:latin typeface="CIDFont+F3"/>
              </a:rPr>
              <a:t>(</a:t>
            </a:r>
            <a:r>
              <a:rPr lang="ko-KR" altLang="en-US" sz="1800" b="0" i="0" u="none" strike="noStrike" baseline="0" dirty="0">
                <a:latin typeface="CIDFont+F3"/>
              </a:rPr>
              <a:t>인공지능</a:t>
            </a:r>
            <a:r>
              <a:rPr lang="en-US" altLang="ko-KR" sz="1800" b="0" i="0" u="none" strike="noStrike" baseline="0" dirty="0">
                <a:latin typeface="CIDFont+F3"/>
              </a:rPr>
              <a:t>, </a:t>
            </a:r>
            <a:r>
              <a:rPr lang="ko-KR" altLang="en-US" sz="1800" b="0" i="0" u="none" strike="noStrike" baseline="0" dirty="0">
                <a:latin typeface="CIDFont+F3"/>
              </a:rPr>
              <a:t>데이터</a:t>
            </a:r>
            <a:r>
              <a:rPr lang="en-US" altLang="ko-KR" sz="1800" b="0" i="0" u="none" strike="noStrike" baseline="0" dirty="0">
                <a:latin typeface="CIDFont+F3"/>
              </a:rPr>
              <a:t>·</a:t>
            </a:r>
            <a:r>
              <a:rPr lang="ko-KR" altLang="en-US" sz="1800" b="0" i="0" u="none" strike="noStrike" baseline="0" dirty="0">
                <a:latin typeface="CIDFont+F3"/>
              </a:rPr>
              <a:t>컴퓨팅</a:t>
            </a:r>
            <a:r>
              <a:rPr lang="en-US" altLang="ko-KR" sz="1800" b="0" i="0" u="none" strike="noStrike" baseline="0" dirty="0">
                <a:latin typeface="CIDFont+F3"/>
              </a:rPr>
              <a:t>, </a:t>
            </a:r>
            <a:r>
              <a:rPr lang="ko-KR" altLang="en-US" sz="1800" b="0" i="0" u="none" strike="noStrike" baseline="0" dirty="0">
                <a:latin typeface="CIDFont+F3"/>
              </a:rPr>
              <a:t>네트워크</a:t>
            </a:r>
            <a:r>
              <a:rPr lang="en-US" altLang="ko-KR" sz="1800" b="0" i="0" u="none" strike="noStrike" baseline="0" dirty="0">
                <a:latin typeface="CIDFont+F3"/>
              </a:rPr>
              <a:t>, ICT</a:t>
            </a:r>
            <a:r>
              <a:rPr lang="ko-KR" altLang="en-US" sz="1800" b="0" i="0" u="none" strike="noStrike" baseline="0" dirty="0">
                <a:latin typeface="CIDFont+F3"/>
              </a:rPr>
              <a:t>융합</a:t>
            </a:r>
            <a:r>
              <a:rPr lang="en-US" altLang="ko-KR" sz="1800" b="0" i="0" u="none" strike="noStrike" baseline="0" dirty="0">
                <a:latin typeface="CIDFont+F3"/>
              </a:rPr>
              <a:t>)</a:t>
            </a:r>
            <a:r>
              <a:rPr lang="ko-KR" altLang="en-US" sz="1800" b="0" i="0" u="none" strike="noStrike" baseline="0" dirty="0">
                <a:latin typeface="CIDFont+F3"/>
              </a:rPr>
              <a:t>의</a:t>
            </a:r>
          </a:p>
          <a:p>
            <a:pPr algn="l"/>
            <a:r>
              <a:rPr lang="ko-KR" altLang="en-US" sz="1800" b="0" i="0" u="none" strike="noStrike" baseline="0" dirty="0">
                <a:latin typeface="CIDFont+F3"/>
              </a:rPr>
              <a:t>인재양성을 위한 지능화 교과목 편성</a:t>
            </a:r>
            <a:endParaRPr lang="en-US" altLang="ko-KR" sz="1800" b="0" i="0" u="none" strike="noStrike" baseline="0" dirty="0">
              <a:latin typeface="CIDFont+F3"/>
            </a:endParaRPr>
          </a:p>
          <a:p>
            <a:pPr algn="l"/>
            <a:r>
              <a:rPr lang="ko-KR" altLang="en-US" sz="1800" b="0" i="0" u="none" strike="noStrike" baseline="0" dirty="0">
                <a:latin typeface="CIDFont+F3"/>
              </a:rPr>
              <a:t>○ </a:t>
            </a:r>
            <a:r>
              <a:rPr lang="ko-KR" altLang="en-US" sz="1800" b="0" i="0" u="none" strike="noStrike" baseline="0" dirty="0">
                <a:latin typeface="CIDFont+F1"/>
              </a:rPr>
              <a:t>체계적인 실습 중심 지능화 교육 </a:t>
            </a:r>
            <a:r>
              <a:rPr lang="en-US" altLang="ko-KR" sz="1800" b="0" i="0" u="none" strike="noStrike" baseline="0" dirty="0">
                <a:latin typeface="CIDFont+F3"/>
              </a:rPr>
              <a:t>: </a:t>
            </a:r>
            <a:r>
              <a:rPr lang="ko-KR" altLang="en-US" sz="1800" b="0" i="0" u="none" strike="noStrike" baseline="0" dirty="0" err="1">
                <a:latin typeface="CIDFont+F1"/>
              </a:rPr>
              <a:t>어프렌티스</a:t>
            </a:r>
            <a:r>
              <a:rPr lang="en-US" altLang="ko-KR" sz="1800" b="0" i="0" u="none" strike="noStrike" baseline="0" dirty="0">
                <a:latin typeface="CIDFont+F1"/>
              </a:rPr>
              <a:t>(Apprentice) </a:t>
            </a:r>
            <a:r>
              <a:rPr lang="ko-KR" altLang="en-US" sz="1800" b="0" i="0" u="none" strike="noStrike" baseline="0" dirty="0">
                <a:latin typeface="CIDFont+F1"/>
              </a:rPr>
              <a:t>교육과정</a:t>
            </a:r>
          </a:p>
          <a:p>
            <a:pPr algn="l"/>
            <a:r>
              <a:rPr lang="en-US" altLang="ko-KR" sz="1800" b="0" i="0" u="none" strike="noStrike" baseline="0" dirty="0">
                <a:latin typeface="CIDFont+F3"/>
              </a:rPr>
              <a:t>- </a:t>
            </a:r>
            <a:r>
              <a:rPr lang="ko-KR" altLang="en-US" sz="1800" b="0" i="0" u="none" strike="noStrike" baseline="0" dirty="0">
                <a:latin typeface="CIDFont+F3"/>
              </a:rPr>
              <a:t>모든 이론 교과목은 </a:t>
            </a:r>
            <a:r>
              <a:rPr lang="ko-KR" altLang="en-US" sz="1800" b="0" i="0" u="none" strike="noStrike" baseline="0" dirty="0">
                <a:latin typeface="CIDFont+F1"/>
              </a:rPr>
              <a:t>이론</a:t>
            </a:r>
            <a:r>
              <a:rPr lang="en-US" altLang="ko-KR" sz="1800" b="0" i="0" u="none" strike="noStrike" baseline="0" dirty="0">
                <a:latin typeface="CIDFont+F1"/>
              </a:rPr>
              <a:t>(2</a:t>
            </a:r>
            <a:r>
              <a:rPr lang="ko-KR" altLang="en-US" sz="1800" b="0" i="0" u="none" strike="noStrike" baseline="0" dirty="0">
                <a:latin typeface="CIDFont+F1"/>
              </a:rPr>
              <a:t>시간</a:t>
            </a:r>
            <a:r>
              <a:rPr lang="en-US" altLang="ko-KR" sz="1800" b="0" i="0" u="none" strike="noStrike" baseline="0" dirty="0">
                <a:latin typeface="CIDFont+F1"/>
              </a:rPr>
              <a:t>)+</a:t>
            </a:r>
            <a:r>
              <a:rPr lang="ko-KR" altLang="en-US" sz="1800" b="0" i="0" u="none" strike="noStrike" baseline="0" dirty="0">
                <a:latin typeface="CIDFont+F1"/>
              </a:rPr>
              <a:t>실습</a:t>
            </a:r>
            <a:r>
              <a:rPr lang="en-US" altLang="ko-KR" sz="1800" b="0" i="0" u="none" strike="noStrike" baseline="0" dirty="0">
                <a:latin typeface="CIDFont+F1"/>
              </a:rPr>
              <a:t>(2</a:t>
            </a:r>
            <a:r>
              <a:rPr lang="ko-KR" altLang="en-US" sz="1800" b="0" i="0" u="none" strike="noStrike" baseline="0" dirty="0">
                <a:latin typeface="CIDFont+F1"/>
              </a:rPr>
              <a:t>시간</a:t>
            </a:r>
            <a:r>
              <a:rPr lang="en-US" altLang="ko-KR" sz="1800" b="0" i="0" u="none" strike="noStrike" baseline="0" dirty="0">
                <a:latin typeface="CIDFont+F1"/>
              </a:rPr>
              <a:t>)</a:t>
            </a:r>
            <a:r>
              <a:rPr lang="ko-KR" altLang="en-US" sz="1800" b="0" i="0" u="none" strike="noStrike" baseline="0" dirty="0">
                <a:latin typeface="CIDFont+F1"/>
              </a:rPr>
              <a:t>으로 구성하여 </a:t>
            </a:r>
            <a:r>
              <a:rPr lang="ko-KR" altLang="en-US" sz="1800" b="0" i="0" u="none" strike="noStrike" baseline="0" dirty="0">
                <a:latin typeface="CIDFont+F3"/>
              </a:rPr>
              <a:t>실험</a:t>
            </a:r>
            <a:r>
              <a:rPr lang="en-US" altLang="ko-KR" sz="1800" b="0" i="0" u="none" strike="noStrike" baseline="0" dirty="0">
                <a:latin typeface="CIDFont+F3"/>
              </a:rPr>
              <a:t>·</a:t>
            </a:r>
            <a:r>
              <a:rPr lang="ko-KR" altLang="en-US" sz="1800" b="0" i="0" u="none" strike="noStrike" baseline="0" dirty="0">
                <a:latin typeface="CIDFont+F3"/>
              </a:rPr>
              <a:t>실습을 병행함으로써</a:t>
            </a:r>
          </a:p>
          <a:p>
            <a:pPr algn="l"/>
            <a:r>
              <a:rPr lang="ko-KR" altLang="en-US" sz="1800" b="0" i="0" u="none" strike="noStrike" baseline="0" dirty="0">
                <a:latin typeface="CIDFont+F3"/>
              </a:rPr>
              <a:t>실무능력을 강화</a:t>
            </a:r>
          </a:p>
          <a:p>
            <a:pPr algn="l"/>
            <a:r>
              <a:rPr lang="ko-KR" altLang="en-US" sz="1800" b="0" i="0" u="none" strike="noStrike" baseline="0" dirty="0">
                <a:latin typeface="CIDFont+F3"/>
              </a:rPr>
              <a:t>○ </a:t>
            </a:r>
            <a:r>
              <a:rPr lang="ko-KR" altLang="en-US" sz="1800" b="0" i="0" u="none" strike="noStrike" baseline="0" dirty="0">
                <a:latin typeface="CIDFont+F1"/>
              </a:rPr>
              <a:t>프로젝트 기반 현장문제 해결형 교육 </a:t>
            </a:r>
            <a:r>
              <a:rPr lang="en-US" altLang="ko-KR" sz="1800" b="0" i="0" u="none" strike="noStrike" baseline="0" dirty="0">
                <a:latin typeface="CIDFont+F3"/>
              </a:rPr>
              <a:t>: </a:t>
            </a:r>
            <a:r>
              <a:rPr lang="ko-KR" altLang="en-US" sz="1800" b="0" i="0" u="none" strike="noStrike" baseline="0" dirty="0">
                <a:latin typeface="CIDFont+F1"/>
              </a:rPr>
              <a:t>배틀필드</a:t>
            </a:r>
            <a:r>
              <a:rPr lang="en-US" altLang="ko-KR" sz="1800" b="0" i="0" u="none" strike="noStrike" baseline="0" dirty="0">
                <a:latin typeface="CIDFont+F1"/>
              </a:rPr>
              <a:t>(Battlefield) </a:t>
            </a:r>
            <a:r>
              <a:rPr lang="ko-KR" altLang="en-US" sz="1800" b="0" i="0" u="none" strike="noStrike" baseline="0" dirty="0">
                <a:latin typeface="CIDFont+F1"/>
              </a:rPr>
              <a:t>교육과정</a:t>
            </a:r>
          </a:p>
          <a:p>
            <a:pPr algn="l"/>
            <a:r>
              <a:rPr lang="en-US" altLang="ko-KR" sz="1800" b="0" i="0" u="none" strike="noStrike" baseline="0" dirty="0">
                <a:latin typeface="CIDFont+F3"/>
              </a:rPr>
              <a:t>- </a:t>
            </a:r>
            <a:r>
              <a:rPr lang="ko-KR" altLang="en-US" sz="1800" b="0" i="0" u="none" strike="noStrike" baseline="0" dirty="0">
                <a:latin typeface="CIDFont+F3"/>
              </a:rPr>
              <a:t>해당 기업의 애로기술 및 혁신기술에 대한 문제를 발굴하고 지능화 기술 기반의 문제해결</a:t>
            </a:r>
          </a:p>
          <a:p>
            <a:pPr algn="l"/>
            <a:r>
              <a:rPr lang="ko-KR" altLang="en-US" sz="1800" b="0" i="0" u="none" strike="noStrike" baseline="0" dirty="0">
                <a:latin typeface="CIDFont+F3"/>
              </a:rPr>
              <a:t>과정을 재학 중에 경험하도록 함으로써 실무역량 제고 및 실질적인 산학연구 효과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E000EEB-8338-48D7-8EE8-EE0082EF7602}" type="slidenum">
              <a:rPr lang="en-US" altLang="ko-KR" noProof="0" smtClean="0"/>
              <a:t>3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32430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4605AE7-A21E-1FA7-975C-571F833CE9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962"/>
            <a:ext cx="12192000" cy="6254000"/>
          </a:xfrm>
          <a:prstGeom prst="rect">
            <a:avLst/>
          </a:prstGeom>
        </p:spPr>
      </p:pic>
      <p:sp>
        <p:nvSpPr>
          <p:cNvPr id="17" name="직사각형 16"/>
          <p:cNvSpPr/>
          <p:nvPr userDrawn="1"/>
        </p:nvSpPr>
        <p:spPr>
          <a:xfrm rot="10800000">
            <a:off x="926774" y="6262962"/>
            <a:ext cx="11265231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B898A5-8889-70AB-8477-FC3004CC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74" y="2348988"/>
            <a:ext cx="10722708" cy="641350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D95A2168-CF96-DE40-965B-EAC213434F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90" y="4004617"/>
            <a:ext cx="6600073" cy="414395"/>
          </a:xfrm>
        </p:spPr>
        <p:txBody>
          <a:bodyPr/>
          <a:lstStyle>
            <a:lvl5pPr marL="0" indent="0" algn="ctr">
              <a:buFontTx/>
              <a:buNone/>
              <a:defRPr sz="1800"/>
            </a:lvl5pPr>
          </a:lstStyle>
          <a:p>
            <a:pPr lvl="4"/>
            <a:r>
              <a:rPr lang="en-US" altLang="ko-KR" dirty="0"/>
              <a:t>2023. 02. 27</a:t>
            </a:r>
            <a:endParaRPr lang="ko-KR" alt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58859D8F-FAC3-F941-4D7E-379856CF14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68088" y="5343470"/>
            <a:ext cx="6840075" cy="7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305" tIns="31652" rIns="63305" bIns="31652" numCol="1" anchor="t" anchorCtr="0" compatLnSpc="1">
            <a:prstTxWarp prst="textNoShape">
              <a:avLst/>
            </a:prstTxWarp>
          </a:bodyPr>
          <a:lstStyle>
            <a:lvl1pPr marL="0" indent="0" algn="l" defTabSz="647700" rtl="0" eaLnBrk="0" fontAlgn="base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None/>
              <a:defRPr sz="16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44500" indent="-180975" algn="l" defTabSz="647700" rtl="0" eaLnBrk="0" fontAlgn="base" hangingPunct="0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buClr>
                <a:srgbClr val="F37121"/>
              </a:buClr>
              <a:buFont typeface="Arial Unicode MS" pitchFamily="50" charset="-127"/>
              <a:buChar char="–"/>
              <a:defRPr sz="1400">
                <a:solidFill>
                  <a:srgbClr val="000000"/>
                </a:solidFill>
                <a:latin typeface="+mn-lt"/>
              </a:defRPr>
            </a:lvl2pPr>
            <a:lvl3pPr marL="628650" indent="-182563" algn="l" defTabSz="647700" rtl="0" eaLnBrk="0" fontAlgn="base" hangingPunct="0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3pPr>
            <a:lvl4pPr marL="811213" indent="-180975" algn="l" defTabSz="647700" rtl="0" eaLnBrk="0" fontAlgn="base" hangingPunct="0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Arial" pitchFamily="34" charset="0"/>
              <a:buChar char="-"/>
              <a:defRPr sz="1400">
                <a:solidFill>
                  <a:srgbClr val="000000"/>
                </a:solidFill>
                <a:latin typeface="+mn-lt"/>
              </a:defRPr>
            </a:lvl4pPr>
            <a:lvl5pPr marL="993775" indent="-180975" algn="l" defTabSz="647700" rtl="0" eaLnBrk="0" fontAlgn="base" hangingPunct="0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5pPr>
            <a:lvl6pPr marL="14509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6pPr>
            <a:lvl7pPr marL="19081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7pPr>
            <a:lvl8pPr marL="23653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8pPr>
            <a:lvl9pPr marL="28225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algn="ctr" eaLnBrk="1" hangingPunct="1"/>
            <a:r>
              <a:rPr lang="ko-KR" altLang="en-US" sz="1800" dirty="0" err="1">
                <a:solidFill>
                  <a:srgbClr val="000000"/>
                </a:solidFill>
                <a:latin typeface="Corbel" panose="020B0503020204020204" pitchFamily="34" charset="0"/>
              </a:rPr>
              <a:t>산업협력중점교수</a:t>
            </a:r>
            <a:r>
              <a:rPr lang="ko-KR" altLang="en-US" sz="1800" dirty="0">
                <a:solidFill>
                  <a:srgbClr val="000000"/>
                </a:solidFill>
                <a:latin typeface="Corbel" panose="020B0503020204020204" pitchFamily="34" charset="0"/>
              </a:rPr>
              <a:t> 김 재영</a:t>
            </a:r>
            <a:endParaRPr lang="en-US" altLang="ko-KR" sz="18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algn="ctr" eaLnBrk="1" hangingPunct="1"/>
            <a:r>
              <a:rPr lang="ko-KR" altLang="en-US" sz="1800" dirty="0">
                <a:solidFill>
                  <a:srgbClr val="000000"/>
                </a:solidFill>
                <a:latin typeface="Corbel" panose="020B0503020204020204" pitchFamily="34" charset="0"/>
              </a:rPr>
              <a:t>충북대학교 산업인공지능연구센터</a:t>
            </a:r>
            <a:endParaRPr lang="en-US" altLang="ko-KR" sz="1800" dirty="0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45DDF2A-59F3-9AEC-D962-5D23867866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10051083" y="6393415"/>
            <a:ext cx="1994096" cy="2767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A9A13C1-7E81-DD58-B78A-2F7BFAE9556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41" y="6309001"/>
            <a:ext cx="1581511" cy="44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56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926771" y="6262962"/>
            <a:ext cx="11265231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12192000" cy="4182802"/>
          </a:xfrm>
          <a:prstGeom prst="rect">
            <a:avLst/>
          </a:prstGeom>
          <a:noFill/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BC58EC2-8516-E6E3-96A3-C3F9408E82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35" y="6150051"/>
            <a:ext cx="1890021" cy="53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8367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79939" y="1206650"/>
            <a:ext cx="10722708" cy="4680000"/>
          </a:xfrm>
        </p:spPr>
        <p:txBody>
          <a:bodyPr>
            <a:normAutofit/>
          </a:bodyPr>
          <a:lstStyle>
            <a:lvl1pPr marL="361950" indent="-361950">
              <a:lnSpc>
                <a:spcPct val="150000"/>
              </a:lnSpc>
              <a:buClr>
                <a:srgbClr val="7030A0"/>
              </a:buClr>
              <a:defRPr sz="2000">
                <a:solidFill>
                  <a:srgbClr val="7030A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1pPr>
            <a:lvl2pPr marL="450850" indent="-268288">
              <a:lnSpc>
                <a:spcPct val="150000"/>
              </a:lnSpc>
              <a:buFont typeface="맑은 고딕" panose="020B0503020000020004" pitchFamily="50" charset="-127"/>
              <a:buChar char="√"/>
              <a:defRPr sz="16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450850" indent="-141288">
              <a:lnSpc>
                <a:spcPct val="150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631825" indent="-195263">
              <a:lnSpc>
                <a:spcPct val="150000"/>
              </a:lnSpc>
              <a:defRPr sz="1200">
                <a:solidFill>
                  <a:schemeClr val="tx1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10769602" y="6459538"/>
            <a:ext cx="1266092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692" b="0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 userDrawn="1"/>
        </p:nvSpPr>
        <p:spPr>
          <a:xfrm rot="10800000">
            <a:off x="926771" y="6262962"/>
            <a:ext cx="11265231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346C12-1BFF-7DA6-D4C6-4AB0BA02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90E43F-C48F-657D-DB1C-EFBB54CE28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35" y="6150051"/>
            <a:ext cx="1890021" cy="53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1229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39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7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32">
            <a:extLst>
              <a:ext uri="{FF2B5EF4-FFF2-40B4-BE49-F238E27FC236}">
                <a16:creationId xmlns:a16="http://schemas.microsoft.com/office/drawing/2014/main" id="{BD5AEC7D-14BD-4854-9214-5A9AA639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73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4560DD8-F964-4B1F-BB84-3BB80EB480D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171D7C-681E-A605-A298-E254020782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35" y="6150051"/>
            <a:ext cx="1890021" cy="53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2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210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19BEA91-710F-4DA2-A57A-92029721C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r="6054"/>
          <a:stretch/>
        </p:blipFill>
        <p:spPr>
          <a:xfrm>
            <a:off x="-1675" y="-3606"/>
            <a:ext cx="12192000" cy="792606"/>
          </a:xfrm>
          <a:prstGeom prst="rect">
            <a:avLst/>
          </a:prstGeom>
        </p:spPr>
      </p:pic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1895" y="98963"/>
            <a:ext cx="1072270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5276" y="1149000"/>
            <a:ext cx="10689329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 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3"/>
            <a:r>
              <a:rPr lang="en-US" altLang="ko-KR" dirty="0"/>
              <a:t>Click to edit Master text styles</a:t>
            </a:r>
          </a:p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 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3"/>
            <a:r>
              <a:rPr lang="en-US" altLang="ko-KR" dirty="0"/>
              <a:t>Click to edit Master text styles</a:t>
            </a:r>
          </a:p>
          <a:p>
            <a:pPr lvl="3"/>
            <a:endParaRPr lang="en-US" altLang="ko-KR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12192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591A48D-7862-4BD3-BDC0-4940E5CAC7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936043" y="396649"/>
            <a:ext cx="1994096" cy="27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7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6" r:id="rId2"/>
    <p:sldLayoutId id="2147483797" r:id="rId3"/>
    <p:sldLayoutId id="2147483800" r:id="rId4"/>
    <p:sldLayoutId id="2147483801" r:id="rId5"/>
    <p:sldLayoutId id="2147483802" r:id="rId6"/>
  </p:sldLayoutIdLst>
  <p:transition/>
  <p:hf hdr="0" ftr="0" dt="0"/>
  <p:txStyles>
    <p:titleStyle>
      <a:lvl1pPr algn="l" defTabSz="448419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  <a:lvl2pPr algn="l" defTabSz="448419" rtl="0" eaLnBrk="0" fontAlgn="base" hangingPunct="0">
        <a:spcBef>
          <a:spcPct val="0"/>
        </a:spcBef>
        <a:spcAft>
          <a:spcPct val="0"/>
        </a:spcAft>
        <a:defRPr sz="1523" b="1">
          <a:solidFill>
            <a:schemeClr val="bg1"/>
          </a:solidFill>
          <a:latin typeface="Arial" charset="0"/>
        </a:defRPr>
      </a:lvl2pPr>
      <a:lvl3pPr algn="l" defTabSz="448419" rtl="0" eaLnBrk="0" fontAlgn="base" hangingPunct="0">
        <a:spcBef>
          <a:spcPct val="0"/>
        </a:spcBef>
        <a:spcAft>
          <a:spcPct val="0"/>
        </a:spcAft>
        <a:defRPr sz="1523" b="1">
          <a:solidFill>
            <a:schemeClr val="bg1"/>
          </a:solidFill>
          <a:latin typeface="Arial" charset="0"/>
        </a:defRPr>
      </a:lvl3pPr>
      <a:lvl4pPr algn="l" defTabSz="448419" rtl="0" eaLnBrk="0" fontAlgn="base" hangingPunct="0">
        <a:spcBef>
          <a:spcPct val="0"/>
        </a:spcBef>
        <a:spcAft>
          <a:spcPct val="0"/>
        </a:spcAft>
        <a:defRPr sz="1523" b="1">
          <a:solidFill>
            <a:schemeClr val="bg1"/>
          </a:solidFill>
          <a:latin typeface="Arial" charset="0"/>
        </a:defRPr>
      </a:lvl4pPr>
      <a:lvl5pPr algn="l" defTabSz="448419" rtl="0" eaLnBrk="0" fontAlgn="base" hangingPunct="0">
        <a:spcBef>
          <a:spcPct val="0"/>
        </a:spcBef>
        <a:spcAft>
          <a:spcPct val="0"/>
        </a:spcAft>
        <a:defRPr sz="1523" b="1">
          <a:solidFill>
            <a:schemeClr val="bg1"/>
          </a:solidFill>
          <a:latin typeface="Arial" charset="0"/>
        </a:defRPr>
      </a:lvl5pPr>
      <a:lvl6pPr marL="316531" algn="l" defTabSz="448419" rtl="0" fontAlgn="base">
        <a:spcBef>
          <a:spcPct val="0"/>
        </a:spcBef>
        <a:spcAft>
          <a:spcPct val="0"/>
        </a:spcAft>
        <a:defRPr sz="1523" b="1">
          <a:solidFill>
            <a:schemeClr val="bg1"/>
          </a:solidFill>
          <a:latin typeface="Arial" charset="0"/>
        </a:defRPr>
      </a:lvl6pPr>
      <a:lvl7pPr marL="633062" algn="l" defTabSz="448419" rtl="0" fontAlgn="base">
        <a:spcBef>
          <a:spcPct val="0"/>
        </a:spcBef>
        <a:spcAft>
          <a:spcPct val="0"/>
        </a:spcAft>
        <a:defRPr sz="1523" b="1">
          <a:solidFill>
            <a:schemeClr val="bg1"/>
          </a:solidFill>
          <a:latin typeface="Arial" charset="0"/>
        </a:defRPr>
      </a:lvl7pPr>
      <a:lvl8pPr marL="949593" algn="l" defTabSz="448419" rtl="0" fontAlgn="base">
        <a:spcBef>
          <a:spcPct val="0"/>
        </a:spcBef>
        <a:spcAft>
          <a:spcPct val="0"/>
        </a:spcAft>
        <a:defRPr sz="1523" b="1">
          <a:solidFill>
            <a:schemeClr val="bg1"/>
          </a:solidFill>
          <a:latin typeface="Arial" charset="0"/>
        </a:defRPr>
      </a:lvl8pPr>
      <a:lvl9pPr marL="1266124" algn="l" defTabSz="448419" rtl="0" fontAlgn="base">
        <a:spcBef>
          <a:spcPct val="0"/>
        </a:spcBef>
        <a:spcAft>
          <a:spcPct val="0"/>
        </a:spcAft>
        <a:defRPr sz="1523" b="1">
          <a:solidFill>
            <a:schemeClr val="bg1"/>
          </a:solidFill>
          <a:latin typeface="Arial" charset="0"/>
        </a:defRPr>
      </a:lvl9pPr>
    </p:titleStyle>
    <p:bodyStyle>
      <a:lvl1pPr marL="342900" indent="-342900" algn="l" defTabSz="448419" rtl="0" eaLnBrk="0" fontAlgn="base" hangingPunct="0">
        <a:lnSpc>
          <a:spcPts val="2600"/>
        </a:lnSpc>
        <a:spcBef>
          <a:spcPts val="1200"/>
        </a:spcBef>
        <a:spcAft>
          <a:spcPct val="0"/>
        </a:spcAft>
        <a:buClr>
          <a:srgbClr val="7030A0"/>
        </a:buClr>
        <a:buFont typeface="Wingdings" panose="05000000000000000000" pitchFamily="2" charset="2"/>
        <a:buChar char="§"/>
        <a:defRPr sz="2000" b="1">
          <a:solidFill>
            <a:srgbClr val="7030A0"/>
          </a:solidFill>
          <a:latin typeface="KoPubWorld돋움체 Bold" panose="00000800000000000000" pitchFamily="2" charset="-127"/>
          <a:ea typeface="KoPubWorld돋움체 Bold" panose="00000800000000000000" pitchFamily="2" charset="-127"/>
          <a:cs typeface="KoPubWorld돋움체 Bold" panose="00000800000000000000" pitchFamily="2" charset="-127"/>
        </a:defRPr>
      </a:lvl1pPr>
      <a:lvl2pPr marL="361950" indent="-179388" algn="l" defTabSz="448419" rtl="0" eaLnBrk="0" fontAlgn="base" hangingPunct="0">
        <a:lnSpc>
          <a:spcPts val="2200"/>
        </a:lnSpc>
        <a:spcBef>
          <a:spcPts val="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600">
          <a:solidFill>
            <a:schemeClr val="tx1"/>
          </a:solidFill>
          <a:latin typeface="KoPubWorld돋움체_Pro Medium" panose="00000600000000000000" pitchFamily="50" charset="-127"/>
          <a:ea typeface="KoPubWorld돋움체_Pro Medium" panose="00000600000000000000" pitchFamily="50" charset="-127"/>
          <a:cs typeface="KoPubWorld돋움체_Pro Medium" panose="00000600000000000000" pitchFamily="50" charset="-127"/>
        </a:defRPr>
      </a:lvl2pPr>
      <a:lvl3pPr marL="435230" indent="-126393" algn="l" defTabSz="448419" rtl="0" eaLnBrk="0" fontAlgn="base" hangingPunct="0">
        <a:lnSpc>
          <a:spcPts val="22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KoPubWorld돋움체_Pro Medium" panose="00000600000000000000" pitchFamily="50" charset="-127"/>
          <a:ea typeface="KoPubWorld돋움체_Pro Medium" panose="00000600000000000000" pitchFamily="50" charset="-127"/>
          <a:cs typeface="KoPubWorld돋움체_Pro Medium" panose="00000600000000000000" pitchFamily="50" charset="-127"/>
        </a:defRPr>
      </a:lvl3pPr>
      <a:lvl4pPr marL="561623" indent="-125294" algn="l" defTabSz="448419" rtl="0" eaLnBrk="0" fontAlgn="base" hangingPunct="0">
        <a:lnSpc>
          <a:spcPts val="2200"/>
        </a:lnSpc>
        <a:spcBef>
          <a:spcPts val="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KoPubWorld돋움체_Pro Medium" panose="00000600000000000000" pitchFamily="50" charset="-127"/>
          <a:ea typeface="KoPubWorld돋움체_Pro Medium" panose="00000600000000000000" pitchFamily="50" charset="-127"/>
          <a:cs typeface="KoPubWorld돋움체_Pro Medium" panose="00000600000000000000" pitchFamily="50" charset="-127"/>
        </a:defRPr>
      </a:lvl4pPr>
      <a:lvl5pPr marL="688016" indent="-125294" algn="l" defTabSz="448419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969">
          <a:solidFill>
            <a:srgbClr val="000000"/>
          </a:solidFill>
          <a:latin typeface="Corbel" panose="020B0503020204020204" pitchFamily="34" charset="0"/>
        </a:defRPr>
      </a:lvl5pPr>
      <a:lvl6pPr marL="1004546" indent="-125294" algn="l" defTabSz="448419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969">
          <a:solidFill>
            <a:srgbClr val="000000"/>
          </a:solidFill>
          <a:latin typeface="+mn-lt"/>
        </a:defRPr>
      </a:lvl6pPr>
      <a:lvl7pPr marL="1321077" indent="-125294" algn="l" defTabSz="448419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969">
          <a:solidFill>
            <a:srgbClr val="000000"/>
          </a:solidFill>
          <a:latin typeface="+mn-lt"/>
        </a:defRPr>
      </a:lvl7pPr>
      <a:lvl8pPr marL="1637609" indent="-125294" algn="l" defTabSz="448419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969">
          <a:solidFill>
            <a:srgbClr val="000000"/>
          </a:solidFill>
          <a:latin typeface="+mn-lt"/>
        </a:defRPr>
      </a:lvl8pPr>
      <a:lvl9pPr marL="1954139" indent="-125294" algn="l" defTabSz="448419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969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1pPr>
      <a:lvl2pPr marL="316531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2pPr>
      <a:lvl3pPr marL="633062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3pPr>
      <a:lvl4pPr marL="949593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4pPr>
      <a:lvl5pPr marL="1266124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5pPr>
      <a:lvl6pPr marL="1582655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6pPr>
      <a:lvl7pPr marL="1899186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7pPr>
      <a:lvl8pPr marL="2215717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8pPr>
      <a:lvl9pPr marL="2532248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hyperlink" Target="mailto:address@example.com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xample.com/" TargetMode="External"/><Relationship Id="rId5" Type="http://schemas.openxmlformats.org/officeDocument/2006/relationships/image" Target="../media/image39.png"/><Relationship Id="rId4" Type="http://schemas.openxmlformats.org/officeDocument/2006/relationships/hyperlink" Target="https://google.com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mailto:johndoe@example.com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mailto:johndoe@example.com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kero1/Markdown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9D6B61C-BE28-D7BD-705C-FE18C2DB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AI-Ex</a:t>
            </a:r>
            <a:r>
              <a:rPr lang="en-US" altLang="ko-KR" dirty="0"/>
              <a:t> </a:t>
            </a:r>
            <a:r>
              <a:rPr lang="ko-KR" altLang="en-US" dirty="0"/>
              <a:t>포트폴리오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56B69F-7C39-7036-0739-B113B9D124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2023. 02. 27.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93535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15EDF-5945-971B-91BF-30CDD6AD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895" y="98963"/>
            <a:ext cx="10722708" cy="641350"/>
          </a:xfrm>
        </p:spPr>
        <p:txBody>
          <a:bodyPr/>
          <a:lstStyle/>
          <a:p>
            <a:r>
              <a:rPr lang="en-US" altLang="ko-KR" dirty="0"/>
              <a:t>GitHub?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6DBFB-77A2-2582-C5A4-C8FB23552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956" y="1206649"/>
            <a:ext cx="9540106" cy="4472375"/>
          </a:xfrm>
        </p:spPr>
        <p:txBody>
          <a:bodyPr>
            <a:normAutofit/>
          </a:bodyPr>
          <a:lstStyle/>
          <a:p>
            <a:r>
              <a:rPr lang="ko-KR" altLang="en-US" dirty="0"/>
              <a:t>소프트웨어 개발에 </a:t>
            </a:r>
            <a:r>
              <a:rPr lang="en-US" altLang="ko-KR" dirty="0"/>
              <a:t>GitHub</a:t>
            </a:r>
            <a:r>
              <a:rPr lang="ko-KR" altLang="en-US" dirty="0"/>
              <a:t>를 사용하는 이점</a:t>
            </a:r>
            <a:endParaRPr lang="en-US" altLang="ko-KR" dirty="0"/>
          </a:p>
          <a:p>
            <a:pPr lvl="1"/>
            <a:r>
              <a:rPr lang="ko-KR" altLang="en-US" dirty="0"/>
              <a:t>향상된 협업</a:t>
            </a:r>
            <a:r>
              <a:rPr lang="en-US" altLang="ko-KR" dirty="0"/>
              <a:t>: GitHub</a:t>
            </a:r>
            <a:r>
              <a:rPr lang="ko-KR" altLang="en-US" dirty="0"/>
              <a:t>를 사용하면 개발자가 소프트웨어 프로젝트에서 다른 사람과 쉽게 협업할 수 있으므로 코드 품질이 향상되고 개발 시간이 단축</a:t>
            </a:r>
            <a:endParaRPr lang="en-US" altLang="ko-KR" dirty="0"/>
          </a:p>
          <a:p>
            <a:pPr lvl="1"/>
            <a:r>
              <a:rPr lang="ko-KR" altLang="en-US" dirty="0"/>
              <a:t>투명성 향상</a:t>
            </a:r>
            <a:r>
              <a:rPr lang="en-US" altLang="ko-KR" dirty="0"/>
              <a:t>: GitHub</a:t>
            </a:r>
            <a:r>
              <a:rPr lang="ko-KR" altLang="en-US" dirty="0"/>
              <a:t>를 사용하면 프로젝트에 기여한 사람과 그들이 변경한 사항을 쉽게 확인할 수 있으므로 소프트웨어 개발의 투명성과 책임을 높이는 데 도움이 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더 나은 코드 품질</a:t>
            </a:r>
            <a:r>
              <a:rPr lang="en-US" altLang="ko-KR" dirty="0"/>
              <a:t>: GitHub</a:t>
            </a:r>
            <a:r>
              <a:rPr lang="ko-KR" altLang="en-US" dirty="0"/>
              <a:t>의 코드 검토 도구 및 공동 작업 기능은 개발자가 버그와 문제를 더 쉽게 발견하고 수정할 수 있도록 하여 코드 품질을 개선하는 데 도움이 될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커뮤니티 구축</a:t>
            </a:r>
            <a:r>
              <a:rPr lang="en-US" altLang="ko-KR" dirty="0"/>
              <a:t>: GitHub</a:t>
            </a:r>
            <a:r>
              <a:rPr lang="ko-KR" altLang="en-US" dirty="0"/>
              <a:t>에는 오픈 소스 소프트웨어에 대한 열정을 갖고 다른 개발자에게 귀중한 피드백</a:t>
            </a:r>
            <a:r>
              <a:rPr lang="en-US" altLang="ko-KR" dirty="0"/>
              <a:t>, </a:t>
            </a:r>
            <a:r>
              <a:rPr lang="ko-KR" altLang="en-US" dirty="0"/>
              <a:t>지원 및 리소스를 제공할 수 있는 대규모 개발자 커뮤니티가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전반적으로 </a:t>
            </a:r>
            <a:r>
              <a:rPr lang="en-US" altLang="ko-KR" dirty="0"/>
              <a:t>GitHub</a:t>
            </a:r>
            <a:r>
              <a:rPr lang="ko-KR" altLang="en-US" dirty="0"/>
              <a:t>는 소프트웨어 프로젝트에서 공동 작업하고 다른 사람과 코드를 공유하며 오픈 소스 소프트웨어 개발에 기여하려는 개발자에게 필수적인 도구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C379E-CE5B-B9B4-0427-227B7443F68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5A5C87-DF58-40C8-B092-1DE63DB4547E}" type="slidenum">
              <a:rPr lang="en-US" altLang="ko-KR" smtClean="0"/>
              <a:pPr/>
              <a:t>9</a:t>
            </a:fld>
            <a:endParaRPr lang="ko-KR" altLang="en-US" noProof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4A09ACF-9FDB-9DAB-3A94-00349E271BF3}"/>
              </a:ext>
            </a:extLst>
          </p:cNvPr>
          <p:cNvCxnSpPr>
            <a:cxnSpLocks/>
          </p:cNvCxnSpPr>
          <p:nvPr/>
        </p:nvCxnSpPr>
        <p:spPr>
          <a:xfrm flipH="1">
            <a:off x="1865953" y="1063416"/>
            <a:ext cx="1" cy="5037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Github : 첫 시작, 저장소에 자료 보내기 (push)">
            <a:extLst>
              <a:ext uri="{FF2B5EF4-FFF2-40B4-BE49-F238E27FC236}">
                <a16:creationId xmlns:a16="http://schemas.microsoft.com/office/drawing/2014/main" id="{AAF1E2A2-A0DA-223D-95E1-8ABC0ADC0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70" y="1448978"/>
            <a:ext cx="1689183" cy="73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21463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0F9FD-5178-D1ED-B5B1-D5A643B6E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895" y="98963"/>
            <a:ext cx="10722708" cy="641350"/>
          </a:xfrm>
        </p:spPr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계정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3B10D-F768-EB79-1E42-FA5B819AD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39" y="1206650"/>
            <a:ext cx="5776065" cy="4742378"/>
          </a:xfrm>
        </p:spPr>
        <p:txBody>
          <a:bodyPr anchor="t" anchorCtr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GitHub Site </a:t>
            </a:r>
            <a:r>
              <a:rPr lang="ko-KR" altLang="en-US" dirty="0"/>
              <a:t>방문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웹페이지  오른쪽 상단  </a:t>
            </a:r>
            <a:r>
              <a:rPr lang="ko-KR" altLang="en-US" dirty="0">
                <a:highlight>
                  <a:srgbClr val="000000"/>
                </a:highlight>
              </a:rPr>
              <a:t>  </a:t>
            </a:r>
            <a:r>
              <a:rPr lang="en-US" altLang="ko-KR" dirty="0">
                <a:solidFill>
                  <a:schemeClr val="bg1"/>
                </a:solidFill>
                <a:highlight>
                  <a:srgbClr val="000000"/>
                </a:highlight>
              </a:rPr>
              <a:t>Sign up</a:t>
            </a:r>
            <a:r>
              <a:rPr lang="en-US" altLang="ko-KR" dirty="0">
                <a:highlight>
                  <a:srgbClr val="000000"/>
                </a:highlight>
              </a:rPr>
              <a:t> </a:t>
            </a:r>
            <a:r>
              <a:rPr lang="en-US" altLang="ko-KR" dirty="0"/>
              <a:t>   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E-mail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Password</a:t>
            </a:r>
            <a:r>
              <a:rPr lang="ko-KR" altLang="en-US" dirty="0"/>
              <a:t> 입력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Username</a:t>
            </a:r>
            <a:r>
              <a:rPr lang="ko-KR" altLang="en-US" dirty="0"/>
              <a:t> 입력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로봇이 아닌지 인증한 뒤 </a:t>
            </a:r>
            <a:r>
              <a:rPr lang="en-US" altLang="ko-KR" dirty="0"/>
              <a:t>Create account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가입한 이메일로 받은 인증코드 입력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2E72EC-C7FA-434C-9F1A-2B38D6514F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5A5C87-DF58-40C8-B092-1DE63DB4547E}" type="slidenum">
              <a:rPr lang="en-US" altLang="ko-KR" smtClean="0"/>
              <a:pPr/>
              <a:t>10</a:t>
            </a:fld>
            <a:endParaRPr lang="ko-KR" altLang="en-US" noProof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0C0069-16AA-AB0E-B16B-9D38587EE0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953"/>
          <a:stretch/>
        </p:blipFill>
        <p:spPr>
          <a:xfrm>
            <a:off x="6654286" y="908972"/>
            <a:ext cx="4457701" cy="98953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025FAE0-F9C0-416B-3F37-0699F6E398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72"/>
          <a:stretch/>
        </p:blipFill>
        <p:spPr bwMode="auto">
          <a:xfrm>
            <a:off x="6654288" y="1988984"/>
            <a:ext cx="4457700" cy="388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67990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36CA743-6B49-4B2A-B91E-7A3ACC254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39" y="1206650"/>
            <a:ext cx="4696053" cy="4680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자신의 계정으로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GitHub  </a:t>
            </a:r>
            <a:r>
              <a:rPr lang="en-US" altLang="ko-KR" dirty="0">
                <a:highlight>
                  <a:srgbClr val="011785"/>
                </a:highlight>
              </a:rPr>
              <a:t> </a:t>
            </a:r>
            <a:r>
              <a:rPr lang="en-US" altLang="ko-KR" dirty="0">
                <a:solidFill>
                  <a:schemeClr val="bg1"/>
                </a:solidFill>
                <a:highlight>
                  <a:srgbClr val="011785"/>
                </a:highlight>
              </a:rPr>
              <a:t>Sign In  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GitHub site </a:t>
            </a:r>
            <a:r>
              <a:rPr lang="ko-KR" altLang="en-US" dirty="0"/>
              <a:t>오른쪽 위에 있는 </a:t>
            </a:r>
            <a:r>
              <a:rPr lang="en-US" altLang="ko-KR" dirty="0"/>
              <a:t>“+” </a:t>
            </a:r>
            <a:r>
              <a:rPr lang="ko-KR" altLang="en-US" dirty="0"/>
              <a:t>옆 클릭하여</a:t>
            </a:r>
            <a:r>
              <a:rPr lang="en-US" altLang="ko-KR" dirty="0"/>
              <a:t> “New repository” 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Repository name</a:t>
            </a:r>
            <a:r>
              <a:rPr lang="ko-KR" altLang="en-US" dirty="0"/>
              <a:t>을 입력하고 </a:t>
            </a:r>
            <a:r>
              <a:rPr lang="en-US" altLang="ko-KR" dirty="0"/>
              <a:t>“Add a README file </a:t>
            </a:r>
            <a:r>
              <a:rPr lang="ko-KR" altLang="en-US" dirty="0"/>
              <a:t>선택</a:t>
            </a:r>
            <a:r>
              <a:rPr lang="en-US" altLang="ko-KR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맨 아래 </a:t>
            </a:r>
            <a:r>
              <a:rPr lang="en-US" altLang="ko-KR" dirty="0"/>
              <a:t>“Create repository“ </a:t>
            </a:r>
            <a:r>
              <a:rPr lang="ko-KR" altLang="en-US" dirty="0"/>
              <a:t>클릭</a:t>
            </a:r>
            <a:endParaRPr lang="en-US" altLang="ko-KR" dirty="0"/>
          </a:p>
          <a:p>
            <a:endParaRPr lang="ko-KR" altLang="en-US" dirty="0">
              <a:solidFill>
                <a:srgbClr val="C00000"/>
              </a:solidFill>
              <a:highlight>
                <a:srgbClr val="011785"/>
              </a:highlight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090C557-42FB-6FE9-84C9-D90A5B358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Repositories </a:t>
            </a:r>
            <a:r>
              <a:rPr lang="ko-KR" altLang="en-US" dirty="0"/>
              <a:t>생성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39BE84-EFEE-A148-C3C3-BC8D20E14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92" y="1948317"/>
            <a:ext cx="5869935" cy="41585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2496D0-3502-CF6D-FA60-FC4D512CE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019" y="711067"/>
            <a:ext cx="4140044" cy="213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67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2319BC-B015-36B8-1435-08D291EF1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39" y="1206650"/>
            <a:ext cx="2716031" cy="4680000"/>
          </a:xfrm>
        </p:spPr>
        <p:txBody>
          <a:bodyPr/>
          <a:lstStyle/>
          <a:p>
            <a:r>
              <a:rPr lang="ko-KR" altLang="en-US" dirty="0"/>
              <a:t>나의 </a:t>
            </a:r>
            <a:r>
              <a:rPr lang="en-US" altLang="ko-KR" dirty="0"/>
              <a:t>Profile</a:t>
            </a:r>
          </a:p>
          <a:p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Outcomes</a:t>
            </a:r>
          </a:p>
          <a:p>
            <a:r>
              <a:rPr lang="en-US" altLang="ko-KR" dirty="0"/>
              <a:t>Projects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2DD789B-5D9A-9AA2-3A71-31790733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Repositories </a:t>
            </a:r>
            <a:r>
              <a:rPr lang="ko-KR" altLang="en-US" dirty="0"/>
              <a:t>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5BDF64-1187-EB08-09E5-CE7C8B176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972" y="1538979"/>
            <a:ext cx="8382375" cy="348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8359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7CF88B3-CFD1-F7CC-8440-649C784A4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39" y="1206650"/>
            <a:ext cx="6226070" cy="4680000"/>
          </a:xfrm>
        </p:spPr>
        <p:txBody>
          <a:bodyPr/>
          <a:lstStyle/>
          <a:p>
            <a:r>
              <a:rPr lang="ko-KR" altLang="en-US" dirty="0"/>
              <a:t>프로필 페이지는 자신의 업무 내용</a:t>
            </a:r>
            <a:r>
              <a:rPr lang="en-US" altLang="ko-KR" dirty="0"/>
              <a:t>, </a:t>
            </a:r>
            <a:r>
              <a:rPr lang="ko-KR" altLang="en-US" dirty="0"/>
              <a:t>관심 부분</a:t>
            </a:r>
            <a:r>
              <a:rPr lang="en-US" altLang="ko-KR" dirty="0"/>
              <a:t>,</a:t>
            </a:r>
            <a:r>
              <a:rPr lang="ko-KR" altLang="en-US" dirty="0"/>
              <a:t> 기여한 내용 및 관련 대화에 관한 이야기를 저장소를 </a:t>
            </a:r>
            <a:r>
              <a:rPr lang="en-US" altLang="ko-KR" dirty="0"/>
              <a:t> </a:t>
            </a:r>
            <a:r>
              <a:rPr lang="ko-KR" altLang="en-US" dirty="0"/>
              <a:t>통해 사람들에게 알려준다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 이름과 동일한 이름의 퍼블릭 </a:t>
            </a:r>
            <a:r>
              <a:rPr lang="ko-KR" altLang="en-US" dirty="0" err="1"/>
              <a:t>리포지토리</a:t>
            </a:r>
            <a:r>
              <a:rPr lang="ko-KR" altLang="en-US" dirty="0"/>
              <a:t> 루트에 </a:t>
            </a:r>
            <a:r>
              <a:rPr lang="en-US" altLang="ko-KR" dirty="0"/>
              <a:t>README </a:t>
            </a:r>
            <a:r>
              <a:rPr lang="ko-KR" altLang="en-US" dirty="0"/>
              <a:t>파일을 추가하면 해당 </a:t>
            </a:r>
            <a:r>
              <a:rPr lang="en-US" altLang="ko-KR" dirty="0"/>
              <a:t>README</a:t>
            </a:r>
            <a:r>
              <a:rPr lang="ko-KR" altLang="en-US" dirty="0"/>
              <a:t>가 프로필 페이지에 자동으로 표시</a:t>
            </a:r>
            <a:endParaRPr lang="en-US" altLang="ko-KR" dirty="0"/>
          </a:p>
          <a:p>
            <a:r>
              <a:rPr lang="en-US" altLang="ko-KR" dirty="0"/>
              <a:t>Markdown </a:t>
            </a:r>
            <a:r>
              <a:rPr lang="ko-KR" altLang="en-US" dirty="0"/>
              <a:t> </a:t>
            </a:r>
            <a:r>
              <a:rPr lang="ko-KR" altLang="en-US" dirty="0" err="1"/>
              <a:t>언어을</a:t>
            </a:r>
            <a:r>
              <a:rPr lang="ko-KR" altLang="en-US" dirty="0"/>
              <a:t> 사용하여 프로필 </a:t>
            </a:r>
            <a:r>
              <a:rPr lang="en-US" altLang="ko-KR" dirty="0"/>
              <a:t>README</a:t>
            </a:r>
            <a:r>
              <a:rPr lang="ko-KR" altLang="en-US" dirty="0"/>
              <a:t>를 작성하여 프로필에 맞춤형 섹션을 만들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51DDB50-8F0A-B7FD-2A77-443D8709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Profile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2D78A4-6570-5B7F-D235-9EED7F28B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021" y="1237171"/>
            <a:ext cx="2822618" cy="379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4765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9B6E9E5-7368-DC18-259B-9D45F9B30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프로필  정보 추가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AA3746-25EA-9E46-815F-8E2543A38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39" y="1206650"/>
            <a:ext cx="5596063" cy="474237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페이지의 오른쪽 위 모서리에서  드롭다운 메뉴를 사용하고 새 </a:t>
            </a:r>
            <a:r>
              <a:rPr lang="ko-KR" altLang="en-US" dirty="0" err="1"/>
              <a:t>리포지토리를</a:t>
            </a:r>
            <a:r>
              <a:rPr lang="ko-KR" altLang="en-US" dirty="0"/>
              <a:t> 선택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“</a:t>
            </a:r>
            <a:r>
              <a:rPr lang="ko-KR" altLang="en-US" dirty="0" err="1"/>
              <a:t>리포지토리</a:t>
            </a:r>
            <a:r>
              <a:rPr lang="ko-KR" altLang="en-US" dirty="0"/>
              <a:t> </a:t>
            </a:r>
            <a:r>
              <a:rPr lang="ko-KR" altLang="en-US" dirty="0" err="1"/>
              <a:t>이름”에</a:t>
            </a:r>
            <a:r>
              <a:rPr lang="ko-KR" altLang="en-US" dirty="0"/>
              <a:t> </a:t>
            </a:r>
            <a:r>
              <a:rPr lang="en-US" altLang="ko-KR" dirty="0"/>
              <a:t>GitHub </a:t>
            </a:r>
            <a:r>
              <a:rPr lang="ko-KR" altLang="en-US" dirty="0"/>
              <a:t>사용자 이름</a:t>
            </a:r>
            <a:r>
              <a:rPr lang="en-US" altLang="ko-KR" dirty="0"/>
              <a:t>(id)</a:t>
            </a:r>
            <a:r>
              <a:rPr lang="ko-KR" altLang="en-US" dirty="0"/>
              <a:t>과 일치하는 </a:t>
            </a:r>
            <a:r>
              <a:rPr lang="ko-KR" altLang="en-US" dirty="0" err="1"/>
              <a:t>리포지토리</a:t>
            </a:r>
            <a:r>
              <a:rPr lang="ko-KR" altLang="en-US" dirty="0"/>
              <a:t> 이름을 입력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필요에 따라 </a:t>
            </a:r>
            <a:r>
              <a:rPr lang="ko-KR" altLang="en-US" dirty="0" err="1"/>
              <a:t>리포지토리에</a:t>
            </a:r>
            <a:r>
              <a:rPr lang="ko-KR" altLang="en-US" dirty="0"/>
              <a:t> 관한 설명을 추가</a:t>
            </a:r>
            <a:r>
              <a:rPr lang="en-US" altLang="ko-KR" dirty="0"/>
              <a:t>. (</a:t>
            </a:r>
            <a:r>
              <a:rPr lang="ko-KR" altLang="en-US" dirty="0"/>
              <a:t>예</a:t>
            </a:r>
            <a:r>
              <a:rPr lang="en-US" altLang="ko-KR" dirty="0"/>
              <a:t>: “My personal repository</a:t>
            </a:r>
            <a:r>
              <a:rPr lang="ko-KR" altLang="en-US" dirty="0"/>
              <a:t>”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“Public”</a:t>
            </a:r>
            <a:r>
              <a:rPr lang="ko-KR" altLang="en-US" dirty="0"/>
              <a:t>을 선택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7DE498-7ACB-7033-CA93-EB128EE70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322" y="1121377"/>
            <a:ext cx="1620018" cy="17301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29FE67-77AE-DD36-228C-F1B23E950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770" y="2909021"/>
            <a:ext cx="3771900" cy="8001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9B3474D-EC3C-5AE4-DB6F-86EA6C78F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808" y="3942289"/>
            <a:ext cx="2724150" cy="7715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DF1DFD5-D9F0-495A-634F-0024DD1F3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3363" y="4961813"/>
            <a:ext cx="6019800" cy="11334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D95D046-D987-22AC-8EA8-36636C71A3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6713" y="3840550"/>
            <a:ext cx="57531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4016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1F3CA00-E6FD-BC48-B5FB-7F402DF0D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39" y="1206650"/>
            <a:ext cx="4786054" cy="500403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altLang="ko-KR" dirty="0"/>
              <a:t>“Initialize this repository with a README” 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457200" indent="-457200">
              <a:buFont typeface="+mj-lt"/>
              <a:buAutoNum type="arabicPeriod" startAt="5"/>
            </a:pPr>
            <a:r>
              <a:rPr lang="en-US" altLang="ko-KR" dirty="0"/>
              <a:t>“Create repository”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457200" indent="-457200">
              <a:buFont typeface="+mj-lt"/>
              <a:buAutoNum type="arabicPeriod" startAt="5"/>
            </a:pPr>
            <a:endParaRPr lang="en-US" altLang="ko-KR" dirty="0"/>
          </a:p>
          <a:p>
            <a:pPr marL="457200" indent="-457200">
              <a:buFont typeface="+mj-lt"/>
              <a:buAutoNum type="arabicPeriod" startAt="5"/>
            </a:pPr>
            <a:endParaRPr lang="en-US" altLang="ko-KR" dirty="0"/>
          </a:p>
          <a:p>
            <a:pPr marL="457200" indent="-457200">
              <a:buFont typeface="+mj-lt"/>
              <a:buAutoNum type="arabicPeriod" startAt="5"/>
            </a:pPr>
            <a:r>
              <a:rPr lang="ko-KR" altLang="en-US" dirty="0"/>
              <a:t>오른쪽 사이드바 위에서 </a:t>
            </a:r>
            <a:r>
              <a:rPr lang="en-US" altLang="ko-KR" dirty="0"/>
              <a:t>“Edit README”</a:t>
            </a:r>
            <a:r>
              <a:rPr lang="ko-KR" altLang="en-US" dirty="0"/>
              <a:t>을 클릭</a:t>
            </a:r>
            <a:endParaRPr lang="en-US" altLang="ko-KR" dirty="0"/>
          </a:p>
          <a:p>
            <a:pPr marL="457200" indent="-457200">
              <a:buFont typeface="+mj-lt"/>
              <a:buAutoNum type="arabicPeriod" startAt="5"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9679C79-677E-2368-F2AE-1D455D6E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프로필  정보 추가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42D506-EFCF-BFE1-D7CD-3F766ED34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990" y="1152112"/>
            <a:ext cx="4171950" cy="1038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342166-FE0F-31A4-DC26-EF9DA1A39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990" y="2212318"/>
            <a:ext cx="5267325" cy="1771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47B7E0-8E0F-B005-C56B-8443C0CF2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501" y="4096132"/>
            <a:ext cx="60579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0079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1F3CA00-E6FD-BC48-B5FB-7F402DF0D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39" y="1206650"/>
            <a:ext cx="5866066" cy="4680000"/>
          </a:xfrm>
        </p:spPr>
        <p:txBody>
          <a:bodyPr/>
          <a:lstStyle/>
          <a:p>
            <a:pPr marL="457200" indent="-457200">
              <a:buFont typeface="+mj-lt"/>
              <a:buAutoNum type="arabicPeriod" startAt="8"/>
            </a:pPr>
            <a:r>
              <a:rPr lang="en-US" altLang="ko-KR" dirty="0"/>
              <a:t>“README.md” </a:t>
            </a:r>
            <a:r>
              <a:rPr lang="ko-KR" altLang="en-US" dirty="0"/>
              <a:t>파일 작성</a:t>
            </a:r>
            <a:endParaRPr lang="en-US" altLang="ko-KR" dirty="0"/>
          </a:p>
          <a:p>
            <a:pPr marL="457200" indent="-457200">
              <a:buFont typeface="+mj-lt"/>
              <a:buAutoNum type="arabicPeriod" startAt="8"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9679C79-677E-2368-F2AE-1D455D6E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프로필  정보 추가 </a:t>
            </a:r>
            <a:r>
              <a:rPr lang="en-US" altLang="ko-KR" dirty="0"/>
              <a:t>- 3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56112CC-D5B8-1433-C14F-049EC2D1F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278" y="1206650"/>
            <a:ext cx="64103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8450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7107C-3213-3446-FBF0-C9E15A21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Markdown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C06D4A-4EC0-166D-5C1C-036E6E8F3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586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462BAC-A3D6-26F9-F7D1-EE5012EDF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39" y="1206650"/>
            <a:ext cx="8386094" cy="46800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Markdown</a:t>
            </a:r>
            <a:r>
              <a:rPr lang="ko-KR" altLang="en-US" dirty="0"/>
              <a:t>은 텍스트 기반의 </a:t>
            </a:r>
            <a:r>
              <a:rPr lang="ko-KR" altLang="en-US" dirty="0" err="1"/>
              <a:t>마크업언어로</a:t>
            </a:r>
            <a:r>
              <a:rPr lang="ko-KR" altLang="en-US" dirty="0"/>
              <a:t> </a:t>
            </a:r>
            <a:r>
              <a:rPr lang="en-US" altLang="ko-KR" dirty="0"/>
              <a:t>2004</a:t>
            </a:r>
            <a:r>
              <a:rPr lang="ko-KR" altLang="en-US" dirty="0"/>
              <a:t>년 </a:t>
            </a:r>
            <a:r>
              <a:rPr lang="ko-KR" altLang="en-US" dirty="0" err="1"/>
              <a:t>존그루버에</a:t>
            </a:r>
            <a:r>
              <a:rPr lang="ko-KR" altLang="en-US" dirty="0"/>
              <a:t> 의해 만들어졌으며 쉽게 쓰고 읽을 수 있으며 </a:t>
            </a:r>
            <a:r>
              <a:rPr lang="en-US" altLang="ko-KR" dirty="0"/>
              <a:t>HTML</a:t>
            </a:r>
            <a:r>
              <a:rPr lang="ko-KR" altLang="en-US" dirty="0"/>
              <a:t>로 변환이 가능</a:t>
            </a:r>
            <a:endParaRPr lang="en-US" altLang="ko-KR" dirty="0"/>
          </a:p>
          <a:p>
            <a:pPr lvl="1"/>
            <a:r>
              <a:rPr lang="en-US" altLang="ko-KR" dirty="0"/>
              <a:t>Markup Language</a:t>
            </a:r>
            <a:r>
              <a:rPr lang="ko-KR" altLang="en-US" dirty="0"/>
              <a:t>은 문서가 화면에 표시되는 형식을 나타내거나 데이터의 논리적인 구조를 명시하기 위한 규칙들을 정의한 언어의 일종으로 데이터를 기술한 언어라는 점에서 프로그래밍 언어와는 분명한 차이가 있다</a:t>
            </a:r>
            <a:r>
              <a:rPr lang="en-US" altLang="ko-KR" dirty="0"/>
              <a:t>.(</a:t>
            </a:r>
            <a:r>
              <a:rPr lang="ko-KR" altLang="en-US" dirty="0"/>
              <a:t>나무위키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HTML </a:t>
            </a:r>
            <a:r>
              <a:rPr lang="ko-KR" altLang="en-US" dirty="0"/>
              <a:t>문서를 작성하는 것보다 훨씬 쉽고 빠르게 문서를 작성할 수 있으며</a:t>
            </a:r>
            <a:r>
              <a:rPr lang="en-US" altLang="ko-KR" dirty="0"/>
              <a:t>, </a:t>
            </a:r>
            <a:r>
              <a:rPr lang="ko-KR" altLang="en-US" dirty="0"/>
              <a:t>다양한 플랫폼에서 지원되기 때문에 많은 사람들이 사용하고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GitHub </a:t>
            </a:r>
            <a:r>
              <a:rPr lang="ko-KR" altLang="en-US" dirty="0"/>
              <a:t>의 저장소</a:t>
            </a:r>
            <a:r>
              <a:rPr lang="en-US" altLang="ko-KR" dirty="0"/>
              <a:t>Repository</a:t>
            </a:r>
            <a:r>
              <a:rPr lang="ko-KR" altLang="en-US" dirty="0"/>
              <a:t>에 관한 정보를 기록하는 </a:t>
            </a:r>
            <a:r>
              <a:rPr lang="en-US" altLang="ko-KR" dirty="0"/>
              <a:t>README.md</a:t>
            </a:r>
            <a:r>
              <a:rPr lang="ko-KR" altLang="en-US" dirty="0"/>
              <a:t>는 </a:t>
            </a:r>
            <a:r>
              <a:rPr lang="en-US" altLang="ko-KR" dirty="0"/>
              <a:t>GitHub</a:t>
            </a:r>
            <a:r>
              <a:rPr lang="ko-KR" altLang="en-US" dirty="0"/>
              <a:t>을 사용하는 사람이라면 누구나 가장 먼저 접하게 되는 마크다운 문서로 설치방법</a:t>
            </a:r>
            <a:r>
              <a:rPr lang="en-US" altLang="ko-KR" dirty="0"/>
              <a:t>, </a:t>
            </a:r>
            <a:r>
              <a:rPr lang="ko-KR" altLang="en-US" dirty="0"/>
              <a:t>소스코드 설명</a:t>
            </a:r>
            <a:r>
              <a:rPr lang="en-US" altLang="ko-KR" dirty="0"/>
              <a:t>, </a:t>
            </a:r>
            <a:r>
              <a:rPr lang="ko-KR" altLang="en-US" dirty="0"/>
              <a:t>이슈 등을 간단하게 기록하고 가독성을 높일 수 있다는 강점이 부각되면서 점점 여러 곳으로 퍼져가게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8284BBA-2379-C938-1575-A1EC3CA3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Markdown </a:t>
            </a:r>
            <a:r>
              <a:rPr lang="ko-KR" altLang="en-US" dirty="0"/>
              <a:t>언어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pic>
        <p:nvPicPr>
          <p:cNvPr id="5124" name="Picture 4" descr="마크다운(Markdown) 문법 정리 — 공부하고 기록하고 공유하고">
            <a:extLst>
              <a:ext uri="{FF2B5EF4-FFF2-40B4-BE49-F238E27FC236}">
                <a16:creationId xmlns:a16="http://schemas.microsoft.com/office/drawing/2014/main" id="{D5E17454-82FC-577A-C084-B76ED201B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033" y="3699003"/>
            <a:ext cx="2907166" cy="145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💡 마크다운(Markdown) 사용법">
            <a:extLst>
              <a:ext uri="{FF2B5EF4-FFF2-40B4-BE49-F238E27FC236}">
                <a16:creationId xmlns:a16="http://schemas.microsoft.com/office/drawing/2014/main" id="{7D5A4DDE-37FC-A7AB-ABFD-F3324E27B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367" y="1407554"/>
            <a:ext cx="3052311" cy="171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34547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025B0-0DF4-1818-1071-E597276F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B9515-89BF-BE10-85A8-505ABDB8D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800" dirty="0"/>
              <a:t>AI-Ex </a:t>
            </a:r>
            <a:r>
              <a:rPr lang="ko-KR" altLang="en-US" sz="2800" dirty="0"/>
              <a:t>포트폴리오 제도</a:t>
            </a:r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/>
              <a:t>GitHub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/>
              <a:t>Markdown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/>
              <a:t>Git</a:t>
            </a:r>
            <a:endParaRPr lang="ko-KR" altLang="en-US" sz="28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2EA2E-9C74-8E0A-7621-4AC33067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4B5414-6289-4C85-8679-3DA2105DEE1C}" type="datetime1">
              <a:rPr lang="ko-KR" altLang="en-US" smtClean="0"/>
              <a:pPr/>
              <a:t>2023-02-27</a:t>
            </a:fld>
            <a:endParaRPr lang="ko-KR" altLang="en-US" noProof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CF79F4-B727-E244-C21F-5FCF1CD4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5A5C87-DF58-40C8-B092-1DE63DB4547E}" type="slidenum">
              <a:rPr lang="en-US" altLang="ko-KR" smtClean="0"/>
              <a:pPr/>
              <a:t>1</a:t>
            </a:fld>
            <a:endParaRPr lang="ko-KR" altLang="en-US" noProof="0"/>
          </a:p>
        </p:txBody>
      </p:sp>
      <p:pic>
        <p:nvPicPr>
          <p:cNvPr id="5122" name="Picture 2" descr="특허뉴스] [특허동향] 인공지능+α…'융·복합기술 특허' 10년간 22배 증가">
            <a:extLst>
              <a:ext uri="{FF2B5EF4-FFF2-40B4-BE49-F238E27FC236}">
                <a16:creationId xmlns:a16="http://schemas.microsoft.com/office/drawing/2014/main" id="{A91DCC4A-1D28-C4C4-D378-78AEC70C0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42502" y="3158997"/>
            <a:ext cx="2354969" cy="234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53976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462BAC-A3D6-26F9-F7D1-EE5012EDF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39" y="1206651"/>
            <a:ext cx="10722708" cy="366236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헤더</a:t>
            </a:r>
            <a:r>
              <a:rPr lang="en-US" altLang="ko-KR" dirty="0"/>
              <a:t>Headers</a:t>
            </a:r>
          </a:p>
          <a:p>
            <a:pPr marL="182562" lvl="1" indent="0">
              <a:buNone/>
            </a:pPr>
            <a:r>
              <a:rPr lang="en-US" altLang="ko-KR" dirty="0"/>
              <a:t># This is a H1</a:t>
            </a:r>
          </a:p>
          <a:p>
            <a:pPr marL="182562" lvl="1" indent="0">
              <a:buNone/>
            </a:pPr>
            <a:r>
              <a:rPr lang="en-US" altLang="ko-KR" dirty="0"/>
              <a:t>## This is a H2</a:t>
            </a:r>
          </a:p>
          <a:p>
            <a:pPr marL="182562" lvl="1" indent="0">
              <a:buNone/>
            </a:pPr>
            <a:r>
              <a:rPr lang="en-US" altLang="ko-KR" dirty="0"/>
              <a:t>### This is a H3</a:t>
            </a:r>
          </a:p>
          <a:p>
            <a:pPr marL="182562" lvl="1" indent="0">
              <a:buNone/>
            </a:pPr>
            <a:r>
              <a:rPr lang="en-US" altLang="ko-KR" dirty="0"/>
              <a:t>#### This is a H4</a:t>
            </a:r>
          </a:p>
          <a:p>
            <a:pPr marL="182562" lvl="1" indent="0">
              <a:buNone/>
            </a:pPr>
            <a:r>
              <a:rPr lang="en-US" altLang="ko-KR" dirty="0"/>
              <a:t>##### This is a H5</a:t>
            </a:r>
          </a:p>
          <a:p>
            <a:pPr marL="182562" lvl="1" indent="0">
              <a:buNone/>
            </a:pPr>
            <a:r>
              <a:rPr lang="en-US" altLang="ko-KR" dirty="0"/>
              <a:t>###### This is a H6</a:t>
            </a:r>
          </a:p>
          <a:p>
            <a:r>
              <a:rPr lang="en-US" altLang="ko-KR" dirty="0" err="1"/>
              <a:t>BlockQuote</a:t>
            </a:r>
            <a:endParaRPr lang="en-US" altLang="ko-KR" dirty="0"/>
          </a:p>
          <a:p>
            <a:pPr lvl="1"/>
            <a:r>
              <a:rPr lang="ko-KR" altLang="en-US" dirty="0"/>
              <a:t>이메일에서 사용하는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en-US" altLang="ko-KR" dirty="0"/>
              <a:t>&gt; “</a:t>
            </a:r>
            <a:r>
              <a:rPr lang="ko-KR" altLang="en-US" dirty="0" err="1"/>
              <a:t>블럭인용문자를</a:t>
            </a:r>
            <a:r>
              <a:rPr lang="ko-KR" altLang="en-US" dirty="0"/>
              <a:t> 이용한다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8284BBA-2379-C938-1575-A1EC3CA3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Markdown </a:t>
            </a:r>
            <a:r>
              <a:rPr lang="ko-KR" altLang="en-US" dirty="0"/>
              <a:t>사용법 </a:t>
            </a:r>
            <a:r>
              <a:rPr lang="en-US" altLang="ko-KR" dirty="0"/>
              <a:t>- 1 </a:t>
            </a:r>
            <a:r>
              <a:rPr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EA5F55-9873-8E67-9E1A-A95D286B0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882" y="1310753"/>
            <a:ext cx="1800020" cy="22148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0FE095-ED65-1E83-B05F-EE49CFBD76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621"/>
          <a:stretch/>
        </p:blipFill>
        <p:spPr>
          <a:xfrm>
            <a:off x="1325947" y="4543516"/>
            <a:ext cx="4057650" cy="859205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D687E34-DB53-D2DC-0B9F-90876A09523D}"/>
              </a:ext>
            </a:extLst>
          </p:cNvPr>
          <p:cNvSpPr/>
          <p:nvPr/>
        </p:nvSpPr>
        <p:spPr bwMode="auto">
          <a:xfrm>
            <a:off x="3125967" y="2206994"/>
            <a:ext cx="360004" cy="422356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solidFill>
                  <a:schemeClr val="bg1"/>
                </a:solidFill>
              </a:ln>
              <a:noFill/>
              <a:effectLst/>
              <a:latin typeface="Arial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12FE958-DA82-D908-8E87-5683DBC4A3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671"/>
          <a:stretch/>
        </p:blipFill>
        <p:spPr>
          <a:xfrm>
            <a:off x="6636006" y="4253048"/>
            <a:ext cx="4057650" cy="1231937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2DEC6D1-A2E9-A5DD-8926-4ADD42EC7DE0}"/>
              </a:ext>
            </a:extLst>
          </p:cNvPr>
          <p:cNvSpPr/>
          <p:nvPr/>
        </p:nvSpPr>
        <p:spPr bwMode="auto">
          <a:xfrm>
            <a:off x="5849603" y="4761940"/>
            <a:ext cx="360004" cy="422356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solidFill>
                  <a:schemeClr val="bg1"/>
                </a:solidFill>
              </a:ln>
              <a:noFill/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21131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462BAC-A3D6-26F9-F7D1-EE5012EDF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목록</a:t>
            </a:r>
            <a:endParaRPr lang="en-US" altLang="ko-KR" dirty="0"/>
          </a:p>
          <a:p>
            <a:pPr lvl="1"/>
            <a:r>
              <a:rPr lang="ko-KR" altLang="en-US" dirty="0" err="1"/>
              <a:t>순서있는</a:t>
            </a:r>
            <a:r>
              <a:rPr lang="ko-KR" altLang="en-US" dirty="0"/>
              <a:t> 목록</a:t>
            </a:r>
            <a:r>
              <a:rPr lang="en-US" altLang="ko-KR" dirty="0"/>
              <a:t>(</a:t>
            </a:r>
            <a:r>
              <a:rPr lang="ko-KR" altLang="en-US" dirty="0"/>
              <a:t>번호</a:t>
            </a:r>
            <a:r>
              <a:rPr lang="en-US" altLang="ko-KR" dirty="0"/>
              <a:t>)</a:t>
            </a:r>
          </a:p>
          <a:p>
            <a:pPr marL="309562" lvl="2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첫번째</a:t>
            </a:r>
          </a:p>
          <a:p>
            <a:pPr marL="309562" lvl="2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두번째</a:t>
            </a:r>
          </a:p>
          <a:p>
            <a:pPr marL="309562" lvl="2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세번째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순서없는</a:t>
            </a:r>
            <a:r>
              <a:rPr lang="ko-KR" altLang="en-US" dirty="0"/>
              <a:t> 목록</a:t>
            </a:r>
            <a:r>
              <a:rPr lang="en-US" altLang="ko-KR" dirty="0"/>
              <a:t>(</a:t>
            </a:r>
            <a:r>
              <a:rPr lang="ko-KR" altLang="en-US" dirty="0"/>
              <a:t>글머리 기호</a:t>
            </a:r>
            <a:r>
              <a:rPr lang="en-US" altLang="ko-KR" dirty="0"/>
              <a:t>: *, +, - </a:t>
            </a:r>
            <a:r>
              <a:rPr lang="ko-KR" altLang="en-US" dirty="0"/>
              <a:t>지원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8284BBA-2379-C938-1575-A1EC3CA3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Markdown </a:t>
            </a:r>
            <a:r>
              <a:rPr lang="ko-KR" altLang="en-US" dirty="0"/>
              <a:t>사용법 </a:t>
            </a:r>
            <a:r>
              <a:rPr lang="en-US" altLang="ko-KR" dirty="0"/>
              <a:t>- 2 </a:t>
            </a:r>
            <a:r>
              <a:rPr lang="ko-KR" altLang="en-US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C9A340-33C4-669B-CF52-1E836DB9F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966" y="2078985"/>
            <a:ext cx="2558455" cy="9900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B23464-08A7-81A6-D293-FD0F64174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527" y="3879492"/>
            <a:ext cx="1866900" cy="2266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C95FDCF-321E-A46A-95FA-30712CCAA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205" y="3789005"/>
            <a:ext cx="1933575" cy="2447925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9493A10D-187C-7180-AC9A-67626279021D}"/>
              </a:ext>
            </a:extLst>
          </p:cNvPr>
          <p:cNvSpPr/>
          <p:nvPr/>
        </p:nvSpPr>
        <p:spPr bwMode="auto">
          <a:xfrm>
            <a:off x="2315958" y="2258987"/>
            <a:ext cx="360004" cy="422356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solidFill>
                  <a:schemeClr val="bg1"/>
                </a:solidFill>
              </a:ln>
              <a:noFill/>
              <a:effectLst/>
              <a:latin typeface="Arial" charset="0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D3A850F-C9AE-92C1-3AF9-1C4D04DDCC18}"/>
              </a:ext>
            </a:extLst>
          </p:cNvPr>
          <p:cNvSpPr/>
          <p:nvPr/>
        </p:nvSpPr>
        <p:spPr bwMode="auto">
          <a:xfrm>
            <a:off x="3451812" y="4640366"/>
            <a:ext cx="360004" cy="422356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solidFill>
                  <a:schemeClr val="bg1"/>
                </a:solidFill>
              </a:ln>
              <a:noFill/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42160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462BAC-A3D6-26F9-F7D1-EE5012EDF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수평선 </a:t>
            </a:r>
            <a:r>
              <a:rPr lang="en-US" altLang="ko-KR" dirty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/&gt;</a:t>
            </a:r>
          </a:p>
          <a:p>
            <a:pPr marL="182562" lvl="1" indent="0">
              <a:lnSpc>
                <a:spcPct val="100000"/>
              </a:lnSpc>
              <a:buNone/>
            </a:pPr>
            <a:r>
              <a:rPr lang="en-US" altLang="ko-KR" dirty="0"/>
              <a:t>* * *</a:t>
            </a:r>
          </a:p>
          <a:p>
            <a:pPr marL="182562" lvl="1" indent="0">
              <a:lnSpc>
                <a:spcPct val="100000"/>
              </a:lnSpc>
              <a:buNone/>
            </a:pPr>
            <a:r>
              <a:rPr lang="en-US" altLang="ko-KR" dirty="0"/>
              <a:t>***</a:t>
            </a:r>
          </a:p>
          <a:p>
            <a:pPr marL="182562" lvl="1" indent="0">
              <a:lnSpc>
                <a:spcPct val="100000"/>
              </a:lnSpc>
              <a:buNone/>
            </a:pPr>
            <a:r>
              <a:rPr lang="en-US" altLang="ko-KR" dirty="0"/>
              <a:t>*****</a:t>
            </a:r>
          </a:p>
          <a:p>
            <a:pPr marL="182562" lvl="1" indent="0">
              <a:lnSpc>
                <a:spcPct val="100000"/>
              </a:lnSpc>
              <a:buNone/>
            </a:pPr>
            <a:r>
              <a:rPr lang="en-US" altLang="ko-KR" dirty="0"/>
              <a:t>- - -</a:t>
            </a:r>
          </a:p>
          <a:p>
            <a:pPr marL="182562" lvl="1" indent="0">
              <a:lnSpc>
                <a:spcPct val="100000"/>
              </a:lnSpc>
              <a:buNone/>
            </a:pPr>
            <a:r>
              <a:rPr lang="en-US" altLang="ko-KR" dirty="0"/>
              <a:t>---------------------------------------</a:t>
            </a:r>
          </a:p>
          <a:p>
            <a:r>
              <a:rPr lang="ko-KR" altLang="en-US" b="1" i="0" dirty="0">
                <a:solidFill>
                  <a:srgbClr val="24292F"/>
                </a:solidFill>
                <a:effectLst/>
                <a:latin typeface="-apple-system"/>
              </a:rPr>
              <a:t>링크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8284BBA-2379-C938-1575-A1EC3CA3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Markdown </a:t>
            </a:r>
            <a:r>
              <a:rPr lang="ko-KR" altLang="en-US" dirty="0"/>
              <a:t>사용법 </a:t>
            </a:r>
            <a:r>
              <a:rPr lang="en-US" altLang="ko-KR" dirty="0"/>
              <a:t>- 3 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E4CF6C-DC66-658F-8B12-892DC1015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143" y="1634032"/>
            <a:ext cx="7110080" cy="1307891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D9CE4B1-B6C3-D432-6BE2-AAC28C70EB8A}"/>
              </a:ext>
            </a:extLst>
          </p:cNvPr>
          <p:cNvSpPr/>
          <p:nvPr/>
        </p:nvSpPr>
        <p:spPr bwMode="auto">
          <a:xfrm>
            <a:off x="3627640" y="2039189"/>
            <a:ext cx="360004" cy="422356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solidFill>
                  <a:schemeClr val="bg1"/>
                </a:solidFill>
              </a:ln>
              <a:noFill/>
              <a:effectLst/>
              <a:latin typeface="Arial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670249-7373-1D4C-9598-B42BA90D4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94" y="3572543"/>
            <a:ext cx="3371850" cy="1647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004AE0-3A82-0C69-1758-7EF8FEADD69F}"/>
              </a:ext>
            </a:extLst>
          </p:cNvPr>
          <p:cNvSpPr txBox="1"/>
          <p:nvPr/>
        </p:nvSpPr>
        <p:spPr>
          <a:xfrm>
            <a:off x="155934" y="5602563"/>
            <a:ext cx="2430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Link:</a:t>
            </a:r>
            <a:r>
              <a:rPr lang="en-US" altLang="ko-KR" b="0" i="0" dirty="0">
                <a:solidFill>
                  <a:schemeClr val="accent2"/>
                </a:solidFill>
                <a:effectLst/>
                <a:latin typeface="-apple-system"/>
              </a:rPr>
              <a:t> </a:t>
            </a:r>
            <a:r>
              <a:rPr lang="en-US" altLang="ko-KR" b="0" i="0" u="none" strike="noStrike" dirty="0">
                <a:solidFill>
                  <a:schemeClr val="accent2"/>
                </a:solidFill>
                <a:effectLst/>
                <a:latin typeface="-apple-system"/>
                <a:hlinkClick r:id="rId4" tooltip="Go goog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043BA02-CFC9-37EC-DE6C-4126A2AA2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5988" y="3699003"/>
            <a:ext cx="4943475" cy="1000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5AC623-55B6-D238-F6E2-33361F24D392}"/>
              </a:ext>
            </a:extLst>
          </p:cNvPr>
          <p:cNvSpPr txBox="1"/>
          <p:nvPr/>
        </p:nvSpPr>
        <p:spPr>
          <a:xfrm>
            <a:off x="5015988" y="5525619"/>
            <a:ext cx="6101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외부링크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en-US" altLang="ko-KR" sz="1400" b="0" i="0" u="none" strike="noStrike" dirty="0">
                <a:solidFill>
                  <a:schemeClr val="accent2"/>
                </a:solidFill>
                <a:effectLst/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http://example.com/</a:t>
            </a:r>
            <a:endParaRPr lang="en-US" altLang="ko-KR" sz="1400" b="0" i="0" dirty="0">
              <a:solidFill>
                <a:schemeClr val="accent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 err="1">
                <a:solidFill>
                  <a:srgbClr val="24292F"/>
                </a:solidFill>
                <a:effectLst/>
                <a:latin typeface="-apple-system"/>
              </a:rPr>
              <a:t>이메일링크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en-US" altLang="ko-KR" sz="1400" b="0" i="0" u="none" strike="noStrike" dirty="0">
                <a:solidFill>
                  <a:schemeClr val="accent2"/>
                </a:solidFill>
                <a:effectLst/>
                <a:latin typeface="-apple-syste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address@example.com</a:t>
            </a:r>
            <a:endParaRPr lang="en-US" altLang="ko-KR" sz="1400" b="0" i="0" dirty="0">
              <a:solidFill>
                <a:schemeClr val="accent2"/>
              </a:solidFill>
              <a:effectLst/>
              <a:latin typeface="-apple-system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10F2A5C7-7E9F-A26B-8579-A52346979619}"/>
              </a:ext>
            </a:extLst>
          </p:cNvPr>
          <p:cNvSpPr/>
          <p:nvPr/>
        </p:nvSpPr>
        <p:spPr bwMode="auto">
          <a:xfrm>
            <a:off x="1208359" y="5297312"/>
            <a:ext cx="475840" cy="305251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A8922537-2EB5-7D5B-182A-2A843731A6A8}"/>
              </a:ext>
            </a:extLst>
          </p:cNvPr>
          <p:cNvSpPr/>
          <p:nvPr/>
        </p:nvSpPr>
        <p:spPr bwMode="auto">
          <a:xfrm>
            <a:off x="6546005" y="4987199"/>
            <a:ext cx="475840" cy="305251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56864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462BAC-A3D6-26F9-F7D1-EE5012EDF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강조</a:t>
            </a:r>
            <a:endParaRPr lang="en-US" altLang="ko-KR" dirty="0"/>
          </a:p>
          <a:p>
            <a:pPr marL="182562" lvl="1" indent="0">
              <a:lnSpc>
                <a:spcPct val="100000"/>
              </a:lnSpc>
              <a:buNone/>
            </a:pPr>
            <a:r>
              <a:rPr lang="en-US" altLang="ko-KR" dirty="0"/>
              <a:t>*single asterisks*</a:t>
            </a:r>
          </a:p>
          <a:p>
            <a:pPr marL="182562" lvl="1" indent="0">
              <a:lnSpc>
                <a:spcPct val="100000"/>
              </a:lnSpc>
              <a:buNone/>
            </a:pPr>
            <a:r>
              <a:rPr lang="en-US" altLang="ko-KR" dirty="0"/>
              <a:t>_single underscores_</a:t>
            </a:r>
          </a:p>
          <a:p>
            <a:pPr marL="182562" lvl="1" indent="0">
              <a:lnSpc>
                <a:spcPct val="100000"/>
              </a:lnSpc>
              <a:buNone/>
            </a:pPr>
            <a:r>
              <a:rPr lang="en-US" altLang="ko-KR" dirty="0"/>
              <a:t>**double asterisks**</a:t>
            </a:r>
          </a:p>
          <a:p>
            <a:pPr marL="182562" lvl="1" indent="0">
              <a:lnSpc>
                <a:spcPct val="100000"/>
              </a:lnSpc>
              <a:buNone/>
            </a:pPr>
            <a:r>
              <a:rPr lang="en-US" altLang="ko-KR" dirty="0"/>
              <a:t>__double underscores__</a:t>
            </a:r>
          </a:p>
          <a:p>
            <a:pPr marL="182562" lvl="1" indent="0">
              <a:lnSpc>
                <a:spcPct val="100000"/>
              </a:lnSpc>
              <a:buNone/>
            </a:pPr>
            <a:r>
              <a:rPr lang="en-US" altLang="ko-KR" dirty="0"/>
              <a:t>~~</a:t>
            </a:r>
            <a:r>
              <a:rPr lang="en-US" altLang="ko-KR" dirty="0" err="1"/>
              <a:t>cancelline</a:t>
            </a:r>
            <a:r>
              <a:rPr lang="en-US" altLang="ko-KR" dirty="0"/>
              <a:t>~~</a:t>
            </a:r>
          </a:p>
          <a:p>
            <a:r>
              <a:rPr lang="ko-KR" altLang="en-US" dirty="0"/>
              <a:t>이미지</a:t>
            </a:r>
            <a:endParaRPr lang="en-US" altLang="ko-KR" dirty="0"/>
          </a:p>
          <a:p>
            <a:pPr lvl="1"/>
            <a:r>
              <a:rPr lang="en-US" altLang="ko-KR" dirty="0"/>
              <a:t>![Alt text](/path/to/img.jpg "Optional title")</a:t>
            </a:r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="/path/to/img.jpg" width="450px" height="300px" title="</a:t>
            </a:r>
            <a:r>
              <a:rPr lang="en-US" altLang="ko-KR" dirty="0" err="1"/>
              <a:t>px</a:t>
            </a:r>
            <a:r>
              <a:rPr lang="en-US" altLang="ko-KR" dirty="0"/>
              <a:t>(</a:t>
            </a:r>
            <a:r>
              <a:rPr lang="ko-KR" altLang="en-US" dirty="0"/>
              <a:t>픽셀</a:t>
            </a:r>
            <a:r>
              <a:rPr lang="en-US" altLang="ko-KR" dirty="0"/>
              <a:t>) </a:t>
            </a:r>
            <a:r>
              <a:rPr lang="ko-KR" altLang="en-US" dirty="0"/>
              <a:t>크기 설정</a:t>
            </a:r>
            <a:r>
              <a:rPr lang="en-US" altLang="ko-KR" dirty="0"/>
              <a:t>" alt="</a:t>
            </a:r>
            <a:r>
              <a:rPr lang="en-US" altLang="ko-KR" dirty="0" err="1"/>
              <a:t>RubberDuck</a:t>
            </a:r>
            <a:r>
              <a:rPr lang="en-US" altLang="ko-KR" dirty="0"/>
              <a:t>"&gt;&lt;/</a:t>
            </a:r>
            <a:r>
              <a:rPr lang="en-US" altLang="ko-KR" dirty="0" err="1"/>
              <a:t>img</a:t>
            </a:r>
            <a:r>
              <a:rPr lang="en-US" altLang="ko-KR" dirty="0"/>
              <a:t>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r>
              <a:rPr lang="ko-KR" altLang="en-US" dirty="0" err="1"/>
              <a:t>줄바꿈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칸 이상 띄어쓰기</a:t>
            </a:r>
            <a:r>
              <a:rPr lang="en-US" altLang="ko-KR" dirty="0"/>
              <a:t>(    )</a:t>
            </a:r>
            <a:r>
              <a:rPr lang="ko-KR" altLang="en-US" dirty="0"/>
              <a:t>를 하면 줄이 바뀐다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8284BBA-2379-C938-1575-A1EC3CA3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Markdown </a:t>
            </a:r>
            <a:r>
              <a:rPr lang="ko-KR" altLang="en-US" dirty="0"/>
              <a:t>사용법 </a:t>
            </a:r>
            <a:r>
              <a:rPr lang="en-US" altLang="ko-KR" dirty="0"/>
              <a:t>- 4 </a:t>
            </a:r>
            <a:r>
              <a:rPr lang="ko-KR" altLang="en-US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ADE533-FFF6-B226-9ADB-77B503A60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977" y="1538979"/>
            <a:ext cx="2259668" cy="1440016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4D5AF0A-9FD4-4D89-9A4F-CE4A6B5C849F}"/>
              </a:ext>
            </a:extLst>
          </p:cNvPr>
          <p:cNvSpPr/>
          <p:nvPr/>
        </p:nvSpPr>
        <p:spPr bwMode="auto">
          <a:xfrm>
            <a:off x="3305969" y="1988984"/>
            <a:ext cx="360004" cy="422356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solidFill>
                  <a:schemeClr val="bg1"/>
                </a:solidFill>
              </a:ln>
              <a:noFill/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19995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CA49ABE-BF65-CB13-EFEC-95D8AEC63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951" y="1178975"/>
            <a:ext cx="8974097" cy="4679950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6E9DB7E-9A4C-E492-9A33-A86F7A5C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레포지토리</a:t>
            </a:r>
            <a:r>
              <a:rPr lang="ko-KR" altLang="en-US" dirty="0"/>
              <a:t> 내용 작성하기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7D4AA1C-0FCF-52DC-EA9C-BE15570D8FBB}"/>
                  </a:ext>
                </a:extLst>
              </p14:cNvPr>
              <p14:cNvContentPartPr/>
              <p14:nvPr/>
            </p14:nvContentPartPr>
            <p14:xfrm>
              <a:off x="8845440" y="2569590"/>
              <a:ext cx="1186920" cy="2332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7D4AA1C-0FCF-52DC-EA9C-BE15570D8F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6800" y="2560950"/>
                <a:ext cx="1204560" cy="25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170289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3C4A3D0-BA06-F3F3-5888-97D58DF66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450" y="1439532"/>
            <a:ext cx="10723563" cy="4213886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79D6D09A-FD4B-0683-7F78-92F7EA96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Repository</a:t>
            </a:r>
            <a:r>
              <a:rPr lang="ko-KR" altLang="en-US" dirty="0"/>
              <a:t>에 파일 올리기</a:t>
            </a:r>
            <a:r>
              <a:rPr lang="en-US" altLang="ko-KR" dirty="0"/>
              <a:t>-default</a:t>
            </a:r>
            <a:r>
              <a:rPr lang="ko-KR" altLang="en-US" dirty="0"/>
              <a:t> 초기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1A2B546-9CF8-A35C-2004-5A22BAAC7259}"/>
                  </a:ext>
                </a:extLst>
              </p14:cNvPr>
              <p14:cNvContentPartPr/>
              <p14:nvPr/>
            </p14:nvContentPartPr>
            <p14:xfrm>
              <a:off x="2447520" y="3685230"/>
              <a:ext cx="2167200" cy="298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1A2B546-9CF8-A35C-2004-5A22BAAC72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8520" y="3676230"/>
                <a:ext cx="2184840" cy="4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51147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6CC6E90-CE33-7F44-A19D-CEC28831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60DD8-F964-4B1F-BB84-3BB80EB480DC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6C0055-F356-F1A2-5809-7067AF936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44" y="1898983"/>
            <a:ext cx="10410523" cy="3772181"/>
          </a:xfrm>
          <a:prstGeom prst="rect">
            <a:avLst/>
          </a:prstGeom>
        </p:spPr>
      </p:pic>
      <p:sp>
        <p:nvSpPr>
          <p:cNvPr id="5" name="제목 2">
            <a:extLst>
              <a:ext uri="{FF2B5EF4-FFF2-40B4-BE49-F238E27FC236}">
                <a16:creationId xmlns:a16="http://schemas.microsoft.com/office/drawing/2014/main" id="{5C29A772-4247-5853-1EF3-1D9F2E7D781D}"/>
              </a:ext>
            </a:extLst>
          </p:cNvPr>
          <p:cNvSpPr txBox="1">
            <a:spLocks/>
          </p:cNvSpPr>
          <p:nvPr/>
        </p:nvSpPr>
        <p:spPr>
          <a:xfrm>
            <a:off x="681895" y="98963"/>
            <a:ext cx="10722708" cy="641350"/>
          </a:xfrm>
          <a:prstGeom prst="rect">
            <a:avLst/>
          </a:prstGeom>
        </p:spPr>
        <p:txBody>
          <a:bodyPr/>
          <a:lstStyle>
            <a:lvl1pPr algn="l" defTabSz="448419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1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  <a:lvl2pPr algn="l" defTabSz="448419" rtl="0" eaLnBrk="0" fontAlgn="base" hangingPunct="0">
              <a:spcBef>
                <a:spcPct val="0"/>
              </a:spcBef>
              <a:spcAft>
                <a:spcPct val="0"/>
              </a:spcAft>
              <a:defRPr sz="1523" b="1">
                <a:solidFill>
                  <a:schemeClr val="bg1"/>
                </a:solidFill>
                <a:latin typeface="Arial" charset="0"/>
              </a:defRPr>
            </a:lvl2pPr>
            <a:lvl3pPr algn="l" defTabSz="448419" rtl="0" eaLnBrk="0" fontAlgn="base" hangingPunct="0">
              <a:spcBef>
                <a:spcPct val="0"/>
              </a:spcBef>
              <a:spcAft>
                <a:spcPct val="0"/>
              </a:spcAft>
              <a:defRPr sz="1523" b="1">
                <a:solidFill>
                  <a:schemeClr val="bg1"/>
                </a:solidFill>
                <a:latin typeface="Arial" charset="0"/>
              </a:defRPr>
            </a:lvl3pPr>
            <a:lvl4pPr algn="l" defTabSz="448419" rtl="0" eaLnBrk="0" fontAlgn="base" hangingPunct="0">
              <a:spcBef>
                <a:spcPct val="0"/>
              </a:spcBef>
              <a:spcAft>
                <a:spcPct val="0"/>
              </a:spcAft>
              <a:defRPr sz="1523" b="1">
                <a:solidFill>
                  <a:schemeClr val="bg1"/>
                </a:solidFill>
                <a:latin typeface="Arial" charset="0"/>
              </a:defRPr>
            </a:lvl4pPr>
            <a:lvl5pPr algn="l" defTabSz="448419" rtl="0" eaLnBrk="0" fontAlgn="base" hangingPunct="0">
              <a:spcBef>
                <a:spcPct val="0"/>
              </a:spcBef>
              <a:spcAft>
                <a:spcPct val="0"/>
              </a:spcAft>
              <a:defRPr sz="1523" b="1">
                <a:solidFill>
                  <a:schemeClr val="bg1"/>
                </a:solidFill>
                <a:latin typeface="Arial" charset="0"/>
              </a:defRPr>
            </a:lvl5pPr>
            <a:lvl6pPr marL="316531" algn="l" defTabSz="448419" rtl="0" fontAlgn="base">
              <a:spcBef>
                <a:spcPct val="0"/>
              </a:spcBef>
              <a:spcAft>
                <a:spcPct val="0"/>
              </a:spcAft>
              <a:defRPr sz="1523" b="1">
                <a:solidFill>
                  <a:schemeClr val="bg1"/>
                </a:solidFill>
                <a:latin typeface="Arial" charset="0"/>
              </a:defRPr>
            </a:lvl6pPr>
            <a:lvl7pPr marL="633062" algn="l" defTabSz="448419" rtl="0" fontAlgn="base">
              <a:spcBef>
                <a:spcPct val="0"/>
              </a:spcBef>
              <a:spcAft>
                <a:spcPct val="0"/>
              </a:spcAft>
              <a:defRPr sz="1523" b="1">
                <a:solidFill>
                  <a:schemeClr val="bg1"/>
                </a:solidFill>
                <a:latin typeface="Arial" charset="0"/>
              </a:defRPr>
            </a:lvl7pPr>
            <a:lvl8pPr marL="949593" algn="l" defTabSz="448419" rtl="0" fontAlgn="base">
              <a:spcBef>
                <a:spcPct val="0"/>
              </a:spcBef>
              <a:spcAft>
                <a:spcPct val="0"/>
              </a:spcAft>
              <a:defRPr sz="1523" b="1">
                <a:solidFill>
                  <a:schemeClr val="bg1"/>
                </a:solidFill>
                <a:latin typeface="Arial" charset="0"/>
              </a:defRPr>
            </a:lvl8pPr>
            <a:lvl9pPr marL="1266124" algn="l" defTabSz="448419" rtl="0" fontAlgn="base">
              <a:spcBef>
                <a:spcPct val="0"/>
              </a:spcBef>
              <a:spcAft>
                <a:spcPct val="0"/>
              </a:spcAft>
              <a:defRPr sz="1523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kern="0" dirty="0"/>
              <a:t>Repository</a:t>
            </a:r>
            <a:r>
              <a:rPr lang="ko-KR" altLang="en-US" kern="0" dirty="0"/>
              <a:t>에 파일 올리기</a:t>
            </a:r>
            <a:r>
              <a:rPr lang="en-US" altLang="ko-KR" kern="0" dirty="0"/>
              <a:t>-</a:t>
            </a:r>
            <a:r>
              <a:rPr lang="ko-KR" altLang="en-US" kern="0" dirty="0"/>
              <a:t>파일이</a:t>
            </a:r>
            <a:r>
              <a:rPr lang="en-US" altLang="ko-KR" kern="0" dirty="0"/>
              <a:t> </a:t>
            </a:r>
            <a:r>
              <a:rPr lang="ko-KR" altLang="en-US" kern="0" dirty="0"/>
              <a:t>있는 경우</a:t>
            </a:r>
          </a:p>
        </p:txBody>
      </p:sp>
    </p:spTree>
    <p:extLst>
      <p:ext uri="{BB962C8B-B14F-4D97-AF65-F5344CB8AC3E}">
        <p14:creationId xmlns:p14="http://schemas.microsoft.com/office/powerpoint/2010/main" val="2718370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6CC6E90-CE33-7F44-A19D-CEC28831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60DD8-F964-4B1F-BB84-3BB80EB480DC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5C29A772-4247-5853-1EF3-1D9F2E7D781D}"/>
              </a:ext>
            </a:extLst>
          </p:cNvPr>
          <p:cNvSpPr txBox="1">
            <a:spLocks/>
          </p:cNvSpPr>
          <p:nvPr/>
        </p:nvSpPr>
        <p:spPr>
          <a:xfrm>
            <a:off x="681895" y="98963"/>
            <a:ext cx="10722708" cy="641350"/>
          </a:xfrm>
          <a:prstGeom prst="rect">
            <a:avLst/>
          </a:prstGeom>
        </p:spPr>
        <p:txBody>
          <a:bodyPr/>
          <a:lstStyle>
            <a:lvl1pPr algn="l" defTabSz="448419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1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  <a:lvl2pPr algn="l" defTabSz="448419" rtl="0" eaLnBrk="0" fontAlgn="base" hangingPunct="0">
              <a:spcBef>
                <a:spcPct val="0"/>
              </a:spcBef>
              <a:spcAft>
                <a:spcPct val="0"/>
              </a:spcAft>
              <a:defRPr sz="1523" b="1">
                <a:solidFill>
                  <a:schemeClr val="bg1"/>
                </a:solidFill>
                <a:latin typeface="Arial" charset="0"/>
              </a:defRPr>
            </a:lvl2pPr>
            <a:lvl3pPr algn="l" defTabSz="448419" rtl="0" eaLnBrk="0" fontAlgn="base" hangingPunct="0">
              <a:spcBef>
                <a:spcPct val="0"/>
              </a:spcBef>
              <a:spcAft>
                <a:spcPct val="0"/>
              </a:spcAft>
              <a:defRPr sz="1523" b="1">
                <a:solidFill>
                  <a:schemeClr val="bg1"/>
                </a:solidFill>
                <a:latin typeface="Arial" charset="0"/>
              </a:defRPr>
            </a:lvl3pPr>
            <a:lvl4pPr algn="l" defTabSz="448419" rtl="0" eaLnBrk="0" fontAlgn="base" hangingPunct="0">
              <a:spcBef>
                <a:spcPct val="0"/>
              </a:spcBef>
              <a:spcAft>
                <a:spcPct val="0"/>
              </a:spcAft>
              <a:defRPr sz="1523" b="1">
                <a:solidFill>
                  <a:schemeClr val="bg1"/>
                </a:solidFill>
                <a:latin typeface="Arial" charset="0"/>
              </a:defRPr>
            </a:lvl4pPr>
            <a:lvl5pPr algn="l" defTabSz="448419" rtl="0" eaLnBrk="0" fontAlgn="base" hangingPunct="0">
              <a:spcBef>
                <a:spcPct val="0"/>
              </a:spcBef>
              <a:spcAft>
                <a:spcPct val="0"/>
              </a:spcAft>
              <a:defRPr sz="1523" b="1">
                <a:solidFill>
                  <a:schemeClr val="bg1"/>
                </a:solidFill>
                <a:latin typeface="Arial" charset="0"/>
              </a:defRPr>
            </a:lvl5pPr>
            <a:lvl6pPr marL="316531" algn="l" defTabSz="448419" rtl="0" fontAlgn="base">
              <a:spcBef>
                <a:spcPct val="0"/>
              </a:spcBef>
              <a:spcAft>
                <a:spcPct val="0"/>
              </a:spcAft>
              <a:defRPr sz="1523" b="1">
                <a:solidFill>
                  <a:schemeClr val="bg1"/>
                </a:solidFill>
                <a:latin typeface="Arial" charset="0"/>
              </a:defRPr>
            </a:lvl6pPr>
            <a:lvl7pPr marL="633062" algn="l" defTabSz="448419" rtl="0" fontAlgn="base">
              <a:spcBef>
                <a:spcPct val="0"/>
              </a:spcBef>
              <a:spcAft>
                <a:spcPct val="0"/>
              </a:spcAft>
              <a:defRPr sz="1523" b="1">
                <a:solidFill>
                  <a:schemeClr val="bg1"/>
                </a:solidFill>
                <a:latin typeface="Arial" charset="0"/>
              </a:defRPr>
            </a:lvl7pPr>
            <a:lvl8pPr marL="949593" algn="l" defTabSz="448419" rtl="0" fontAlgn="base">
              <a:spcBef>
                <a:spcPct val="0"/>
              </a:spcBef>
              <a:spcAft>
                <a:spcPct val="0"/>
              </a:spcAft>
              <a:defRPr sz="1523" b="1">
                <a:solidFill>
                  <a:schemeClr val="bg1"/>
                </a:solidFill>
                <a:latin typeface="Arial" charset="0"/>
              </a:defRPr>
            </a:lvl8pPr>
            <a:lvl9pPr marL="1266124" algn="l" defTabSz="448419" rtl="0" fontAlgn="base">
              <a:spcBef>
                <a:spcPct val="0"/>
              </a:spcBef>
              <a:spcAft>
                <a:spcPct val="0"/>
              </a:spcAft>
              <a:defRPr sz="1523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kern="0" dirty="0"/>
              <a:t>Repository</a:t>
            </a:r>
            <a:r>
              <a:rPr lang="ko-KR" altLang="en-US" kern="0" dirty="0"/>
              <a:t>에 파일 올리기</a:t>
            </a:r>
            <a:r>
              <a:rPr lang="en-US" altLang="ko-KR" kern="0" dirty="0"/>
              <a:t>-</a:t>
            </a:r>
            <a:r>
              <a:rPr lang="ko-KR" altLang="en-US" kern="0" dirty="0"/>
              <a:t>파일이</a:t>
            </a:r>
            <a:r>
              <a:rPr lang="en-US" altLang="ko-KR" kern="0" dirty="0"/>
              <a:t> </a:t>
            </a:r>
            <a:r>
              <a:rPr lang="ko-KR" altLang="en-US" kern="0" dirty="0"/>
              <a:t>있는 경우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2EDB2E3-0165-430F-A9E9-43551CB56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362" y="1178975"/>
            <a:ext cx="8645276" cy="474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56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7107C-3213-3446-FBF0-C9E15A21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Git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C06D4A-4EC0-166D-5C1C-036E6E8F3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432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EAF2B-7D6F-75ED-4E74-65933FF3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895" y="98963"/>
            <a:ext cx="10722708" cy="641350"/>
          </a:xfrm>
        </p:spPr>
        <p:txBody>
          <a:bodyPr>
            <a:normAutofit/>
          </a:bodyPr>
          <a:lstStyle/>
          <a:p>
            <a:r>
              <a:rPr lang="en-US" altLang="ko-KR"/>
              <a:t>Git?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B7DBC-A916-CF22-2649-4AFB3099A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5969" y="1236443"/>
            <a:ext cx="7650085" cy="4562376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은 소프트웨어 개발 및 기타 유형의 프로젝트에 사용되는 무료 오픈 소스 분산 버전 제어 시스템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2005</a:t>
            </a:r>
            <a:r>
              <a:rPr lang="ko-KR" altLang="en-US" dirty="0"/>
              <a:t>년에 </a:t>
            </a:r>
            <a:r>
              <a:rPr lang="en-US" altLang="ko-KR" dirty="0"/>
              <a:t>Linus Torvalds</a:t>
            </a:r>
            <a:r>
              <a:rPr lang="ko-KR" altLang="en-US" dirty="0"/>
              <a:t>가 만들었고 현재 </a:t>
            </a:r>
            <a:r>
              <a:rPr lang="en-US" altLang="ko-KR" dirty="0"/>
              <a:t>Git </a:t>
            </a:r>
            <a:r>
              <a:rPr lang="ko-KR" altLang="en-US" dirty="0"/>
              <a:t>커뮤니티에서 관리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Git</a:t>
            </a:r>
            <a:r>
              <a:rPr lang="ko-KR" altLang="en-US" dirty="0"/>
              <a:t>을 사용하면 개발자는 시간 경과에 따른 코드 변경 사항을 추적하고 동일한 프로젝트에서 다른 사람들과 협업할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특정 프로젝트에 대한 모든 파일과 코드를 포함하는 개발자 컴퓨터에 로컬 </a:t>
            </a:r>
            <a:r>
              <a:rPr lang="ko-KR" altLang="en-US" dirty="0" err="1"/>
              <a:t>리포지토리를</a:t>
            </a:r>
            <a:r>
              <a:rPr lang="ko-KR" altLang="en-US" dirty="0"/>
              <a:t> 생성하여 작동한다</a:t>
            </a:r>
            <a:endParaRPr lang="en-US" altLang="ko-KR" dirty="0"/>
          </a:p>
          <a:p>
            <a:pPr lvl="1"/>
            <a:r>
              <a:rPr lang="ko-KR" altLang="en-US" dirty="0"/>
              <a:t>코드를 변경하고 해당 변경 사항을 로컬 </a:t>
            </a:r>
            <a:r>
              <a:rPr lang="ko-KR" altLang="en-US" dirty="0" err="1"/>
              <a:t>리포지토리에</a:t>
            </a:r>
            <a:r>
              <a:rPr lang="ko-KR" altLang="en-US" dirty="0"/>
              <a:t> 커밋할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Git</a:t>
            </a:r>
            <a:r>
              <a:rPr lang="ko-KR" altLang="en-US" dirty="0"/>
              <a:t>의 주요 기능 중 하나는 분산 특성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각 개발자는 독립적으로 작업할 수 있는 </a:t>
            </a:r>
            <a:r>
              <a:rPr lang="ko-KR" altLang="en-US" dirty="0" err="1"/>
              <a:t>리포지토리의</a:t>
            </a:r>
            <a:r>
              <a:rPr lang="ko-KR" altLang="en-US" dirty="0"/>
              <a:t> 자체 로컬 복사본을 가지고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변경 사항을 다른 사람과 공유할 준비가 되면 변경 사항을 공유 원격 </a:t>
            </a:r>
            <a:r>
              <a:rPr lang="ko-KR" altLang="en-US" dirty="0" err="1"/>
              <a:t>리포지토리에</a:t>
            </a:r>
            <a:r>
              <a:rPr lang="ko-KR" altLang="en-US" dirty="0"/>
              <a:t> </a:t>
            </a:r>
            <a:r>
              <a:rPr lang="ko-KR" altLang="en-US" dirty="0" err="1"/>
              <a:t>푸시할</a:t>
            </a:r>
            <a:r>
              <a:rPr lang="ko-KR" altLang="en-US" dirty="0"/>
              <a:t> 수 있으며</a:t>
            </a:r>
            <a:r>
              <a:rPr lang="en-US" altLang="ko-KR" dirty="0"/>
              <a:t>, </a:t>
            </a:r>
            <a:r>
              <a:rPr lang="ko-KR" altLang="en-US" dirty="0"/>
              <a:t>그러면 다른 개발자가 가져올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Git</a:t>
            </a:r>
            <a:r>
              <a:rPr lang="ko-KR" altLang="en-US" dirty="0"/>
              <a:t>은 또한 개발자가 여러 버전의 코드에서 동시에 작업하고 해당 버전을 쉽게 병합할 수 있는 분기 및 병합을 비롯한 다양한 기타 기능을 제공</a:t>
            </a:r>
            <a:r>
              <a:rPr lang="en-US" altLang="ko-KR" dirty="0"/>
              <a:t>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F7ACB-F050-FA23-5403-6E1A30940B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5A5C87-DF58-40C8-B092-1DE63DB4547E}" type="slidenum">
              <a:rPr lang="en-US" altLang="ko-KR" smtClean="0"/>
              <a:pPr/>
              <a:t>28</a:t>
            </a:fld>
            <a:endParaRPr lang="ko-KR" altLang="en-US" noProof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CF95F3-E088-6BF0-D7EA-32CE05E3708D}"/>
              </a:ext>
            </a:extLst>
          </p:cNvPr>
          <p:cNvCxnSpPr>
            <a:cxnSpLocks/>
          </p:cNvCxnSpPr>
          <p:nvPr/>
        </p:nvCxnSpPr>
        <p:spPr>
          <a:xfrm flipH="1">
            <a:off x="2926633" y="1029509"/>
            <a:ext cx="1" cy="5037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indows 에서 git을 사용하려면? Git for Windows 사용하기 - 코드도사">
            <a:extLst>
              <a:ext uri="{FF2B5EF4-FFF2-40B4-BE49-F238E27FC236}">
                <a16:creationId xmlns:a16="http://schemas.microsoft.com/office/drawing/2014/main" id="{E6DEC5CC-949D-4A13-37A5-45AD9E02B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36" y="1448978"/>
            <a:ext cx="1982035" cy="82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29133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7107C-3213-3446-FBF0-C9E15A21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AI-Ex </a:t>
            </a:r>
            <a:br>
              <a:rPr lang="en-US" altLang="ko-KR" dirty="0"/>
            </a:br>
            <a:r>
              <a:rPr lang="ko-KR" altLang="en-US" dirty="0">
                <a:solidFill>
                  <a:schemeClr val="tx1"/>
                </a:solidFill>
              </a:rPr>
              <a:t>포트폴리오 제도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C06D4A-4EC0-166D-5C1C-036E6E8F3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678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7A73B-C3EC-528E-3F11-7A6E5A69C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895" y="98963"/>
            <a:ext cx="10722708" cy="641350"/>
          </a:xfrm>
        </p:spPr>
        <p:txBody>
          <a:bodyPr>
            <a:normAutofit/>
          </a:bodyPr>
          <a:lstStyle/>
          <a:p>
            <a:r>
              <a:rPr lang="en-US" altLang="ko-KR" dirty="0"/>
              <a:t>Git vs. GitHub?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DD13C-A24E-263C-3C86-9C8A7913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38" y="1206650"/>
            <a:ext cx="10816122" cy="4562376"/>
          </a:xfrm>
        </p:spPr>
        <p:txBody>
          <a:bodyPr>
            <a:norm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과 </a:t>
            </a:r>
            <a:r>
              <a:rPr lang="en-US" altLang="ko-KR" dirty="0"/>
              <a:t>GitHub</a:t>
            </a:r>
            <a:r>
              <a:rPr lang="ko-KR" altLang="en-US" dirty="0"/>
              <a:t>는 관련이 있지만 같은 것은 아니다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Git</a:t>
            </a:r>
            <a:r>
              <a:rPr lang="ko-KR" altLang="en-US" dirty="0"/>
              <a:t>은 개발자가 시간이 지남에 따라 코드의 변경 사항을 추적하고 동일한 프로젝트에서 다른 사람과 공동 작업할 수 있는 버전 제어 시스템</a:t>
            </a:r>
            <a:endParaRPr lang="en-US" altLang="ko-KR" dirty="0"/>
          </a:p>
          <a:p>
            <a:pPr lvl="1"/>
            <a:r>
              <a:rPr lang="en-US" altLang="ko-KR" dirty="0"/>
              <a:t> GitHub</a:t>
            </a:r>
            <a:r>
              <a:rPr lang="ko-KR" altLang="en-US" dirty="0"/>
              <a:t>는 </a:t>
            </a:r>
            <a:r>
              <a:rPr lang="en-US" altLang="ko-KR" dirty="0"/>
              <a:t>Git </a:t>
            </a:r>
            <a:r>
              <a:rPr lang="ko-KR" altLang="en-US" dirty="0" err="1"/>
              <a:t>리포지토리</a:t>
            </a:r>
            <a:r>
              <a:rPr lang="ko-KR" altLang="en-US" dirty="0"/>
              <a:t> 작업을 위한 그래픽 사용자 인터페이스를 제공하고 풀 요청</a:t>
            </a:r>
            <a:r>
              <a:rPr lang="en-US" altLang="ko-KR" dirty="0"/>
              <a:t>, </a:t>
            </a:r>
            <a:r>
              <a:rPr lang="ko-KR" altLang="en-US" dirty="0"/>
              <a:t>코드 검토 및 문제 추적과 같은 공동 작업 기능을 추가하는 웹 기반 플랫폼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GitHub</a:t>
            </a:r>
            <a:r>
              <a:rPr lang="ko-KR" altLang="en-US" dirty="0"/>
              <a:t>는 </a:t>
            </a:r>
            <a:r>
              <a:rPr lang="en-US" altLang="ko-KR" dirty="0"/>
              <a:t>Git </a:t>
            </a:r>
            <a:r>
              <a:rPr lang="ko-KR" altLang="en-US" dirty="0"/>
              <a:t>위에 구축되어 있으므로 </a:t>
            </a:r>
            <a:r>
              <a:rPr lang="en-US" altLang="ko-KR" dirty="0"/>
              <a:t>Git</a:t>
            </a:r>
            <a:r>
              <a:rPr lang="ko-KR" altLang="en-US" dirty="0"/>
              <a:t>을 기본 제어 시스템으로 사용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개발자는 로컬 컴퓨터에서 </a:t>
            </a:r>
            <a:r>
              <a:rPr lang="en-US" altLang="ko-KR" dirty="0"/>
              <a:t>Git</a:t>
            </a:r>
            <a:r>
              <a:rPr lang="ko-KR" altLang="en-US" dirty="0"/>
              <a:t>을 사용하여 코드를 관리한 다음 변경 사항을 </a:t>
            </a:r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ko-KR" altLang="en-US" dirty="0" err="1"/>
              <a:t>호스팅되는</a:t>
            </a:r>
            <a:r>
              <a:rPr lang="ko-KR" altLang="en-US" dirty="0"/>
              <a:t> 원격 </a:t>
            </a:r>
            <a:r>
              <a:rPr lang="ko-KR" altLang="en-US" dirty="0" err="1"/>
              <a:t>리포지토리로</a:t>
            </a:r>
            <a:r>
              <a:rPr lang="ko-KR" altLang="en-US" dirty="0"/>
              <a:t> </a:t>
            </a:r>
            <a:r>
              <a:rPr lang="ko-KR" altLang="en-US" dirty="0" err="1"/>
              <a:t>푸시할</a:t>
            </a:r>
            <a:r>
              <a:rPr lang="ko-KR" altLang="en-US" dirty="0"/>
              <a:t>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이를 통해 다른 개발자가 코드에 쉽게 액세스하고 공동 작업할 수 있다</a:t>
            </a:r>
            <a:r>
              <a:rPr lang="en-US" altLang="ko-KR" dirty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19AC8-B99E-3D87-904D-366E444F8F6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5A5C87-DF58-40C8-B092-1DE63DB4547E}" type="slidenum">
              <a:rPr lang="en-US" altLang="ko-KR" smtClean="0"/>
              <a:pPr/>
              <a:t>29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1728806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2CBA82-9F84-CEAA-259B-21AE27F8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39" y="1206650"/>
            <a:ext cx="3616041" cy="4680000"/>
          </a:xfrm>
        </p:spPr>
        <p:txBody>
          <a:bodyPr/>
          <a:lstStyle/>
          <a:p>
            <a:r>
              <a:rPr lang="en-US" altLang="ko-KR" dirty="0"/>
              <a:t>Working Directory</a:t>
            </a:r>
          </a:p>
          <a:p>
            <a:r>
              <a:rPr lang="en-US" altLang="ko-KR" dirty="0"/>
              <a:t>Staging Area</a:t>
            </a:r>
          </a:p>
          <a:p>
            <a:r>
              <a:rPr lang="en-US" altLang="ko-KR" dirty="0"/>
              <a:t>Local Repository</a:t>
            </a:r>
          </a:p>
          <a:p>
            <a:r>
              <a:rPr lang="en-US" altLang="ko-KR" dirty="0"/>
              <a:t>Remote Repository.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0D973F7-D410-8254-D015-2DD21F46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Workflow</a:t>
            </a:r>
            <a:endParaRPr lang="ko-KR" altLang="en-US" dirty="0"/>
          </a:p>
        </p:txBody>
      </p:sp>
      <p:pic>
        <p:nvPicPr>
          <p:cNvPr id="4098" name="Picture 2" descr="1*iL2J8k4ygQlg3xriKGimbQ">
            <a:extLst>
              <a:ext uri="{FF2B5EF4-FFF2-40B4-BE49-F238E27FC236}">
                <a16:creationId xmlns:a16="http://schemas.microsoft.com/office/drawing/2014/main" id="{10091E3C-93C2-84B9-DB7B-81E3FCA14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022" y="971350"/>
            <a:ext cx="762000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58678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F34D19-D582-2AE6-9F29-20621545A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 Status</a:t>
            </a:r>
          </a:p>
          <a:p>
            <a:pPr lvl="1"/>
            <a:r>
              <a:rPr lang="en-US" altLang="ko-KR" dirty="0"/>
              <a:t> git status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162CDF0-63C9-3ACC-1DB1-55C4FC72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수정하고 저장소에 저장하기</a:t>
            </a:r>
          </a:p>
        </p:txBody>
      </p:sp>
      <p:pic>
        <p:nvPicPr>
          <p:cNvPr id="7170" name="Picture 2" descr="파일의 라이프사이클.">
            <a:extLst>
              <a:ext uri="{FF2B5EF4-FFF2-40B4-BE49-F238E27FC236}">
                <a16:creationId xmlns:a16="http://schemas.microsoft.com/office/drawing/2014/main" id="{D0F078CF-75D6-A479-6297-88C04CF68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968" y="1718981"/>
            <a:ext cx="7434101" cy="306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72964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F34D19-D582-2AE6-9F29-20621545A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파일을 새로 추적하기</a:t>
            </a:r>
            <a:endParaRPr lang="en-US" altLang="ko-KR" dirty="0">
              <a:solidFill>
                <a:srgbClr val="00B0F0"/>
              </a:solidFill>
            </a:endParaRPr>
          </a:p>
          <a:p>
            <a:pPr marL="541338" lvl="1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$ git add </a:t>
            </a:r>
            <a:r>
              <a:rPr lang="en-US" altLang="ko-KR" dirty="0" err="1">
                <a:solidFill>
                  <a:srgbClr val="00B0F0"/>
                </a:solidFill>
              </a:rPr>
              <a:t>file_name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162CDF0-63C9-3ACC-1DB1-55C4FC72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수정하고 저장소에 저장하기</a:t>
            </a:r>
          </a:p>
        </p:txBody>
      </p:sp>
      <p:pic>
        <p:nvPicPr>
          <p:cNvPr id="7172" name="Picture 4" descr="Git의 동작">
            <a:extLst>
              <a:ext uri="{FF2B5EF4-FFF2-40B4-BE49-F238E27FC236}">
                <a16:creationId xmlns:a16="http://schemas.microsoft.com/office/drawing/2014/main" id="{8A7C8072-13B6-C655-FB38-11DEEFDD9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985" y="1988984"/>
            <a:ext cx="4677325" cy="270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01930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F34D19-D582-2AE6-9F29-20621545A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설치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F0"/>
                </a:solidFill>
              </a:rPr>
              <a:t>https://git-scm.com/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162CDF0-63C9-3ACC-1DB1-55C4FC72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F40D8F-AAE6-A5F2-0AFB-671ADAEF6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980" y="958479"/>
            <a:ext cx="3124200" cy="24288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D41C8A-D8E4-CAB8-3AC4-7316FBB8E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999" y="1000124"/>
            <a:ext cx="3124648" cy="242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8915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CD09C8B-3ECB-EE56-BAB2-263BCC31F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bash </a:t>
            </a:r>
            <a:r>
              <a:rPr lang="ko-KR" altLang="en-US" dirty="0"/>
              <a:t>열기</a:t>
            </a:r>
            <a:r>
              <a:rPr lang="en-US" altLang="ko-KR" dirty="0"/>
              <a:t>(on</a:t>
            </a:r>
            <a:r>
              <a:rPr lang="ko-KR" altLang="en-US" dirty="0"/>
              <a:t> </a:t>
            </a:r>
            <a:r>
              <a:rPr lang="en-US" altLang="ko-KR" dirty="0"/>
              <a:t>Windows)</a:t>
            </a:r>
          </a:p>
          <a:p>
            <a:pPr lvl="1"/>
            <a:r>
              <a:rPr lang="ko-KR" altLang="en-US" dirty="0"/>
              <a:t>마우스 오른쪽 버튼 누른 후 </a:t>
            </a:r>
            <a:r>
              <a:rPr lang="en-US" altLang="ko-KR" dirty="0"/>
              <a:t>'Git Bash Here' </a:t>
            </a:r>
            <a:r>
              <a:rPr lang="ko-KR" altLang="en-US" dirty="0"/>
              <a:t>클릭하면 명령창이 뜬다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384A220-D4CF-B68C-62B1-9744CB47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기본적인 </a:t>
            </a:r>
            <a:r>
              <a:rPr lang="en-US" altLang="ko-KR" dirty="0"/>
              <a:t>GIT </a:t>
            </a:r>
            <a:r>
              <a:rPr lang="ko-KR" altLang="en-US" dirty="0"/>
              <a:t>사용법</a:t>
            </a:r>
            <a:r>
              <a:rPr lang="en-US" altLang="ko-KR" dirty="0"/>
              <a:t>(git bash)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6B6C09-EB72-4AD2-8E3B-A42D02E49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014" y="1358977"/>
            <a:ext cx="38290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9341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F34D19-D582-2AE6-9F29-20621545A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기존 디렉토리를 </a:t>
            </a:r>
            <a:r>
              <a:rPr lang="en-US" altLang="ko-KR" dirty="0"/>
              <a:t>Git Repository</a:t>
            </a:r>
            <a:r>
              <a:rPr lang="ko-KR" altLang="en-US" dirty="0"/>
              <a:t>로 만들기</a:t>
            </a:r>
            <a:endParaRPr lang="en-US" altLang="ko-KR" dirty="0"/>
          </a:p>
          <a:p>
            <a:pPr marL="541338" lvl="1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$ git </a:t>
            </a:r>
            <a:r>
              <a:rPr lang="en-US" altLang="ko-KR" dirty="0" err="1">
                <a:solidFill>
                  <a:srgbClr val="00B0F0"/>
                </a:solidFill>
              </a:rPr>
              <a:t>init</a:t>
            </a:r>
            <a:endParaRPr lang="en-US" altLang="ko-KR" dirty="0">
              <a:solidFill>
                <a:srgbClr val="00B0F0"/>
              </a:solidFill>
            </a:endParaRPr>
          </a:p>
          <a:p>
            <a:pPr lvl="1"/>
            <a:r>
              <a:rPr lang="en-US" altLang="ko-KR" b="1" i="0" dirty="0">
                <a:effectLst/>
                <a:latin typeface="Roboto Slab" pitchFamily="2" charset="0"/>
              </a:rPr>
              <a:t>.git </a:t>
            </a:r>
            <a:r>
              <a:rPr lang="ko-KR" altLang="en-US" b="1" i="0" dirty="0">
                <a:effectLst/>
                <a:latin typeface="Roboto Slab" pitchFamily="2" charset="0"/>
              </a:rPr>
              <a:t>이라는 하위 디렉토리를 만든다</a:t>
            </a:r>
            <a:r>
              <a:rPr lang="en-US" altLang="ko-KR" b="1" i="0" dirty="0">
                <a:effectLst/>
                <a:latin typeface="Roboto Slab" pitchFamily="2" charset="0"/>
              </a:rPr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사용자 정보 등록</a:t>
            </a:r>
            <a:endParaRPr lang="en-US" altLang="ko-KR" dirty="0"/>
          </a:p>
          <a:p>
            <a:pPr lvl="1"/>
            <a:r>
              <a:rPr lang="en-US" altLang="ko-KR" dirty="0"/>
              <a:t>Git</a:t>
            </a:r>
            <a:r>
              <a:rPr lang="ko-KR" altLang="en-US" dirty="0"/>
              <a:t>은 커밋할 때마다 이 정보를 사용한다</a:t>
            </a:r>
            <a:r>
              <a:rPr lang="en-US" altLang="ko-KR" dirty="0"/>
              <a:t>.</a:t>
            </a:r>
          </a:p>
          <a:p>
            <a:pPr marL="541338" lvl="1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$ git config --global user.name  "</a:t>
            </a:r>
            <a:r>
              <a:rPr lang="en-US" altLang="ko-KR" dirty="0">
                <a:solidFill>
                  <a:srgbClr val="C00000"/>
                </a:solidFill>
              </a:rPr>
              <a:t>John Doe</a:t>
            </a:r>
            <a:r>
              <a:rPr lang="en-US" altLang="ko-KR" dirty="0">
                <a:solidFill>
                  <a:schemeClr val="accent2"/>
                </a:solidFill>
              </a:rPr>
              <a:t>"</a:t>
            </a:r>
          </a:p>
          <a:p>
            <a:pPr marL="541338" lvl="1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$ git config --global </a:t>
            </a:r>
            <a:r>
              <a:rPr lang="en-US" altLang="ko-KR" dirty="0" err="1">
                <a:solidFill>
                  <a:schemeClr val="accent2"/>
                </a:solidFill>
              </a:rPr>
              <a:t>user.email</a:t>
            </a:r>
            <a:r>
              <a:rPr lang="en-US" altLang="ko-KR" dirty="0">
                <a:solidFill>
                  <a:schemeClr val="accent2"/>
                </a:solidFill>
              </a:rPr>
              <a:t>  </a:t>
            </a:r>
            <a:r>
              <a:rPr lang="en-US" altLang="ko-KR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johndoe@example.com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dirty="0"/>
              <a:t>--global </a:t>
            </a:r>
            <a:r>
              <a:rPr lang="ko-KR" altLang="en-US" dirty="0"/>
              <a:t>옵션으로 설정하는 것은 딱 한 번만 하면 된다</a:t>
            </a:r>
            <a:r>
              <a:rPr lang="en-US" altLang="ko-KR" dirty="0"/>
              <a:t>. </a:t>
            </a:r>
            <a:r>
              <a:rPr lang="ko-KR" altLang="en-US" dirty="0"/>
              <a:t>해당 시스템에서 해당 사용자가 사용할 때는 이 정보를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도움말 보기</a:t>
            </a:r>
            <a:endParaRPr lang="en-US" altLang="ko-KR" dirty="0"/>
          </a:p>
          <a:p>
            <a:pPr marL="541338" lvl="1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$ git help &lt;verb&gt;</a:t>
            </a:r>
          </a:p>
          <a:p>
            <a:pPr marL="541338" lvl="1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$ man git-&lt;verb&gt;</a:t>
            </a:r>
          </a:p>
          <a:p>
            <a:pPr marL="541338" lvl="1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$ git add –h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162CDF0-63C9-3ACC-1DB1-55C4FC72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Repository</a:t>
            </a:r>
            <a:r>
              <a:rPr lang="ko-KR" altLang="en-US" dirty="0"/>
              <a:t> 만들기</a:t>
            </a:r>
          </a:p>
        </p:txBody>
      </p:sp>
    </p:spTree>
    <p:extLst>
      <p:ext uri="{BB962C8B-B14F-4D97-AF65-F5344CB8AC3E}">
        <p14:creationId xmlns:p14="http://schemas.microsoft.com/office/powerpoint/2010/main" val="302342023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F34D19-D582-2AE6-9F29-20621545A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 Status</a:t>
            </a:r>
          </a:p>
          <a:p>
            <a:pPr lvl="1"/>
            <a:r>
              <a:rPr lang="en-US" altLang="ko-KR" dirty="0"/>
              <a:t> git status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파일을 새로 추적하기</a:t>
            </a:r>
            <a:endParaRPr lang="en-US" altLang="ko-KR" dirty="0">
              <a:solidFill>
                <a:srgbClr val="00B0F0"/>
              </a:solidFill>
            </a:endParaRPr>
          </a:p>
          <a:p>
            <a:pPr marL="541338" lvl="1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$ git add </a:t>
            </a:r>
            <a:r>
              <a:rPr lang="en-US" altLang="ko-KR" dirty="0" err="1">
                <a:solidFill>
                  <a:srgbClr val="00B0F0"/>
                </a:solidFill>
              </a:rPr>
              <a:t>file_name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162CDF0-63C9-3ACC-1DB1-55C4FC72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수정하고 저장소에 저장하기</a:t>
            </a:r>
          </a:p>
        </p:txBody>
      </p:sp>
      <p:pic>
        <p:nvPicPr>
          <p:cNvPr id="7170" name="Picture 2" descr="파일의 라이프사이클.">
            <a:extLst>
              <a:ext uri="{FF2B5EF4-FFF2-40B4-BE49-F238E27FC236}">
                <a16:creationId xmlns:a16="http://schemas.microsoft.com/office/drawing/2014/main" id="{D0F078CF-75D6-A479-6297-88C04CF68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45" y="1206650"/>
            <a:ext cx="6779548" cy="279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Git의 동작">
            <a:extLst>
              <a:ext uri="{FF2B5EF4-FFF2-40B4-BE49-F238E27FC236}">
                <a16:creationId xmlns:a16="http://schemas.microsoft.com/office/drawing/2014/main" id="{8A7C8072-13B6-C655-FB38-11DEEFDD9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059" y="4139705"/>
            <a:ext cx="3834120" cy="221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34933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F34D19-D582-2AE6-9F29-20621545A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사용자 정보 등록</a:t>
            </a:r>
            <a:endParaRPr lang="en-US" altLang="ko-KR" dirty="0"/>
          </a:p>
          <a:p>
            <a:pPr lvl="1"/>
            <a:r>
              <a:rPr lang="en-US" altLang="ko-KR" dirty="0"/>
              <a:t>Git</a:t>
            </a:r>
            <a:r>
              <a:rPr lang="ko-KR" altLang="en-US" dirty="0"/>
              <a:t>은 커밋할 때마다 이 정보를 사용한다</a:t>
            </a:r>
            <a:r>
              <a:rPr lang="en-US" altLang="ko-KR" dirty="0"/>
              <a:t>.</a:t>
            </a:r>
          </a:p>
          <a:p>
            <a:pPr marL="541338" lvl="1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$ git config --global user.name  "</a:t>
            </a:r>
            <a:r>
              <a:rPr lang="en-US" altLang="ko-KR" dirty="0">
                <a:solidFill>
                  <a:srgbClr val="C00000"/>
                </a:solidFill>
              </a:rPr>
              <a:t>John Doe</a:t>
            </a:r>
            <a:r>
              <a:rPr lang="en-US" altLang="ko-KR" dirty="0">
                <a:solidFill>
                  <a:schemeClr val="accent2"/>
                </a:solidFill>
              </a:rPr>
              <a:t>"</a:t>
            </a:r>
          </a:p>
          <a:p>
            <a:pPr marL="541338" lvl="1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$ git config --global </a:t>
            </a:r>
            <a:r>
              <a:rPr lang="en-US" altLang="ko-KR" dirty="0" err="1">
                <a:solidFill>
                  <a:schemeClr val="accent2"/>
                </a:solidFill>
              </a:rPr>
              <a:t>user.email</a:t>
            </a:r>
            <a:r>
              <a:rPr lang="en-US" altLang="ko-KR" dirty="0">
                <a:solidFill>
                  <a:schemeClr val="accent2"/>
                </a:solidFill>
              </a:rPr>
              <a:t>  </a:t>
            </a:r>
            <a:r>
              <a:rPr lang="en-US" altLang="ko-KR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johndoe@example.com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dirty="0"/>
              <a:t>--global </a:t>
            </a:r>
            <a:r>
              <a:rPr lang="ko-KR" altLang="en-US" dirty="0"/>
              <a:t>옵션으로 설정하는 것은 딱 한 번만 하면 된다</a:t>
            </a:r>
            <a:r>
              <a:rPr lang="en-US" altLang="ko-KR" dirty="0"/>
              <a:t>. </a:t>
            </a:r>
            <a:r>
              <a:rPr lang="ko-KR" altLang="en-US" dirty="0"/>
              <a:t>해당 시스템에서 해당 사용자가 사용할 때는 이 정보를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도움말 보기</a:t>
            </a:r>
            <a:endParaRPr lang="en-US" altLang="ko-KR" dirty="0"/>
          </a:p>
          <a:p>
            <a:pPr marL="541338" lvl="1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$ git help &lt;verb&gt;</a:t>
            </a:r>
          </a:p>
          <a:p>
            <a:pPr marL="541338" lvl="1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$ man git-&lt;verb&gt;</a:t>
            </a:r>
          </a:p>
          <a:p>
            <a:pPr marL="541338" lvl="1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$ git add –h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162CDF0-63C9-3ACC-1DB1-55C4FC72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Commit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58151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814C2C7-C9C6-9C08-F7EE-6EC8A3908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원격 </a:t>
            </a:r>
            <a:r>
              <a:rPr lang="ko-KR" altLang="en-US" dirty="0" err="1"/>
              <a:t>리포지토리는</a:t>
            </a:r>
            <a:r>
              <a:rPr lang="ko-KR" altLang="en-US" dirty="0"/>
              <a:t> 로컬 시스템과 다른 서버 또는 컴퓨터에 있는 버전 제어 </a:t>
            </a:r>
            <a:r>
              <a:rPr lang="ko-KR" altLang="en-US" dirty="0" err="1"/>
              <a:t>리포지토리로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GitHub, GitLab, Bitbucket </a:t>
            </a:r>
            <a:r>
              <a:rPr lang="ko-KR" altLang="en-US" dirty="0"/>
              <a:t>등을 비롯한 다양한 플랫폼에서 호스팅할 수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리모트</a:t>
            </a:r>
            <a:r>
              <a:rPr lang="ko-KR" altLang="en-US" dirty="0"/>
              <a:t> 저장소 확인하기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F0"/>
                </a:solidFill>
              </a:rPr>
              <a:t>git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r>
              <a:rPr lang="en-US" altLang="ko-KR" dirty="0">
                <a:solidFill>
                  <a:srgbClr val="00B0F0"/>
                </a:solidFill>
              </a:rPr>
              <a:t>clone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r>
              <a:rPr lang="en-US" altLang="ko-KR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https://github.com/sekero1/Markdown</a:t>
            </a:r>
            <a:endParaRPr lang="en-US" altLang="ko-KR" dirty="0">
              <a:solidFill>
                <a:srgbClr val="00B0F0"/>
              </a:solidFill>
            </a:endParaRPr>
          </a:p>
          <a:p>
            <a:pPr lvl="1"/>
            <a:r>
              <a:rPr lang="ko-KR" altLang="en-US" dirty="0"/>
              <a:t>저장소를 </a:t>
            </a:r>
            <a:r>
              <a:rPr lang="en-US" altLang="ko-KR" dirty="0"/>
              <a:t>Clone </a:t>
            </a:r>
            <a:r>
              <a:rPr lang="ko-KR" altLang="en-US" dirty="0"/>
              <a:t>하면 </a:t>
            </a:r>
            <a:r>
              <a:rPr lang="en-US" altLang="ko-KR" dirty="0"/>
              <a:t>`origin`</a:t>
            </a:r>
            <a:r>
              <a:rPr lang="ko-KR" altLang="en-US" dirty="0"/>
              <a:t>이라는 </a:t>
            </a:r>
            <a:r>
              <a:rPr lang="ko-KR" altLang="en-US" dirty="0" err="1"/>
              <a:t>리모트</a:t>
            </a:r>
            <a:r>
              <a:rPr lang="ko-KR" altLang="en-US" dirty="0"/>
              <a:t> 저장소가 자동으로 등록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remote,  </a:t>
            </a:r>
            <a:r>
              <a:rPr lang="en-US" altLang="ko-KR" dirty="0" err="1"/>
              <a:t>git</a:t>
            </a:r>
            <a:r>
              <a:rPr lang="en-US" altLang="ko-KR" dirty="0"/>
              <a:t> remote -v</a:t>
            </a:r>
          </a:p>
          <a:p>
            <a:pPr lvl="1"/>
            <a:r>
              <a:rPr lang="en-US" altLang="ko-KR" dirty="0"/>
              <a:t>Git fetch &lt;remote&gt;, git pull</a:t>
            </a:r>
          </a:p>
          <a:p>
            <a:pPr lvl="1"/>
            <a:r>
              <a:rPr lang="en-US" altLang="ko-KR" dirty="0"/>
              <a:t>Git push origin master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F636261-B3C5-3B3A-7144-3402808C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 Repositories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754045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61D62-0D6D-C534-1D76-7A8A53BD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AI-Ex </a:t>
            </a:r>
            <a:r>
              <a:rPr lang="ko-KR" altLang="en-US" dirty="0">
                <a:solidFill>
                  <a:schemeClr val="bg1"/>
                </a:solidFill>
              </a:rPr>
              <a:t>포트폴리오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E65DCB1-F466-CB40-56E2-950BB5529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731895" y="-93130"/>
            <a:ext cx="17465991" cy="495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7444501-F296-14E9-7312-EC2DCFB7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rtl="0">
              <a:defRPr lang="ko-kr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02111984F565}" type="slidenum">
              <a:rPr lang="en-US" altLang="ko-KR" smtClean="0"/>
              <a:pPr/>
              <a:t>3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59B87F-526F-49AD-8D35-470EFF7C1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957" y="1206650"/>
            <a:ext cx="8964779" cy="4680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Tx/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tx1"/>
                </a:solidFill>
              </a:rPr>
              <a:t>포트폴리오 구성 교육 목표</a:t>
            </a:r>
            <a:endParaRPr lang="en-US" altLang="ko-KR" b="1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지능화 기술적용 과정</a:t>
            </a:r>
            <a:r>
              <a:rPr lang="en-US" altLang="ko-KR" dirty="0"/>
              <a:t>, </a:t>
            </a:r>
            <a:r>
              <a:rPr lang="ko-KR" altLang="en-US" dirty="0"/>
              <a:t>코드 또는 설계 결과를 현장에서 필요 시 언제나 참고하고 재사용을 가능하게 하는 것</a:t>
            </a:r>
            <a:endParaRPr lang="en-US" altLang="ko-KR" dirty="0"/>
          </a:p>
          <a:p>
            <a:pPr>
              <a:lnSpc>
                <a:spcPct val="120000"/>
              </a:lnSpc>
              <a:buClrTx/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tx1"/>
                </a:solidFill>
              </a:rPr>
              <a:t>포트폴리오의 </a:t>
            </a:r>
            <a:r>
              <a:rPr lang="en-US" altLang="ko-KR" b="1" dirty="0">
                <a:solidFill>
                  <a:schemeClr val="tx1"/>
                </a:solidFill>
              </a:rPr>
              <a:t>GitHub </a:t>
            </a:r>
            <a:r>
              <a:rPr lang="ko-KR" altLang="en-US" b="1" dirty="0">
                <a:solidFill>
                  <a:schemeClr val="tx1"/>
                </a:solidFill>
              </a:rPr>
              <a:t>등록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20000"/>
              </a:lnSpc>
              <a:buClrTx/>
              <a:buFont typeface="+mj-lt"/>
              <a:buAutoNum type="arabicPeriod"/>
            </a:pPr>
            <a:r>
              <a:rPr lang="ko-KR" altLang="en-US" dirty="0"/>
              <a:t>재학 기간 내에 작성한 지능화 기술적용 프로그램 또는 시스템 결과물 </a:t>
            </a:r>
            <a:r>
              <a:rPr lang="en-US" altLang="ko-KR" dirty="0"/>
              <a:t>20</a:t>
            </a:r>
            <a:r>
              <a:rPr lang="ko-KR" altLang="en-US" dirty="0"/>
              <a:t>개</a:t>
            </a:r>
            <a:endParaRPr lang="en-US" altLang="ko-KR" dirty="0"/>
          </a:p>
          <a:p>
            <a:pPr marL="800100" lvl="1" indent="-342900">
              <a:lnSpc>
                <a:spcPct val="120000"/>
              </a:lnSpc>
              <a:buClrTx/>
              <a:buFont typeface="+mj-lt"/>
              <a:buAutoNum type="arabicPeriod"/>
            </a:pPr>
            <a:r>
              <a:rPr lang="ko-KR" altLang="en-US" dirty="0"/>
              <a:t>작업 정의</a:t>
            </a:r>
            <a:r>
              <a:rPr lang="en-US" altLang="ko-KR" dirty="0"/>
              <a:t>, </a:t>
            </a:r>
            <a:r>
              <a:rPr lang="ko-KR" altLang="en-US" dirty="0"/>
              <a:t>입출력 정보</a:t>
            </a:r>
            <a:r>
              <a:rPr lang="en-US" altLang="ko-KR" dirty="0"/>
              <a:t>, </a:t>
            </a:r>
            <a:r>
              <a:rPr lang="ko-KR" altLang="en-US" dirty="0"/>
              <a:t>처리 내용</a:t>
            </a:r>
            <a:r>
              <a:rPr lang="en-US" altLang="ko-KR" dirty="0"/>
              <a:t>, </a:t>
            </a:r>
            <a:r>
              <a:rPr lang="ko-KR" altLang="en-US" dirty="0"/>
              <a:t>메소드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별 주석 포함 소스 코드 또는 시스템 설계결과물</a:t>
            </a:r>
            <a:r>
              <a:rPr lang="en-US" altLang="ko-KR" dirty="0"/>
              <a:t>, </a:t>
            </a:r>
            <a:r>
              <a:rPr lang="ko-KR" altLang="en-US" dirty="0"/>
              <a:t>입력 데이터 형태 등</a:t>
            </a:r>
            <a:endParaRPr lang="en-US" altLang="ko-KR" dirty="0"/>
          </a:p>
          <a:p>
            <a:pPr marL="800100" lvl="1" indent="-342900">
              <a:lnSpc>
                <a:spcPct val="120000"/>
              </a:lnSpc>
              <a:buClrTx/>
              <a:buFont typeface="+mj-lt"/>
              <a:buAutoNum type="arabicPeriod"/>
            </a:pPr>
            <a:r>
              <a:rPr lang="ko-KR" altLang="en-US" dirty="0"/>
              <a:t>프로그램의 경우 결과 화면</a:t>
            </a:r>
            <a:r>
              <a:rPr lang="en-US" altLang="ko-KR" dirty="0"/>
              <a:t>, </a:t>
            </a:r>
            <a:r>
              <a:rPr lang="ko-KR" altLang="en-US" dirty="0"/>
              <a:t>시스템 구현의 경우 최종 결과물에 대한 시제품 혹은 이에 대한 사진이나 화면 등의 정보</a:t>
            </a:r>
            <a:endParaRPr lang="en-US" altLang="ko-KR" dirty="0"/>
          </a:p>
          <a:p>
            <a:pPr marL="800100" lvl="1" indent="-342900">
              <a:lnSpc>
                <a:spcPct val="120000"/>
              </a:lnSpc>
              <a:buClrTx/>
              <a:buFont typeface="+mj-lt"/>
              <a:buAutoNum type="arabicPeriod"/>
            </a:pPr>
            <a:r>
              <a:rPr lang="ko-KR" altLang="en-US" dirty="0"/>
              <a:t>재학생의 전공 지식이나 현재 수행업무와 관련된 내용</a:t>
            </a:r>
            <a:endParaRPr lang="en-US" altLang="ko-KR" dirty="0"/>
          </a:p>
          <a:p>
            <a:pPr marL="400050">
              <a:lnSpc>
                <a:spcPct val="120000"/>
              </a:lnSpc>
              <a:buClrTx/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tx1"/>
                </a:solidFill>
              </a:rPr>
              <a:t>포트폴리오의 승인 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800100" lvl="1">
              <a:lnSpc>
                <a:spcPct val="120000"/>
              </a:lnSpc>
              <a:buClrTx/>
              <a:buFont typeface="+mj-lt"/>
              <a:buAutoNum type="arabicPeriod"/>
            </a:pPr>
            <a:r>
              <a:rPr lang="ko-KR" altLang="en-US" dirty="0"/>
              <a:t>포트폴리오는 학과에서 지정하는 양식에 따라 </a:t>
            </a:r>
            <a:r>
              <a:rPr lang="en-US" altLang="ko-KR" dirty="0"/>
              <a:t>GitHub</a:t>
            </a:r>
            <a:r>
              <a:rPr lang="ko-KR" altLang="en-US" dirty="0"/>
              <a:t>에 등록한</a:t>
            </a:r>
            <a:r>
              <a:rPr lang="en-US" altLang="ko-KR" dirty="0"/>
              <a:t> </a:t>
            </a:r>
            <a:r>
              <a:rPr lang="ko-KR" altLang="en-US" dirty="0"/>
              <a:t>결과물 </a:t>
            </a:r>
            <a:r>
              <a:rPr lang="en-US" altLang="ko-KR" dirty="0"/>
              <a:t>20</a:t>
            </a:r>
            <a:r>
              <a:rPr lang="ko-KR" altLang="en-US" dirty="0"/>
              <a:t>개 이상을 가디언을 경유하여 주임교수에게 제출하고 승인 받아야 한다</a:t>
            </a:r>
            <a:r>
              <a:rPr lang="en-US" altLang="ko-KR" dirty="0"/>
              <a:t>.</a:t>
            </a:r>
          </a:p>
          <a:p>
            <a:pPr marL="800100" lvl="1">
              <a:lnSpc>
                <a:spcPct val="120000"/>
              </a:lnSpc>
              <a:buClrTx/>
              <a:buFont typeface="+mj-lt"/>
              <a:buAutoNum type="arabicPeriod"/>
            </a:pPr>
            <a:r>
              <a:rPr lang="ko-KR" altLang="en-US" dirty="0"/>
              <a:t>포트폴리오를 승인 받지 못한 재학생은 졸업 프로젝트 보고서를 제출할 수 없다</a:t>
            </a:r>
            <a:r>
              <a:rPr lang="en-US" altLang="ko-KR" dirty="0"/>
              <a:t>.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88E8E5E-3F06-D1CA-C3BF-A6C03029391C}"/>
              </a:ext>
            </a:extLst>
          </p:cNvPr>
          <p:cNvCxnSpPr>
            <a:cxnSpLocks/>
          </p:cNvCxnSpPr>
          <p:nvPr/>
        </p:nvCxnSpPr>
        <p:spPr>
          <a:xfrm flipH="1">
            <a:off x="1865953" y="1063416"/>
            <a:ext cx="1" cy="5037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33152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88559248-FC86-4BF9-8674-139F5F229F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8469595" y="6416307"/>
            <a:ext cx="1971811" cy="36488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2592664-92B1-4624-BF74-5F1DF6935E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607" y="6423173"/>
            <a:ext cx="1262879" cy="35800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3810716" y="2348989"/>
            <a:ext cx="498531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600" b="1" kern="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감사합니다</a:t>
            </a:r>
            <a:endParaRPr lang="ko-KR" altLang="en-US" sz="6600" b="1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751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32">
            <a:extLst>
              <a:ext uri="{FF2B5EF4-FFF2-40B4-BE49-F238E27FC236}">
                <a16:creationId xmlns:a16="http://schemas.microsoft.com/office/drawing/2014/main" id="{A4C29589-1344-4891-964B-7ABF3503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7350" y="6403975"/>
            <a:ext cx="2743200" cy="365125"/>
          </a:xfrm>
        </p:spPr>
        <p:txBody>
          <a:bodyPr/>
          <a:lstStyle/>
          <a:p>
            <a:fld id="{74560DD8-F964-4B1F-BB84-3BB80EB480DC}" type="slidenum">
              <a:rPr lang="ko-KR" altLang="en-US" sz="105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fld>
            <a:endParaRPr lang="ko-KR" altLang="en-US" sz="10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EF170-D8C9-4FA1-9C18-31AFA02EC230}"/>
              </a:ext>
            </a:extLst>
          </p:cNvPr>
          <p:cNvSpPr txBox="1"/>
          <p:nvPr/>
        </p:nvSpPr>
        <p:spPr>
          <a:xfrm>
            <a:off x="245935" y="28012"/>
            <a:ext cx="4057340" cy="736332"/>
          </a:xfrm>
          <a:prstGeom prst="rect">
            <a:avLst/>
          </a:prstGeom>
          <a:noFill/>
        </p:spPr>
        <p:txBody>
          <a:bodyPr wrap="square" tIns="72000" bIns="72000" rtlCol="0" anchor="ctr" anchorCtr="0"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AI-Ex </a:t>
            </a:r>
            <a:r>
              <a:rPr lang="ko-KR" altLang="en-US" sz="3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포트폴리오</a:t>
            </a:r>
            <a:endParaRPr lang="en-US" altLang="ko-KR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92ED19-BA21-4D1F-9407-BACF708FC645}"/>
              </a:ext>
            </a:extLst>
          </p:cNvPr>
          <p:cNvSpPr txBox="1"/>
          <p:nvPr/>
        </p:nvSpPr>
        <p:spPr>
          <a:xfrm>
            <a:off x="2745978" y="1207824"/>
            <a:ext cx="8480080" cy="77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ko-KR" altLang="en-US" sz="1400" dirty="0">
                <a:solidFill>
                  <a:srgbClr val="3B383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학위과정 중 수행한 지능화 기술 적용 프로젝트 </a:t>
            </a:r>
            <a:r>
              <a:rPr lang="en-US" altLang="ko-KR" sz="1400" dirty="0">
                <a:solidFill>
                  <a:srgbClr val="3B383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400" dirty="0">
                <a:solidFill>
                  <a:srgbClr val="3B383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소스 또는 시스템 설계</a:t>
            </a:r>
            <a:r>
              <a:rPr lang="en-US" altLang="ko-KR" sz="1400" dirty="0">
                <a:solidFill>
                  <a:srgbClr val="3B383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1400" dirty="0">
                <a:solidFill>
                  <a:srgbClr val="3B383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포트폴리오로 관리 </a:t>
            </a:r>
            <a:r>
              <a:rPr lang="en-US" altLang="ko-KR" sz="1400" dirty="0">
                <a:solidFill>
                  <a:srgbClr val="3B383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(GitHub </a:t>
            </a:r>
            <a:r>
              <a:rPr lang="ko-KR" altLang="en-US" sz="1400" dirty="0">
                <a:solidFill>
                  <a:srgbClr val="3B383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등록</a:t>
            </a:r>
            <a:r>
              <a:rPr lang="en-US" altLang="ko-KR" sz="1400" dirty="0">
                <a:solidFill>
                  <a:srgbClr val="3B383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algn="l">
              <a:lnSpc>
                <a:spcPct val="80000"/>
              </a:lnSpc>
              <a:spcBef>
                <a:spcPts val="600"/>
              </a:spcBef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-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개인별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 이상 졸업필수 요건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BD8EFDD-E5CA-4DD9-872B-0E8AC880B1FB}"/>
              </a:ext>
            </a:extLst>
          </p:cNvPr>
          <p:cNvCxnSpPr>
            <a:cxnSpLocks/>
          </p:cNvCxnSpPr>
          <p:nvPr/>
        </p:nvCxnSpPr>
        <p:spPr>
          <a:xfrm flipH="1">
            <a:off x="2246439" y="998973"/>
            <a:ext cx="1" cy="5037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A0C5D2B-4FA0-381B-6586-24C7D0D7390C}"/>
              </a:ext>
            </a:extLst>
          </p:cNvPr>
          <p:cNvGrpSpPr/>
          <p:nvPr/>
        </p:nvGrpSpPr>
        <p:grpSpPr>
          <a:xfrm>
            <a:off x="2653367" y="2157849"/>
            <a:ext cx="7259817" cy="2542302"/>
            <a:chOff x="2765963" y="2336645"/>
            <a:chExt cx="7259817" cy="2542302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BB614498-6B6F-4144-80C5-E42728700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963" y="2336645"/>
              <a:ext cx="7259817" cy="2542302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E52D2BD-2F86-6308-49F8-F25F7A9851E2}"/>
                </a:ext>
              </a:extLst>
            </p:cNvPr>
            <p:cNvSpPr/>
            <p:nvPr/>
          </p:nvSpPr>
          <p:spPr bwMode="auto">
            <a:xfrm>
              <a:off x="8346025" y="3216321"/>
              <a:ext cx="1330965" cy="810009"/>
            </a:xfrm>
            <a:prstGeom prst="rect">
              <a:avLst/>
            </a:prstGeom>
            <a:solidFill>
              <a:srgbClr val="336699"/>
            </a:solidFill>
            <a:ln w="9525" cap="flat" cmpd="sng" algn="ctr">
              <a:solidFill>
                <a:srgbClr val="336699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1" fontAlgn="base" latinLnBrk="0" hangingPunct="1">
                <a:lnSpc>
                  <a:spcPts val="1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endParaRPr kumimoji="0" lang="en-US" altLang="ko-KR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  <a:p>
              <a:pPr marR="0" algn="l" defTabSz="914400" rtl="0" eaLnBrk="1" fontAlgn="base" latinLnBrk="0" hangingPunct="1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평가 및 시상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(1</a:t>
              </a:r>
              <a:r>
                <a:rPr kumimoji="0" lang="ko-KR" altLang="en-US" sz="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회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/</a:t>
              </a:r>
              <a:r>
                <a:rPr kumimoji="0" lang="ko-KR" altLang="en-US" sz="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년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)</a:t>
              </a:r>
            </a:p>
            <a:p>
              <a:pPr marR="0" algn="l" defTabSz="914400" rtl="0" eaLnBrk="1" fontAlgn="base" latinLnBrk="0" hangingPunct="1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필수 </a:t>
              </a:r>
              <a:r>
                <a:rPr kumimoji="0" lang="en-US" altLang="ko-KR" sz="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20</a:t>
              </a:r>
              <a:r>
                <a:rPr kumimoji="0" lang="ko-KR" altLang="en-US" sz="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개 졸업요건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082EB9-DED5-2D1C-C531-A97E4A91811C}"/>
                </a:ext>
              </a:extLst>
            </p:cNvPr>
            <p:cNvSpPr txBox="1"/>
            <p:nvPr/>
          </p:nvSpPr>
          <p:spPr>
            <a:xfrm>
              <a:off x="8389069" y="3261681"/>
              <a:ext cx="1228967" cy="2112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11785"/>
              </a:solidFill>
            </a:ln>
          </p:spPr>
          <p:txBody>
            <a:bodyPr wrap="square" lIns="36000" tIns="36000" rIns="36000" bIns="36000" rtlCol="0" anchor="ctr">
              <a:spAutoFit/>
            </a:bodyPr>
            <a:lstStyle/>
            <a:p>
              <a:r>
                <a:rPr lang="ko-KR" altLang="en-US" sz="900" b="1" dirty="0">
                  <a:solidFill>
                    <a:schemeClr val="tx2"/>
                  </a:solidFill>
                </a:rPr>
                <a:t>경진대회 및 졸업요건</a:t>
              </a:r>
            </a:p>
          </p:txBody>
        </p:sp>
      </p:grpSp>
      <p:pic>
        <p:nvPicPr>
          <p:cNvPr id="9" name="그래픽 8">
            <a:extLst>
              <a:ext uri="{FF2B5EF4-FFF2-40B4-BE49-F238E27FC236}">
                <a16:creationId xmlns:a16="http://schemas.microsoft.com/office/drawing/2014/main" id="{EB29743B-3BBA-480B-94AC-B8A8F876F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8633" y="4155614"/>
            <a:ext cx="2117443" cy="168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5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E289794-80D3-7D38-C104-503AD9AD9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6613398"/>
              </p:ext>
            </p:extLst>
          </p:nvPr>
        </p:nvGraphicFramePr>
        <p:xfrm>
          <a:off x="895839" y="1178975"/>
          <a:ext cx="10400322" cy="4863883"/>
        </p:xfrm>
        <a:graphic>
          <a:graphicData uri="http://schemas.openxmlformats.org/drawingml/2006/table">
            <a:tbl>
              <a:tblPr/>
              <a:tblGrid>
                <a:gridCol w="1881894">
                  <a:extLst>
                    <a:ext uri="{9D8B030D-6E8A-4147-A177-3AD203B41FA5}">
                      <a16:colId xmlns:a16="http://schemas.microsoft.com/office/drawing/2014/main" val="361381606"/>
                    </a:ext>
                  </a:extLst>
                </a:gridCol>
                <a:gridCol w="7421063">
                  <a:extLst>
                    <a:ext uri="{9D8B030D-6E8A-4147-A177-3AD203B41FA5}">
                      <a16:colId xmlns:a16="http://schemas.microsoft.com/office/drawing/2014/main" val="1534315048"/>
                    </a:ext>
                  </a:extLst>
                </a:gridCol>
                <a:gridCol w="1097365">
                  <a:extLst>
                    <a:ext uri="{9D8B030D-6E8A-4147-A177-3AD203B41FA5}">
                      <a16:colId xmlns:a16="http://schemas.microsoft.com/office/drawing/2014/main" val="4096985288"/>
                    </a:ext>
                  </a:extLst>
                </a:gridCol>
              </a:tblGrid>
              <a:tr h="2510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5835" marR="15835" marT="15835" marB="158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DD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예시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5835" marR="15835" marT="15835" marB="158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DD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1009"/>
                  </a:ext>
                </a:extLst>
              </a:tr>
              <a:tr h="770925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간단한 자기 소개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1781" marR="31781" marT="31781" marB="317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증명사진이나 프로필 사진과 함께 개인 기본 정보를 작성합니다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나이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직무 등과 함께 이루고 싶은 비전 또는 목표 자격증 및 공인어학성적 등도 함께 반영해 주고 실무가 중요한 직무라면 해당 직무에서 많이 활용하는 컴퓨터 프로그램 및 기술 등도 함께 기록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1781" marR="31781" marT="31781" marB="317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663138"/>
                  </a:ext>
                </a:extLst>
              </a:tr>
              <a:tr h="2837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간단한 경력 사항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연수 및 인턴쉽 포함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자신이 참여했던 프로젝트를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1781" marR="31781" marT="31781" marB="317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032709"/>
                  </a:ext>
                </a:extLst>
              </a:tr>
              <a:tr h="271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수상 경력 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1781" marR="31781" marT="31781" marB="317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516706"/>
                  </a:ext>
                </a:extLst>
              </a:tr>
              <a:tr h="27144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 부분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본인이 수행한 학습 및 특정 기술 내용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1781" marR="31781" marT="31781" marB="317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이수 교과과정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1781" marR="31781" marT="31781" marB="317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801364"/>
                  </a:ext>
                </a:extLst>
              </a:tr>
              <a:tr h="783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 성과</a:t>
                      </a:r>
                      <a:r>
                        <a:rPr lang="en-US" altLang="ko-KR" sz="1200" kern="0" spc="-5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-5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역량</a:t>
                      </a:r>
                      <a:r>
                        <a:rPr lang="en-US" altLang="ko-KR" sz="1200" kern="0" spc="-5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200" kern="0" spc="-5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및 학습 결과물</a:t>
                      </a:r>
                      <a:r>
                        <a:rPr lang="en-US" altLang="ko-KR" sz="1200" kern="0" spc="-5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-5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포트폴리오 관리 대상</a:t>
                      </a:r>
                      <a:r>
                        <a:rPr lang="en-US" altLang="ko-KR" sz="1200" kern="0" spc="-5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)*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자신의 현재 상태를 파악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분석하고 경험 또는 학습효과에 따른 자기성찰 내용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지능화 기술 적용 프로그램 또는 시스템 학습 결과물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1781" marR="31781" marT="31781" marB="317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 분야별 정리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1781" marR="31781" marT="31781" marB="317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553738"/>
                  </a:ext>
                </a:extLst>
              </a:tr>
              <a:tr h="271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국내외 발표논문</a:t>
                      </a:r>
                      <a:r>
                        <a:rPr lang="en-US" altLang="ko-KR" sz="1200" kern="0" spc="-5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-5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포트폴리오 관리 대상</a:t>
                      </a:r>
                      <a:r>
                        <a:rPr lang="en-US" altLang="ko-KR" sz="1200" kern="0" spc="-5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)*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1781" marR="31781" marT="31781" marB="317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686021"/>
                  </a:ext>
                </a:extLst>
              </a:tr>
              <a:tr h="506151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부분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프로젝트별로 내용 구성</a:t>
                      </a:r>
                      <a:r>
                        <a:rPr lang="en-US" altLang="ko-KR" sz="1200" kern="0" spc="-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1781" marR="31781" marT="31781" marB="317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프로젝트 개요와 어떤 프로젝트였는지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무엇을 했고 어떤 부분에 기여를 했고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해당 프로젝트에서 강조할 점은 무엇인지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그에 대한 성과는 무엇인지 등을 프로젝트 별로 작성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1781" marR="31781" marT="31781" marB="317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분야별 정리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1781" marR="31781" marT="31781" marB="317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737475"/>
                  </a:ext>
                </a:extLst>
              </a:tr>
              <a:tr h="271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깃허브 </a:t>
                      </a:r>
                      <a:r>
                        <a:rPr lang="en-US" altLang="ko-KR" sz="1200" kern="0" spc="-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  <a:r>
                        <a:rPr lang="en-US" altLang="ko-KR" sz="1200" kern="0" spc="-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-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프로젝트에 대한 별도의 정보 공간이 있는 경우</a:t>
                      </a:r>
                      <a:r>
                        <a:rPr lang="en-US" altLang="ko-KR" sz="1200" kern="0" spc="-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1781" marR="31781" marT="31781" marB="317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746977"/>
                  </a:ext>
                </a:extLst>
              </a:tr>
              <a:tr h="271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사용한 기술 스택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1781" marR="31781" marT="31781" marB="317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876520"/>
                  </a:ext>
                </a:extLst>
              </a:tr>
              <a:tr h="285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설명 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주요 기능을 개발 용어를 최대한 사용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1781" marR="31781" marT="31781" marB="317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139405"/>
                  </a:ext>
                </a:extLst>
              </a:tr>
              <a:tr h="5988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산출물 </a:t>
                      </a:r>
                      <a:r>
                        <a:rPr lang="en-US" altLang="ko-KR" sz="1200" kern="0" spc="-5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-5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포트폴리오 관리 대상</a:t>
                      </a:r>
                      <a:r>
                        <a:rPr lang="en-US" altLang="ko-KR" sz="1200" kern="0" spc="-5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)*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5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정의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기획서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DB&amp;API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설계서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등의 실제 산출물로 지능화 기술적용 프로그램 또는 시스템 결과물</a:t>
                      </a:r>
                      <a:r>
                        <a:rPr lang="ko-KR" altLang="en-US" sz="1200" kern="0" spc="-5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1781" marR="31781" marT="31781" marB="31781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77638556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6ACA38AC-3A1E-5AF7-237A-8B7A8C82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Portfolio</a:t>
            </a:r>
            <a:r>
              <a:rPr lang="ko-KR" altLang="en-US" dirty="0"/>
              <a:t> 구성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A39761F-B561-08C1-90E5-2574DCDB0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47714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7A73B-C3EC-528E-3F11-7A6E5A69C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895" y="98963"/>
            <a:ext cx="10722708" cy="641350"/>
          </a:xfrm>
        </p:spPr>
        <p:txBody>
          <a:bodyPr>
            <a:normAutofit/>
          </a:bodyPr>
          <a:lstStyle/>
          <a:p>
            <a:r>
              <a:rPr lang="en-US" altLang="ko-KR" dirty="0"/>
              <a:t>Portfolio on GitHub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DD13C-A24E-263C-3C86-9C8A7913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964" y="1206650"/>
            <a:ext cx="5490054" cy="3699004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GitHub</a:t>
            </a:r>
            <a:r>
              <a:rPr lang="ko-KR" altLang="en-US" dirty="0"/>
              <a:t>의 포트폴리오는 엔지니어의 기술</a:t>
            </a:r>
            <a:r>
              <a:rPr lang="en-US" altLang="ko-KR" dirty="0"/>
              <a:t>, </a:t>
            </a:r>
            <a:r>
              <a:rPr lang="ko-KR" altLang="en-US" dirty="0"/>
              <a:t>창의성 및 경험을 보여주는 프로젝트 및 코드 샘플 모음으로</a:t>
            </a:r>
            <a:r>
              <a:rPr lang="en-US" altLang="ko-KR" dirty="0"/>
              <a:t> </a:t>
            </a:r>
            <a:r>
              <a:rPr lang="ko-KR" altLang="en-US" dirty="0"/>
              <a:t> 개발자의 커리어와  기술을 보여줄 수 있는 좋은 방법</a:t>
            </a:r>
            <a:endParaRPr lang="en-US" altLang="ko-KR" dirty="0"/>
          </a:p>
          <a:p>
            <a:r>
              <a:rPr lang="ko-KR" altLang="en-US" dirty="0"/>
              <a:t>자기소개는 </a:t>
            </a:r>
            <a:r>
              <a:rPr lang="en-US" altLang="ko-KR" dirty="0"/>
              <a:t>GitHub</a:t>
            </a:r>
            <a:r>
              <a:rPr lang="ko-KR" altLang="en-US" dirty="0"/>
              <a:t>의</a:t>
            </a:r>
            <a:r>
              <a:rPr lang="en-US" altLang="ko-KR" dirty="0"/>
              <a:t> Profile</a:t>
            </a:r>
            <a:r>
              <a:rPr lang="ko-KR" altLang="en-US" dirty="0"/>
              <a:t>을 활용하여 작성</a:t>
            </a:r>
            <a:endParaRPr lang="en-US" altLang="ko-KR" dirty="0"/>
          </a:p>
          <a:p>
            <a:r>
              <a:rPr lang="ko-KR" altLang="en-US" dirty="0"/>
              <a:t>학습 부분</a:t>
            </a:r>
            <a:r>
              <a:rPr lang="en-US" altLang="ko-KR" dirty="0"/>
              <a:t>(Learning Outcomes)</a:t>
            </a:r>
            <a:r>
              <a:rPr lang="ko-KR" altLang="en-US" dirty="0"/>
              <a:t>과 프로젝트</a:t>
            </a:r>
            <a:r>
              <a:rPr lang="en-US" altLang="ko-KR" dirty="0"/>
              <a:t>(Projects) </a:t>
            </a:r>
            <a:r>
              <a:rPr lang="ko-KR" altLang="en-US" dirty="0"/>
              <a:t>부분은 각기 다른 </a:t>
            </a:r>
            <a:r>
              <a:rPr lang="ko-KR" altLang="en-US" dirty="0" err="1"/>
              <a:t>레포지토리</a:t>
            </a:r>
            <a:r>
              <a:rPr lang="en-US" altLang="ko-KR" dirty="0"/>
              <a:t>( Repository)</a:t>
            </a:r>
            <a:r>
              <a:rPr lang="ko-KR" altLang="en-US" dirty="0"/>
              <a:t>로 작성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19AC8-B99E-3D87-904D-366E444F8F6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5A5C87-DF58-40C8-B092-1DE63DB4547E}" type="slidenum">
              <a:rPr lang="en-US" altLang="ko-KR" smtClean="0"/>
              <a:pPr/>
              <a:t>6</a:t>
            </a:fld>
            <a:endParaRPr lang="ko-KR" altLang="en-US" noProof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FA7B6E-0ED0-5810-FC88-B7C788855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496" y="1206651"/>
            <a:ext cx="2959202" cy="369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6EBC36-229D-6334-1744-F8E1D91306A7}"/>
              </a:ext>
            </a:extLst>
          </p:cNvPr>
          <p:cNvCxnSpPr>
            <a:cxnSpLocks/>
          </p:cNvCxnSpPr>
          <p:nvPr/>
        </p:nvCxnSpPr>
        <p:spPr>
          <a:xfrm flipH="1">
            <a:off x="1865953" y="1063416"/>
            <a:ext cx="1" cy="5037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9624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7107C-3213-3446-FBF0-C9E15A21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GitHub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C06D4A-4EC0-166D-5C1C-036E6E8F3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07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15EDF-5945-971B-91BF-30CDD6AD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895" y="98963"/>
            <a:ext cx="10722708" cy="641350"/>
          </a:xfrm>
        </p:spPr>
        <p:txBody>
          <a:bodyPr/>
          <a:lstStyle/>
          <a:p>
            <a:r>
              <a:rPr lang="en-US" altLang="ko-KR" dirty="0"/>
              <a:t>GitHub?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6DBFB-77A2-2582-C5A4-C8FB23552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5966" y="1206649"/>
            <a:ext cx="8910096" cy="4472375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GitHub</a:t>
            </a:r>
            <a:r>
              <a:rPr lang="ko-KR" altLang="en-US" dirty="0"/>
              <a:t>는 소프트웨어 개발 프로젝트의 버전 제어 및 협업에 사용되는 웹 기반 플랫폼</a:t>
            </a:r>
            <a:endParaRPr lang="en-US" altLang="ko-KR" dirty="0"/>
          </a:p>
          <a:p>
            <a:r>
              <a:rPr lang="ko-KR" altLang="en-US" dirty="0"/>
              <a:t>개발자가 자신의 코드를 저장하고 다른 사람과 공유할 수 있는 코드 호스팅 플랫폼으로</a:t>
            </a:r>
            <a:r>
              <a:rPr lang="en-US" altLang="ko-KR" dirty="0"/>
              <a:t>, </a:t>
            </a:r>
            <a:r>
              <a:rPr lang="ko-KR" altLang="en-US" dirty="0"/>
              <a:t>오픈 소스 소프트웨어 개발을 위한 인기 있는 플랫폼</a:t>
            </a:r>
            <a:endParaRPr lang="en-US" altLang="ko-KR" dirty="0"/>
          </a:p>
          <a:p>
            <a:r>
              <a:rPr lang="en-US" altLang="ko-KR" dirty="0"/>
              <a:t>GitHub</a:t>
            </a:r>
            <a:r>
              <a:rPr lang="ko-KR" altLang="en-US" dirty="0"/>
              <a:t>의 주요 기능</a:t>
            </a:r>
            <a:endParaRPr lang="en-US" altLang="ko-KR" dirty="0"/>
          </a:p>
          <a:p>
            <a:pPr lvl="1"/>
            <a:r>
              <a:rPr lang="ko-KR" altLang="en-US" dirty="0"/>
              <a:t>버전 제어</a:t>
            </a:r>
            <a:r>
              <a:rPr lang="en-US" altLang="ko-KR" dirty="0"/>
              <a:t>: GitHub</a:t>
            </a:r>
            <a:r>
              <a:rPr lang="ko-KR" altLang="en-US" dirty="0"/>
              <a:t>를 통해 개발자는 시간 경과에 따른 코드 변경 사항을 추적하고 동일한 프로젝트에서 다른 사람들과 협업</a:t>
            </a:r>
            <a:endParaRPr lang="en-US" altLang="ko-KR" dirty="0"/>
          </a:p>
          <a:p>
            <a:pPr lvl="1"/>
            <a:r>
              <a:rPr lang="ko-KR" altLang="en-US" dirty="0"/>
              <a:t>코드 호스팅</a:t>
            </a:r>
            <a:r>
              <a:rPr lang="en-US" altLang="ko-KR" dirty="0"/>
              <a:t>: GitHub</a:t>
            </a:r>
            <a:r>
              <a:rPr lang="ko-KR" altLang="en-US" dirty="0"/>
              <a:t>를 사용하여 코드를 저장하고 다른 사람과 공유</a:t>
            </a:r>
            <a:endParaRPr lang="en-US" altLang="ko-KR" dirty="0"/>
          </a:p>
          <a:p>
            <a:pPr lvl="1"/>
            <a:r>
              <a:rPr lang="ko-KR" altLang="en-US" dirty="0"/>
              <a:t>협업</a:t>
            </a:r>
            <a:r>
              <a:rPr lang="en-US" altLang="ko-KR" dirty="0"/>
              <a:t>: GitHub</a:t>
            </a:r>
            <a:r>
              <a:rPr lang="ko-KR" altLang="en-US" dirty="0"/>
              <a:t>는 개발자가 문제 추적</a:t>
            </a:r>
            <a:r>
              <a:rPr lang="en-US" altLang="ko-KR" dirty="0"/>
              <a:t>, </a:t>
            </a:r>
            <a:r>
              <a:rPr lang="ko-KR" altLang="en-US" dirty="0"/>
              <a:t>끌어오기 요청 및 코드 검토를 포함하여 프로젝트에서 협업할 수 있도록 하는 다양한 도구와 기능을 제공</a:t>
            </a:r>
            <a:endParaRPr lang="en-US" altLang="ko-KR" dirty="0"/>
          </a:p>
          <a:p>
            <a:pPr lvl="1"/>
            <a:r>
              <a:rPr lang="ko-KR" altLang="en-US" dirty="0"/>
              <a:t>커뮤니티</a:t>
            </a:r>
            <a:r>
              <a:rPr lang="en-US" altLang="ko-KR" dirty="0"/>
              <a:t>: GitHub</a:t>
            </a:r>
            <a:r>
              <a:rPr lang="ko-KR" altLang="en-US" dirty="0"/>
              <a:t>에는 오픈 소스 프로젝트에 기여하고</a:t>
            </a:r>
            <a:r>
              <a:rPr lang="en-US" altLang="ko-KR" dirty="0"/>
              <a:t>, </a:t>
            </a:r>
            <a:r>
              <a:rPr lang="ko-KR" altLang="en-US" dirty="0"/>
              <a:t>코드를 공유하고</a:t>
            </a:r>
            <a:r>
              <a:rPr lang="en-US" altLang="ko-KR" dirty="0"/>
              <a:t>, </a:t>
            </a:r>
            <a:r>
              <a:rPr lang="ko-KR" altLang="en-US" dirty="0"/>
              <a:t>새 프로젝트에서 협업하는 대규모 개발자 커뮤니티 존재</a:t>
            </a:r>
            <a:endParaRPr lang="en-US" altLang="ko-KR" dirty="0"/>
          </a:p>
          <a:p>
            <a:pPr lvl="1"/>
            <a:r>
              <a:rPr lang="ko-KR" altLang="en-US" dirty="0"/>
              <a:t>통합</a:t>
            </a:r>
            <a:r>
              <a:rPr lang="en-US" altLang="ko-KR" dirty="0"/>
              <a:t>: GitHub</a:t>
            </a:r>
            <a:r>
              <a:rPr lang="ko-KR" altLang="en-US" dirty="0"/>
              <a:t>는 지속적인 통합 및 배포 도구</a:t>
            </a:r>
            <a:r>
              <a:rPr lang="en-US" altLang="ko-KR" dirty="0"/>
              <a:t>, </a:t>
            </a:r>
            <a:r>
              <a:rPr lang="ko-KR" altLang="en-US" dirty="0"/>
              <a:t>프로젝트 관리 소프트웨어 등을 비롯한 다양한  개발 도구 및 서비스와 통합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C379E-CE5B-B9B4-0427-227B7443F68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ko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5A5C87-DF58-40C8-B092-1DE63DB4547E}" type="slidenum">
              <a:rPr lang="en-US" altLang="ko-KR" smtClean="0"/>
              <a:pPr/>
              <a:t>8</a:t>
            </a:fld>
            <a:endParaRPr lang="ko-KR" altLang="en-US" noProof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280955-8127-8FF9-9E35-DF1DFFB0CB99}"/>
              </a:ext>
            </a:extLst>
          </p:cNvPr>
          <p:cNvCxnSpPr>
            <a:cxnSpLocks/>
          </p:cNvCxnSpPr>
          <p:nvPr/>
        </p:nvCxnSpPr>
        <p:spPr>
          <a:xfrm flipH="1">
            <a:off x="2548003" y="1088974"/>
            <a:ext cx="1" cy="5037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ow GitHub helps to make your Carrier in Software Industries? - GoodWorkLabs">
            <a:extLst>
              <a:ext uri="{FF2B5EF4-FFF2-40B4-BE49-F238E27FC236}">
                <a16:creationId xmlns:a16="http://schemas.microsoft.com/office/drawing/2014/main" id="{B46F843F-3D4B-95E5-C3C8-A44FDD326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7" y="1448978"/>
            <a:ext cx="2444112" cy="90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32823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2" ma:contentTypeDescription="새 문서를 만듭니다." ma:contentTypeScope="" ma:versionID="afa168cad0ccdb6a8aec2a398d17d9f6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4945fed95650c1444f2e478cbbde126f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755365-28FB-4E37-B5C9-11511004AF71}">
  <ds:schemaRefs>
    <ds:schemaRef ds:uri="http://purl.org/dc/elements/1.1/"/>
    <ds:schemaRef ds:uri="http://purl.org/dc/dcmitype/"/>
    <ds:schemaRef ds:uri="df922d41-91bf-45f8-8b2c-e1591bc010d5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ad4f9fb4-0e06-43e2-8892-d19b32436ccd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B3A1B02-2A68-46BB-AFC5-D434F76E04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D17C4B-5C76-496F-A6EF-0A02737443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2004:Templates:Presentations:Designs:Calm Seas</Template>
  <TotalTime>88277</TotalTime>
  <Words>1998</Words>
  <Application>Microsoft Office PowerPoint</Application>
  <PresentationFormat>와이드스크린</PresentationFormat>
  <Paragraphs>266</Paragraphs>
  <Slides>40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6" baseType="lpstr">
      <vt:lpstr>-apple-system</vt:lpstr>
      <vt:lpstr>CIDFont+F1</vt:lpstr>
      <vt:lpstr>CIDFont+F3</vt:lpstr>
      <vt:lpstr>KoPubWorld돋움체 Bold</vt:lpstr>
      <vt:lpstr>KoPubWorld돋움체_Pro Medium</vt:lpstr>
      <vt:lpstr>KoPub돋움체 Bold</vt:lpstr>
      <vt:lpstr>나눔스퀘어 Bold</vt:lpstr>
      <vt:lpstr>나눔스퀘어 ExtraBold</vt:lpstr>
      <vt:lpstr>맑은 고딕</vt:lpstr>
      <vt:lpstr>함초롬바탕</vt:lpstr>
      <vt:lpstr>Arial</vt:lpstr>
      <vt:lpstr>Cambria</vt:lpstr>
      <vt:lpstr>Corbel</vt:lpstr>
      <vt:lpstr>Roboto Slab</vt:lpstr>
      <vt:lpstr>Wingdings</vt:lpstr>
      <vt:lpstr>2_Default Design</vt:lpstr>
      <vt:lpstr>AI-Ex 포트폴리오</vt:lpstr>
      <vt:lpstr>차례</vt:lpstr>
      <vt:lpstr>AI-Ex  포트폴리오 제도</vt:lpstr>
      <vt:lpstr>AI-Ex 포트폴리오</vt:lpstr>
      <vt:lpstr>PowerPoint 프레젠테이션</vt:lpstr>
      <vt:lpstr>GitHub Portfolio 구성</vt:lpstr>
      <vt:lpstr>Portfolio on GitHub</vt:lpstr>
      <vt:lpstr>GitHub</vt:lpstr>
      <vt:lpstr>GitHub?</vt:lpstr>
      <vt:lpstr>GitHub?</vt:lpstr>
      <vt:lpstr>GitHub 계정 만들기</vt:lpstr>
      <vt:lpstr>Repositories 생성</vt:lpstr>
      <vt:lpstr>GitHub Repositories 구성</vt:lpstr>
      <vt:lpstr>GitHub Profile</vt:lpstr>
      <vt:lpstr>프로필  정보 추가 - 1</vt:lpstr>
      <vt:lpstr>프로필  정보 추가 - 2</vt:lpstr>
      <vt:lpstr>프로필  정보 추가 - 3</vt:lpstr>
      <vt:lpstr>Markdown</vt:lpstr>
      <vt:lpstr>Markdown 언어  </vt:lpstr>
      <vt:lpstr>Markdown 사용법 - 1  </vt:lpstr>
      <vt:lpstr>Markdown 사용법 - 2  </vt:lpstr>
      <vt:lpstr>Markdown 사용법 - 3  </vt:lpstr>
      <vt:lpstr>Markdown 사용법 - 4  </vt:lpstr>
      <vt:lpstr>레포지토리 내용 작성하기</vt:lpstr>
      <vt:lpstr>Repository에 파일 올리기-default 초기</vt:lpstr>
      <vt:lpstr>PowerPoint 프레젠테이션</vt:lpstr>
      <vt:lpstr>PowerPoint 프레젠테이션</vt:lpstr>
      <vt:lpstr>Git</vt:lpstr>
      <vt:lpstr>Git?</vt:lpstr>
      <vt:lpstr>Git vs. GitHub?</vt:lpstr>
      <vt:lpstr>Git Workflow</vt:lpstr>
      <vt:lpstr>수정하고 저장소에 저장하기</vt:lpstr>
      <vt:lpstr>수정하고 저장소에 저장하기</vt:lpstr>
      <vt:lpstr>Git 설치</vt:lpstr>
      <vt:lpstr>기본적인 GIT 사용법(git bash)</vt:lpstr>
      <vt:lpstr>Git Repository 만들기</vt:lpstr>
      <vt:lpstr>수정하고 저장소에 저장하기</vt:lpstr>
      <vt:lpstr>Git Commit</vt:lpstr>
      <vt:lpstr>Remote Repositories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이광연</dc:creator>
  <cp:lastModifiedBy>kim jae</cp:lastModifiedBy>
  <cp:revision>3290</cp:revision>
  <cp:lastPrinted>2023-01-05T15:56:33Z</cp:lastPrinted>
  <dcterms:created xsi:type="dcterms:W3CDTF">2004-08-18T11:28:05Z</dcterms:created>
  <dcterms:modified xsi:type="dcterms:W3CDTF">2023-02-27T11:10:06Z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