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3" r:id="rId5"/>
    <p:sldId id="267" r:id="rId6"/>
    <p:sldId id="258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project</a:t>
            </a:r>
            <a:br>
              <a:rPr lang="en-US" altLang="zh-TW" dirty="0" smtClean="0"/>
            </a:br>
            <a:r>
              <a:rPr lang="en-US" altLang="zh-TW" sz="4000" dirty="0" smtClean="0"/>
              <a:t>accelerating defocus magnification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B00901016</a:t>
            </a:r>
            <a:r>
              <a:rPr lang="zh-TW" altLang="en-US" dirty="0" smtClean="0"/>
              <a:t>簡邦宇</a:t>
            </a:r>
            <a:endParaRPr lang="en-US" altLang="zh-TW" dirty="0" smtClean="0"/>
          </a:p>
          <a:p>
            <a:r>
              <a:rPr lang="en-US" altLang="zh-TW" dirty="0" smtClean="0"/>
              <a:t>B00901018</a:t>
            </a:r>
            <a:r>
              <a:rPr lang="zh-TW" altLang="en-US" dirty="0" smtClean="0"/>
              <a:t>張宇方</a:t>
            </a:r>
            <a:endParaRPr lang="en-US" altLang="zh-TW" dirty="0" smtClean="0"/>
          </a:p>
          <a:p>
            <a:r>
              <a:rPr lang="en-US" altLang="zh-TW" dirty="0" smtClean="0"/>
              <a:t>B00901072</a:t>
            </a:r>
            <a:r>
              <a:rPr lang="zh-TW" altLang="en-US" dirty="0" smtClean="0"/>
              <a:t>蕭瑋琳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8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have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en-US" altLang="zh-TW" dirty="0">
                <a:solidFill>
                  <a:schemeClr val="accent1"/>
                </a:solidFill>
              </a:rPr>
              <a:t>Propagate</a:t>
            </a:r>
            <a:r>
              <a:rPr lang="en-US" altLang="zh-TW" dirty="0"/>
              <a:t> the blur measures on the edges to the rest of the image to create a defocus </a:t>
            </a:r>
            <a:r>
              <a:rPr lang="en-US" altLang="zh-TW" dirty="0" smtClean="0"/>
              <a:t>map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Solve by conjugate gradient method: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1362" t="55770" r="42826" b="38761"/>
          <a:stretch/>
        </p:blipFill>
        <p:spPr>
          <a:xfrm>
            <a:off x="4910328" y="2847368"/>
            <a:ext cx="2614612" cy="5083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961" t="36830" r="56944" b="10268"/>
          <a:stretch/>
        </p:blipFill>
        <p:spPr>
          <a:xfrm>
            <a:off x="5513083" y="3549496"/>
            <a:ext cx="2680307" cy="330850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074229" y="4686300"/>
            <a:ext cx="1763485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are going to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600" dirty="0" smtClean="0"/>
              <a:t>Implement this problem with </a:t>
            </a:r>
            <a:r>
              <a:rPr lang="en-US" altLang="zh-TW" sz="3600" dirty="0" err="1" smtClean="0"/>
              <a:t>OpenCl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Comparison of the amount of time each step spent w/  &amp; w/o  </a:t>
            </a:r>
            <a:r>
              <a:rPr lang="en-US" altLang="zh-TW" sz="3600" dirty="0" err="1" smtClean="0"/>
              <a:t>OpenCl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Apply our project to real image defocus magnification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21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60980" t="39987" r="16679" b="29733"/>
          <a:stretch/>
        </p:blipFill>
        <p:spPr bwMode="auto">
          <a:xfrm>
            <a:off x="6993553" y="2954020"/>
            <a:ext cx="3077725" cy="2450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2"/>
          <a:srcRect l="16143" t="39986" r="61675" b="29697"/>
          <a:stretch/>
        </p:blipFill>
        <p:spPr bwMode="auto">
          <a:xfrm>
            <a:off x="1154457" y="2954020"/>
            <a:ext cx="3211830" cy="2467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24128" y="2382592"/>
            <a:ext cx="4217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is defocus magnification?</a:t>
            </a:r>
          </a:p>
          <a:p>
            <a:endParaRPr lang="zh-TW" altLang="en-US" sz="2400" dirty="0"/>
          </a:p>
        </p:txBody>
      </p:sp>
      <p:sp>
        <p:nvSpPr>
          <p:cNvPr id="7" name="向右箭號 6"/>
          <p:cNvSpPr/>
          <p:nvPr/>
        </p:nvSpPr>
        <p:spPr>
          <a:xfrm>
            <a:off x="4496616" y="3979572"/>
            <a:ext cx="2380702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defocus magnification?</a:t>
            </a:r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l="16143" t="39986" r="61675" b="29697"/>
          <a:stretch/>
        </p:blipFill>
        <p:spPr bwMode="auto">
          <a:xfrm>
            <a:off x="1154457" y="2954020"/>
            <a:ext cx="3211830" cy="2467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2"/>
          <a:srcRect l="38475" t="39987" r="39185" b="29541"/>
          <a:stretch/>
        </p:blipFill>
        <p:spPr bwMode="auto">
          <a:xfrm>
            <a:off x="8042472" y="2954021"/>
            <a:ext cx="3226542" cy="2505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4366287" y="3837627"/>
            <a:ext cx="3676185" cy="369332"/>
            <a:chOff x="4366287" y="3837627"/>
            <a:chExt cx="3676185" cy="369332"/>
          </a:xfrm>
        </p:grpSpPr>
        <p:cxnSp>
          <p:nvCxnSpPr>
            <p:cNvPr id="9" name="直線單箭頭接點 8"/>
            <p:cNvCxnSpPr>
              <a:stCxn id="6" idx="3"/>
              <a:endCxn id="7" idx="1"/>
            </p:cNvCxnSpPr>
            <p:nvPr/>
          </p:nvCxnSpPr>
          <p:spPr>
            <a:xfrm>
              <a:off x="4366287" y="4188013"/>
              <a:ext cx="3676185" cy="189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032760" y="3837627"/>
              <a:ext cx="280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Estimate amount of blur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8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defocus magnification?</a:t>
            </a: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l="38475" t="39987" r="39185" b="29523"/>
          <a:stretch/>
        </p:blipFill>
        <p:spPr bwMode="auto">
          <a:xfrm>
            <a:off x="1024128" y="2940368"/>
            <a:ext cx="3226542" cy="2507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4250670" y="3914694"/>
            <a:ext cx="3517241" cy="382986"/>
            <a:chOff x="4250670" y="3914694"/>
            <a:chExt cx="3517241" cy="382986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4250670" y="4284026"/>
              <a:ext cx="3517241" cy="136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106296" y="3914694"/>
              <a:ext cx="180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Increase defocus</a:t>
              </a:r>
              <a:endParaRPr lang="zh-TW" altLang="en-US" dirty="0"/>
            </a:p>
          </p:txBody>
        </p:sp>
      </p:grpSp>
      <p:pic>
        <p:nvPicPr>
          <p:cNvPr id="10" name="圖片 9"/>
          <p:cNvPicPr/>
          <p:nvPr/>
        </p:nvPicPr>
        <p:blipFill rotWithShape="1">
          <a:blip r:embed="rId2"/>
          <a:srcRect l="60980" t="39987" r="16679" b="29733"/>
          <a:stretch/>
        </p:blipFill>
        <p:spPr bwMode="auto">
          <a:xfrm>
            <a:off x="7767912" y="2848722"/>
            <a:ext cx="3226542" cy="2496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圖片 11"/>
          <p:cNvPicPr/>
          <p:nvPr/>
        </p:nvPicPr>
        <p:blipFill rotWithShape="1">
          <a:blip r:embed="rId2"/>
          <a:srcRect l="16143" t="39986" r="61675" b="29697"/>
          <a:stretch/>
        </p:blipFill>
        <p:spPr bwMode="auto">
          <a:xfrm>
            <a:off x="7767911" y="196070"/>
            <a:ext cx="3211830" cy="2467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05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Local Scale Control for Edge Detection and Blur Estimation</a:t>
            </a:r>
          </a:p>
          <a:p>
            <a:r>
              <a:rPr lang="en-US" altLang="zh-TW" dirty="0"/>
              <a:t>James H. Elder, Member, IEEE , and Steven W. </a:t>
            </a:r>
            <a:r>
              <a:rPr lang="en-US" altLang="zh-TW" dirty="0" err="1"/>
              <a:t>Zucker</a:t>
            </a:r>
            <a:r>
              <a:rPr lang="en-US" altLang="zh-TW" dirty="0"/>
              <a:t>, Fellow, IEEE</a:t>
            </a:r>
          </a:p>
          <a:p>
            <a:r>
              <a:rPr lang="en-US" altLang="zh-TW" dirty="0"/>
              <a:t>IEEE TRANSACTIONS ON PATTERN ANALYSIS AND MACHINE INTELLIGENCE,  VOL.  20,  NO.  7,  JULY  </a:t>
            </a:r>
            <a:r>
              <a:rPr lang="en-US" altLang="zh-TW" dirty="0" smtClean="0"/>
              <a:t>1998</a:t>
            </a:r>
          </a:p>
          <a:p>
            <a:endParaRPr lang="zh-TW" altLang="en-US" dirty="0"/>
          </a:p>
          <a:p>
            <a:r>
              <a:rPr lang="en-US" altLang="zh-TW" b="1" dirty="0" smtClean="0"/>
              <a:t>Defocus </a:t>
            </a:r>
            <a:r>
              <a:rPr lang="en-US" altLang="zh-TW" b="1" dirty="0"/>
              <a:t>Map Estimation from a Single Image</a:t>
            </a:r>
          </a:p>
          <a:p>
            <a:r>
              <a:rPr lang="en-US" altLang="zh-TW" dirty="0" err="1"/>
              <a:t>Shaojie</a:t>
            </a:r>
            <a:r>
              <a:rPr lang="en-US" altLang="zh-TW" dirty="0"/>
              <a:t> </a:t>
            </a:r>
            <a:r>
              <a:rPr lang="en-US" altLang="zh-TW" dirty="0" err="1"/>
              <a:t>Zhuo</a:t>
            </a:r>
            <a:r>
              <a:rPr lang="en-US" altLang="zh-TW" dirty="0"/>
              <a:t> Terence </a:t>
            </a:r>
            <a:r>
              <a:rPr lang="en-US" altLang="zh-TW" dirty="0" err="1" smtClean="0"/>
              <a:t>Sim</a:t>
            </a:r>
            <a:endParaRPr lang="en-US" altLang="zh-TW" dirty="0" smtClean="0"/>
          </a:p>
          <a:p>
            <a:r>
              <a:rPr lang="en-US" altLang="zh-TW" dirty="0" smtClean="0"/>
              <a:t>Pattern Recognition</a:t>
            </a:r>
            <a:r>
              <a:rPr lang="en-US" altLang="zh-TW" dirty="0"/>
              <a:t>, volume 44, number 9, pages 1852-1858, </a:t>
            </a:r>
            <a:r>
              <a:rPr lang="en-US" altLang="zh-TW" dirty="0" smtClean="0"/>
              <a:t>2011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78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Bottleneck of defocus magnification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Detect blurred edges and estimate their scale of blur</a:t>
            </a:r>
          </a:p>
          <a:p>
            <a:r>
              <a:rPr lang="en-US" altLang="zh-TW" dirty="0" smtClean="0"/>
              <a:t>2. Propagate the blur measures on the edges to the rest of the image to create a defocus map</a:t>
            </a:r>
          </a:p>
          <a:p>
            <a:pPr lvl="1"/>
            <a:r>
              <a:rPr lang="en-US" altLang="zh-TW" dirty="0" smtClean="0"/>
              <a:t>Image filtering, vector scaling/addition/subtraction/inner-product/…</a:t>
            </a:r>
          </a:p>
          <a:p>
            <a:pPr lvl="1"/>
            <a:r>
              <a:rPr lang="en-US" altLang="zh-TW" dirty="0" smtClean="0"/>
              <a:t>=&gt; (measure time….)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3. Use the defocus map as a depth map to magnify blur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 rot="20379321">
            <a:off x="2928462" y="3157460"/>
            <a:ext cx="5911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Our Goal</a:t>
            </a:r>
          </a:p>
          <a:p>
            <a:endParaRPr lang="en-US" altLang="zh-TW" dirty="0"/>
          </a:p>
          <a:p>
            <a:r>
              <a:rPr lang="en-US" altLang="zh-TW" sz="2000" dirty="0" smtClean="0"/>
              <a:t>Use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OpenCL</a:t>
            </a:r>
            <a:r>
              <a:rPr lang="en-US" altLang="zh-TW" sz="2000" dirty="0" smtClean="0"/>
              <a:t> to accelerate:</a:t>
            </a:r>
          </a:p>
          <a:p>
            <a:r>
              <a:rPr lang="en-US" altLang="zh-TW" sz="2000" dirty="0" smtClean="0"/>
              <a:t>Image filtering, vector scaling/addition/subtraction/inner-product…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02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have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Detect </a:t>
            </a:r>
            <a:r>
              <a:rPr lang="en-US" altLang="zh-TW" b="1" dirty="0"/>
              <a:t>blurred edges </a:t>
            </a:r>
            <a:r>
              <a:rPr lang="en-US" altLang="zh-TW" dirty="0"/>
              <a:t>and estimate their scale of </a:t>
            </a:r>
            <a:r>
              <a:rPr lang="en-US" altLang="zh-TW" b="1" dirty="0" smtClean="0"/>
              <a:t>blur</a:t>
            </a:r>
          </a:p>
          <a:p>
            <a:r>
              <a:rPr lang="en-US" altLang="zh-TW" dirty="0" smtClean="0"/>
              <a:t>Blurred edge </a:t>
            </a:r>
            <a:r>
              <a:rPr lang="en-US" altLang="zh-TW" dirty="0" err="1" smtClean="0">
                <a:solidFill>
                  <a:schemeClr val="accent1"/>
                </a:solidFill>
              </a:rPr>
              <a:t>i</a:t>
            </a:r>
            <a:r>
              <a:rPr lang="en-US" altLang="zh-TW" dirty="0" smtClean="0">
                <a:solidFill>
                  <a:schemeClr val="accent1"/>
                </a:solidFill>
              </a:rPr>
              <a:t>(x) = f(x) convolute </a:t>
            </a:r>
            <a:r>
              <a:rPr lang="en-US" altLang="zh-TW" dirty="0" err="1" smtClean="0">
                <a:solidFill>
                  <a:schemeClr val="accent1"/>
                </a:solidFill>
              </a:rPr>
              <a:t>gaussain</a:t>
            </a:r>
            <a:r>
              <a:rPr lang="en-US" altLang="zh-TW" dirty="0" smtClean="0">
                <a:solidFill>
                  <a:schemeClr val="accent1"/>
                </a:solidFill>
              </a:rPr>
              <a:t>(x, </a:t>
            </a:r>
            <a:r>
              <a:rPr lang="el-GR" altLang="zh-TW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σ</a:t>
            </a:r>
            <a:r>
              <a:rPr lang="en-US" altLang="zh-TW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),   </a:t>
            </a:r>
            <a:r>
              <a:rPr lang="el-GR" altLang="zh-TW" dirty="0" smtClean="0">
                <a:latin typeface="Corbel" panose="020B0503020204020204" pitchFamily="34" charset="0"/>
              </a:rPr>
              <a:t>σ</a:t>
            </a:r>
            <a:r>
              <a:rPr lang="en-US" altLang="zh-TW" dirty="0" smtClean="0">
                <a:latin typeface="Corbel" panose="020B0503020204020204" pitchFamily="34" charset="0"/>
              </a:rPr>
              <a:t>= kc</a:t>
            </a:r>
          </a:p>
          <a:p>
            <a:r>
              <a:rPr lang="en-US" altLang="zh-TW" dirty="0">
                <a:latin typeface="Corbel" panose="020B0503020204020204" pitchFamily="34" charset="0"/>
              </a:rPr>
              <a:t>c</a:t>
            </a:r>
            <a:r>
              <a:rPr lang="en-US" altLang="zh-TW" dirty="0" smtClean="0">
                <a:latin typeface="Corbel" panose="020B0503020204020204" pitchFamily="34" charset="0"/>
              </a:rPr>
              <a:t>: diameter of circle of confusion, </a:t>
            </a:r>
            <a:r>
              <a:rPr lang="en-US" altLang="zh-TW" b="1" dirty="0" smtClean="0">
                <a:latin typeface="Corbel" panose="020B0503020204020204" pitchFamily="34" charset="0"/>
              </a:rPr>
              <a:t>k: blur amount</a:t>
            </a:r>
            <a:endParaRPr lang="en-US" altLang="zh-TW" b="1" dirty="0" smtClean="0"/>
          </a:p>
          <a:p>
            <a:r>
              <a:rPr lang="en-US" altLang="zh-TW" dirty="0" smtClean="0"/>
              <a:t>An edge modeled as a step function in intensity</a:t>
            </a:r>
          </a:p>
          <a:p>
            <a:r>
              <a:rPr lang="en-US" altLang="zh-TW" dirty="0" smtClean="0"/>
              <a:t>Blur at the edge modeled as Gaussian blurring kernel</a:t>
            </a:r>
          </a:p>
          <a:p>
            <a:r>
              <a:rPr lang="en-US" altLang="zh-TW" dirty="0" err="1" smtClean="0"/>
              <a:t>Reblur</a:t>
            </a:r>
            <a:r>
              <a:rPr lang="en-US" altLang="zh-TW" dirty="0" smtClean="0"/>
              <a:t> the edges and find the ratio between the gradient magnitude of the step edge and its </a:t>
            </a:r>
            <a:r>
              <a:rPr lang="en-US" altLang="zh-TW" dirty="0" err="1" smtClean="0"/>
              <a:t>reblurred</a:t>
            </a:r>
            <a:r>
              <a:rPr lang="en-US" altLang="zh-TW" dirty="0" smtClean="0"/>
              <a:t> version</a:t>
            </a:r>
          </a:p>
          <a:p>
            <a:r>
              <a:rPr lang="en-US" altLang="zh-TW" dirty="0" smtClean="0"/>
              <a:t>The ratio is maximum at the edge location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1597" t="39052" r="32216" b="46875"/>
          <a:stretch/>
        </p:blipFill>
        <p:spPr>
          <a:xfrm>
            <a:off x="10528620" y="5371793"/>
            <a:ext cx="1120753" cy="12101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3295" t="36969" r="38353" b="46875"/>
          <a:stretch/>
        </p:blipFill>
        <p:spPr>
          <a:xfrm>
            <a:off x="9260243" y="5192638"/>
            <a:ext cx="1268377" cy="138932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6856187" y="5294693"/>
            <a:ext cx="2427268" cy="1310132"/>
            <a:chOff x="6856187" y="5294693"/>
            <a:chExt cx="2427268" cy="131013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l="45096" t="38147" r="46756" b="46875"/>
            <a:stretch/>
          </p:blipFill>
          <p:spPr>
            <a:xfrm>
              <a:off x="8046015" y="5294693"/>
              <a:ext cx="1237440" cy="128806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36693" t="38454" r="54955" b="46875"/>
            <a:stretch/>
          </p:blipFill>
          <p:spPr>
            <a:xfrm>
              <a:off x="6856187" y="5328056"/>
              <a:ext cx="1189828" cy="1276769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9972" t="38324" r="63205" b="46875"/>
          <a:stretch/>
        </p:blipFill>
        <p:spPr>
          <a:xfrm>
            <a:off x="5884164" y="5316758"/>
            <a:ext cx="972023" cy="12880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42052" t="59598" r="43516" b="33705"/>
          <a:stretch/>
        </p:blipFill>
        <p:spPr>
          <a:xfrm>
            <a:off x="10222121" y="4680767"/>
            <a:ext cx="1877786" cy="4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have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en-US" altLang="zh-TW" dirty="0">
                <a:solidFill>
                  <a:schemeClr val="accent1"/>
                </a:solidFill>
              </a:rPr>
              <a:t>Propagate</a:t>
            </a:r>
            <a:r>
              <a:rPr lang="en-US" altLang="zh-TW" dirty="0"/>
              <a:t> the blur measures on the edges to the rest of the image to create a defocus </a:t>
            </a:r>
            <a:r>
              <a:rPr lang="en-US" altLang="zh-TW" dirty="0" smtClean="0"/>
              <a:t>map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 far, we only have </a:t>
            </a:r>
            <a:r>
              <a:rPr lang="en-US" altLang="zh-TW" b="1" dirty="0" smtClean="0"/>
              <a:t>blur measures for edges </a:t>
            </a:r>
            <a:r>
              <a:rPr lang="en-US" altLang="zh-TW" dirty="0" smtClean="0"/>
              <a:t>only</a:t>
            </a:r>
          </a:p>
          <a:p>
            <a:r>
              <a:rPr lang="en-US" altLang="zh-TW" dirty="0" smtClean="0"/>
              <a:t>We need to propagate these values to the remaining regions of the image</a:t>
            </a:r>
          </a:p>
          <a:p>
            <a:r>
              <a:rPr lang="en-US" altLang="zh-TW" dirty="0" smtClean="0"/>
              <a:t>Assumption: amount of </a:t>
            </a:r>
            <a:r>
              <a:rPr lang="en-US" altLang="zh-TW" b="1" dirty="0" smtClean="0"/>
              <a:t>defocus is smooth </a:t>
            </a:r>
            <a:r>
              <a:rPr lang="en-US" altLang="zh-TW" dirty="0" smtClean="0"/>
              <a:t>when intensity and color are smooth</a:t>
            </a:r>
          </a:p>
          <a:p>
            <a:r>
              <a:rPr lang="en-US" altLang="zh-TW" dirty="0" smtClean="0"/>
              <a:t>Can be solved as an optimization problem: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2144" t="31294" r="20536" b="49340"/>
          <a:stretch/>
        </p:blipFill>
        <p:spPr>
          <a:xfrm>
            <a:off x="6257651" y="5074277"/>
            <a:ext cx="4088402" cy="16294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47" y="426779"/>
            <a:ext cx="1961072" cy="1470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6" y="426779"/>
            <a:ext cx="1954135" cy="146486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8744755" y="850006"/>
            <a:ext cx="1017431" cy="48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071813" y="5663029"/>
            <a:ext cx="37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BM(p): blur measure for edges</a:t>
            </a:r>
          </a:p>
          <a:p>
            <a:r>
              <a:rPr lang="en-US" altLang="zh-TW" dirty="0" smtClean="0"/>
              <a:t>B(p): blur estimation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1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have done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altLang="zh-TW" dirty="0"/>
              <a:t>2. </a:t>
            </a:r>
            <a:r>
              <a:rPr lang="en-US" altLang="zh-TW" dirty="0">
                <a:solidFill>
                  <a:schemeClr val="accent1"/>
                </a:solidFill>
              </a:rPr>
              <a:t>Propagate</a:t>
            </a:r>
            <a:r>
              <a:rPr lang="en-US" altLang="zh-TW" dirty="0"/>
              <a:t> the blur measures on the edges to the rest of the image to create a defocus map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334" t="66015" r="37884" b="26954"/>
          <a:stretch/>
        </p:blipFill>
        <p:spPr>
          <a:xfrm>
            <a:off x="1024128" y="3033487"/>
            <a:ext cx="4646809" cy="661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44423" y="2947205"/>
                <a:ext cx="3986213" cy="66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blur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edges</m:t>
                      </m:r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blur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estimation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pixels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423" y="2947205"/>
                <a:ext cx="3986213" cy="661207"/>
              </a:xfrm>
              <a:prstGeom prst="rect">
                <a:avLst/>
              </a:prstGeom>
              <a:blipFill rotWithShape="0">
                <a:blip r:embed="rId3"/>
                <a:stretch>
                  <a:fillRect t="-917" b="-7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44423" y="3857687"/>
                <a:ext cx="4257675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TW" dirty="0" smtClean="0">
                    <a:latin typeface="Corbel" panose="020B0503020204020204" pitchFamily="34" charset="0"/>
                  </a:rPr>
                  <a:t>λ</a:t>
                </a:r>
                <a:r>
                  <a:rPr lang="en-US" altLang="zh-TW" dirty="0" smtClean="0">
                    <a:latin typeface="Corbel" panose="020B0503020204020204" pitchFamily="34" charset="0"/>
                  </a:rPr>
                  <a:t> : balancing between smoothness &amp; data</a:t>
                </a:r>
                <a:endParaRPr lang="en-US" altLang="zh-TW" dirty="0" smtClean="0"/>
              </a:p>
              <a:p>
                <a:r>
                  <a:rPr lang="en-US" altLang="zh-TW" dirty="0" smtClean="0"/>
                  <a:t>L : Matting Laplacian matrix</a:t>
                </a:r>
              </a:p>
              <a:p>
                <a:r>
                  <a:rPr lang="en-US" altLang="zh-TW" dirty="0" smtClean="0"/>
                  <a:t>D: a diagonal matrix,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1,     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𝑙𝑜𝑐𝑎𝑡𝑖𝑜𝑛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423" y="3857687"/>
                <a:ext cx="4257675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289" t="-23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41362" t="55770" r="42826" b="38761"/>
          <a:stretch/>
        </p:blipFill>
        <p:spPr>
          <a:xfrm>
            <a:off x="1146371" y="4890481"/>
            <a:ext cx="2614612" cy="5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</TotalTime>
  <Words>452</Words>
  <Application>Microsoft Office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Cambria Math</vt:lpstr>
      <vt:lpstr>Corbel</vt:lpstr>
      <vt:lpstr>Tw Cen MT</vt:lpstr>
      <vt:lpstr>Tw Cen MT Condensed</vt:lpstr>
      <vt:lpstr>Wingdings 3</vt:lpstr>
      <vt:lpstr>積分</vt:lpstr>
      <vt:lpstr>OpenCL project accelerating defocus magnification</vt:lpstr>
      <vt:lpstr>introduction</vt:lpstr>
      <vt:lpstr>introduction</vt:lpstr>
      <vt:lpstr>introduction</vt:lpstr>
      <vt:lpstr>reference</vt:lpstr>
      <vt:lpstr>Bottleneck of defocus magnification</vt:lpstr>
      <vt:lpstr>What we have done</vt:lpstr>
      <vt:lpstr>What we have done</vt:lpstr>
      <vt:lpstr>What we have done</vt:lpstr>
      <vt:lpstr>What we have done</vt:lpstr>
      <vt:lpstr>What we are going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project accelerating defocus magnification</dc:title>
  <dc:creator>Kimberly Hsiao</dc:creator>
  <cp:lastModifiedBy>Kimberly Hsiao</cp:lastModifiedBy>
  <cp:revision>20</cp:revision>
  <dcterms:created xsi:type="dcterms:W3CDTF">2015-06-01T12:40:04Z</dcterms:created>
  <dcterms:modified xsi:type="dcterms:W3CDTF">2015-06-02T01:48:13Z</dcterms:modified>
</cp:coreProperties>
</file>