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30240288" cy="42767250"/>
  <p:notesSz cx="9144000" cy="6858000"/>
  <p:defaultTextStyle>
    <a:defPPr>
      <a:defRPr lang="zh-TW"/>
    </a:defPPr>
    <a:lvl1pPr marL="0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1pPr>
    <a:lvl2pPr marL="1752173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2pPr>
    <a:lvl3pPr marL="3504347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3pPr>
    <a:lvl4pPr marL="5256520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4pPr>
    <a:lvl5pPr marL="7008693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5pPr>
    <a:lvl6pPr marL="8760866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6pPr>
    <a:lvl7pPr marL="10513040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7pPr>
    <a:lvl8pPr marL="12265213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8pPr>
    <a:lvl9pPr marL="14017386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6" d="100"/>
          <a:sy n="36" d="100"/>
        </p:scale>
        <p:origin x="-72" y="-6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8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baseline="0" dirty="0" smtClean="0"/>
              <a:t>Run-time percentage of each step </a:t>
            </a:r>
          </a:p>
          <a:p>
            <a:pPr>
              <a:defRPr sz="38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baseline="0" dirty="0" smtClean="0"/>
              <a:t>in </a:t>
            </a:r>
            <a:r>
              <a:rPr lang="en-US" b="1" dirty="0" smtClean="0"/>
              <a:t>defocus </a:t>
            </a:r>
            <a:r>
              <a:rPr lang="en-US" b="1" dirty="0"/>
              <a:t>estimation on CPU </a:t>
            </a:r>
            <a:endParaRPr lang="zh-TW" b="1" dirty="0"/>
          </a:p>
        </c:rich>
      </c:tx>
      <c:layout>
        <c:manualLayout>
          <c:xMode val="edge"/>
          <c:yMode val="edge"/>
          <c:x val="0.24810641160248362"/>
          <c:y val="4.693835282772302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工作表1!$B$14</c:f>
              <c:strCache>
                <c:ptCount val="1"/>
                <c:pt idx="0">
                  <c:v>欄2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工作表1!$A$15:$A$23</c:f>
              <c:strCache>
                <c:ptCount val="9"/>
                <c:pt idx="0">
                  <c:v>edge</c:v>
                </c:pt>
                <c:pt idx="1">
                  <c:v>sparse</c:v>
                </c:pt>
                <c:pt idx="2">
                  <c:v>init</c:v>
                </c:pt>
                <c:pt idx="3">
                  <c:v>H</c:v>
                </c:pt>
                <c:pt idx="4">
                  <c:v>L</c:v>
                </c:pt>
                <c:pt idx="5">
                  <c:v>alpha</c:v>
                </c:pt>
                <c:pt idx="6">
                  <c:v>x r</c:v>
                </c:pt>
                <c:pt idx="7">
                  <c:v>rs</c:v>
                </c:pt>
                <c:pt idx="8">
                  <c:v>p</c:v>
                </c:pt>
              </c:strCache>
            </c:strRef>
          </c:cat>
          <c:val>
            <c:numRef>
              <c:f>工作表1!$B$15:$B$23</c:f>
              <c:numCache>
                <c:formatCode>General</c:formatCode>
                <c:ptCount val="9"/>
                <c:pt idx="0">
                  <c:v>3.9828000000000002E-2</c:v>
                </c:pt>
                <c:pt idx="1">
                  <c:v>0.48920599999999997</c:v>
                </c:pt>
                <c:pt idx="2">
                  <c:v>0.108304</c:v>
                </c:pt>
                <c:pt idx="3">
                  <c:v>0.50929899999999995</c:v>
                </c:pt>
                <c:pt idx="4">
                  <c:v>49.4465</c:v>
                </c:pt>
                <c:pt idx="5">
                  <c:v>0.86188799999999999</c:v>
                </c:pt>
                <c:pt idx="6">
                  <c:v>0.99851800000000002</c:v>
                </c:pt>
                <c:pt idx="7">
                  <c:v>0.67064000000000001</c:v>
                </c:pt>
                <c:pt idx="8">
                  <c:v>0.38838499999999998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6"/>
        <c:splitType val="pos"/>
        <c:splitPos val="7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2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8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Run-time comparison with and without OpenCL  </a:t>
            </a:r>
            <a:endParaRPr lang="zh-TW" b="1"/>
          </a:p>
        </c:rich>
      </c:tx>
      <c:layout>
        <c:manualLayout>
          <c:xMode val="edge"/>
          <c:yMode val="edge"/>
          <c:x val="0.14109385385090331"/>
          <c:y val="9.58960750046346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8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v>w/o OpenCL</c:v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工作表1!$B$3:$B$10</c:f>
              <c:strCache>
                <c:ptCount val="8"/>
                <c:pt idx="0">
                  <c:v>total</c:v>
                </c:pt>
                <c:pt idx="1">
                  <c:v>init</c:v>
                </c:pt>
                <c:pt idx="2">
                  <c:v>H</c:v>
                </c:pt>
                <c:pt idx="3">
                  <c:v>L</c:v>
                </c:pt>
                <c:pt idx="4">
                  <c:v>alpha</c:v>
                </c:pt>
                <c:pt idx="5">
                  <c:v>x r</c:v>
                </c:pt>
                <c:pt idx="6">
                  <c:v>rs</c:v>
                </c:pt>
                <c:pt idx="7">
                  <c:v>p</c:v>
                </c:pt>
              </c:strCache>
            </c:strRef>
          </c:cat>
          <c:val>
            <c:numRef>
              <c:f>工作表1!$D$3:$D$10</c:f>
              <c:numCache>
                <c:formatCode>General</c:formatCode>
                <c:ptCount val="8"/>
                <c:pt idx="0">
                  <c:v>53006.700000000004</c:v>
                </c:pt>
                <c:pt idx="1">
                  <c:v>108.304</c:v>
                </c:pt>
                <c:pt idx="2">
                  <c:v>509.29899999999992</c:v>
                </c:pt>
                <c:pt idx="3">
                  <c:v>49446.5</c:v>
                </c:pt>
                <c:pt idx="4">
                  <c:v>861.88800000000003</c:v>
                </c:pt>
                <c:pt idx="5">
                  <c:v>998.51800000000003</c:v>
                </c:pt>
                <c:pt idx="6">
                  <c:v>670.64</c:v>
                </c:pt>
                <c:pt idx="7">
                  <c:v>388.38499999999999</c:v>
                </c:pt>
              </c:numCache>
            </c:numRef>
          </c:val>
        </c:ser>
        <c:ser>
          <c:idx val="1"/>
          <c:order val="1"/>
          <c:tx>
            <c:v>w/ OpenCL</c:v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工作表1!$B$3:$B$10</c:f>
              <c:strCache>
                <c:ptCount val="8"/>
                <c:pt idx="0">
                  <c:v>total</c:v>
                </c:pt>
                <c:pt idx="1">
                  <c:v>init</c:v>
                </c:pt>
                <c:pt idx="2">
                  <c:v>H</c:v>
                </c:pt>
                <c:pt idx="3">
                  <c:v>L</c:v>
                </c:pt>
                <c:pt idx="4">
                  <c:v>alpha</c:v>
                </c:pt>
                <c:pt idx="5">
                  <c:v>x r</c:v>
                </c:pt>
                <c:pt idx="6">
                  <c:v>rs</c:v>
                </c:pt>
                <c:pt idx="7">
                  <c:v>p</c:v>
                </c:pt>
              </c:strCache>
            </c:strRef>
          </c:cat>
          <c:val>
            <c:numRef>
              <c:f>工作表1!$F$3:$F$10</c:f>
              <c:numCache>
                <c:formatCode>General</c:formatCode>
                <c:ptCount val="8"/>
                <c:pt idx="0">
                  <c:v>105.393</c:v>
                </c:pt>
                <c:pt idx="1">
                  <c:v>0.21911</c:v>
                </c:pt>
                <c:pt idx="2">
                  <c:v>3.6229499999999999</c:v>
                </c:pt>
                <c:pt idx="3">
                  <c:v>90.192999999999998</c:v>
                </c:pt>
                <c:pt idx="4">
                  <c:v>2.4894400000000001</c:v>
                </c:pt>
                <c:pt idx="5">
                  <c:v>2.5802499999999999</c:v>
                </c:pt>
                <c:pt idx="6">
                  <c:v>3.0628600000000001</c:v>
                </c:pt>
                <c:pt idx="7">
                  <c:v>3.1433400000000002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shape val="box"/>
        <c:axId val="264810752"/>
        <c:axId val="264811312"/>
        <c:axId val="88922976"/>
      </c:bar3DChart>
      <c:catAx>
        <c:axId val="264810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Steps in conjugate gradient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64811312"/>
        <c:crossesAt val="1.0000000000000002E-2"/>
        <c:auto val="1"/>
        <c:lblAlgn val="ctr"/>
        <c:lblOffset val="100"/>
        <c:noMultiLvlLbl val="0"/>
      </c:catAx>
      <c:valAx>
        <c:axId val="26481131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(log10 msec)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64810752"/>
        <c:crosses val="autoZero"/>
        <c:crossBetween val="between"/>
      </c:valAx>
      <c:serAx>
        <c:axId val="88922976"/>
        <c:scaling>
          <c:orientation val="minMax"/>
        </c:scaling>
        <c:delete val="1"/>
        <c:axPos val="b"/>
        <c:majorTickMark val="none"/>
        <c:minorTickMark val="none"/>
        <c:tickLblPos val="nextTo"/>
        <c:crossAx val="264811312"/>
        <c:crossesAt val="1.0000000000000002E-2"/>
      </c:ser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2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999180"/>
            <a:ext cx="25704245" cy="14889339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462709"/>
            <a:ext cx="22680216" cy="10325516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50DF-6946-4E7B-8170-2839E499435B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8077-3366-4D7C-A660-1CE61FC47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17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50DF-6946-4E7B-8170-2839E499435B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8077-3366-4D7C-A660-1CE61FC47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77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76960"/>
            <a:ext cx="6520562" cy="3624326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76960"/>
            <a:ext cx="19183683" cy="3624326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50DF-6946-4E7B-8170-2839E499435B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8077-3366-4D7C-A660-1CE61FC47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68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50DF-6946-4E7B-8170-2839E499435B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8077-3366-4D7C-A660-1CE61FC47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69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662125"/>
            <a:ext cx="26082248" cy="17789985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620410"/>
            <a:ext cx="26082248" cy="9355333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50DF-6946-4E7B-8170-2839E499435B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8077-3366-4D7C-A660-1CE61FC47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73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84800"/>
            <a:ext cx="12852122" cy="2713542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84800"/>
            <a:ext cx="12852122" cy="2713542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50DF-6946-4E7B-8170-2839E499435B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8077-3366-4D7C-A660-1CE61FC47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76970"/>
            <a:ext cx="26082248" cy="826635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83919"/>
            <a:ext cx="12793057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621926"/>
            <a:ext cx="12793057" cy="22977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83919"/>
            <a:ext cx="12856061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621926"/>
            <a:ext cx="12856061" cy="22977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50DF-6946-4E7B-8170-2839E499435B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8077-3366-4D7C-A660-1CE61FC47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84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50DF-6946-4E7B-8170-2839E499435B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8077-3366-4D7C-A660-1CE61FC47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9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50DF-6946-4E7B-8170-2839E499435B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8077-3366-4D7C-A660-1CE61FC47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97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57701"/>
            <a:ext cx="15309146" cy="30392467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50DF-6946-4E7B-8170-2839E499435B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8077-3366-4D7C-A660-1CE61FC47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32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57701"/>
            <a:ext cx="15309146" cy="30392467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50DF-6946-4E7B-8170-2839E499435B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8077-3366-4D7C-A660-1CE61FC47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48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76970"/>
            <a:ext cx="26082248" cy="8266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384800"/>
            <a:ext cx="26082248" cy="2713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50DF-6946-4E7B-8170-2839E499435B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638914"/>
            <a:ext cx="10206097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8077-3366-4D7C-A660-1CE61FC47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5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＞形箭號 47"/>
          <p:cNvSpPr/>
          <p:nvPr/>
        </p:nvSpPr>
        <p:spPr>
          <a:xfrm>
            <a:off x="919007" y="18016240"/>
            <a:ext cx="10260269" cy="894211"/>
          </a:xfrm>
          <a:prstGeom prst="chevron">
            <a:avLst>
              <a:gd name="adj" fmla="val 73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581633" y="5398661"/>
            <a:ext cx="14303252" cy="1107996"/>
            <a:chOff x="581633" y="5932061"/>
            <a:chExt cx="14303252" cy="1107996"/>
          </a:xfrm>
        </p:grpSpPr>
        <p:sp>
          <p:nvSpPr>
            <p:cNvPr id="14" name="矩形 13"/>
            <p:cNvSpPr/>
            <p:nvPr/>
          </p:nvSpPr>
          <p:spPr>
            <a:xfrm>
              <a:off x="581633" y="6082923"/>
              <a:ext cx="14303252" cy="806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156742" y="5932061"/>
              <a:ext cx="51530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600" dirty="0">
                  <a:solidFill>
                    <a:schemeClr val="bg1"/>
                  </a:solidFill>
                  <a:latin typeface="Century" panose="020406040505050203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Introduction</a:t>
              </a:r>
              <a:endParaRPr lang="zh-TW" altLang="en-US" sz="6600" dirty="0">
                <a:solidFill>
                  <a:schemeClr val="bg1"/>
                </a:solidFill>
                <a:latin typeface="Century" panose="02040604050505020304" pitchFamily="18" charset="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581633" y="6550637"/>
            <a:ext cx="14303252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4800" dirty="0"/>
              <a:t>Defocus estimation plays an important role in many computer vision and computer graphics applications including depth estimation, image quality assessment, image </a:t>
            </a:r>
            <a:r>
              <a:rPr lang="en-US" altLang="zh-TW" sz="4800" dirty="0" err="1"/>
              <a:t>deblurring</a:t>
            </a:r>
            <a:r>
              <a:rPr lang="en-US" altLang="zh-TW" sz="4800" dirty="0"/>
              <a:t> and refocusing. Many works [1][2</a:t>
            </a:r>
            <a:r>
              <a:rPr lang="en-US" altLang="zh-TW" sz="4800" dirty="0" smtClean="0"/>
              <a:t>] </a:t>
            </a:r>
            <a:r>
              <a:rPr lang="en-US" altLang="zh-TW" sz="4800" dirty="0"/>
              <a:t>have focused on recovering the defocus map from a single image. The locations and blur amount of edges are obtained first. This sparse defocus map is later propagated to the full image to form a full defocus map. The blur propagation procedure </a:t>
            </a:r>
            <a:r>
              <a:rPr lang="en-US" altLang="zh-TW" sz="4800" dirty="0" smtClean="0"/>
              <a:t>requires </a:t>
            </a:r>
            <a:r>
              <a:rPr lang="en-US" altLang="zh-TW" sz="4800" dirty="0"/>
              <a:t>solving an optimization problem, and is thus very time-consuming. Since this propagation mainly consists of per-pixel computations, it could be significantly accelerated by parallel computing. Our goal is to accomplish this parallel computing using </a:t>
            </a:r>
            <a:r>
              <a:rPr lang="en-US" altLang="zh-TW" sz="4800" dirty="0" err="1"/>
              <a:t>OpenCL</a:t>
            </a:r>
            <a:r>
              <a:rPr lang="en-US" altLang="zh-TW" sz="4800" dirty="0"/>
              <a:t>.</a:t>
            </a:r>
            <a:endParaRPr lang="zh-TW" altLang="zh-TW" sz="4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719346" y="454854"/>
            <a:ext cx="2614056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500" dirty="0">
                <a:latin typeface="Century Schoolbook" panose="02040604050505020304" pitchFamily="18" charset="0"/>
              </a:rPr>
              <a:t>Accelerating Defocus Map Estimation </a:t>
            </a:r>
          </a:p>
          <a:p>
            <a:pPr algn="ctr"/>
            <a:r>
              <a:rPr lang="en-US" altLang="zh-TW" sz="11500" dirty="0">
                <a:latin typeface="Century Schoolbook" panose="02040604050505020304" pitchFamily="18" charset="0"/>
              </a:rPr>
              <a:t>and Its Applications Using </a:t>
            </a:r>
            <a:r>
              <a:rPr lang="en-US" altLang="zh-TW" sz="11500" dirty="0" err="1" smtClean="0">
                <a:latin typeface="Century Schoolbook" panose="02040604050505020304" pitchFamily="18" charset="0"/>
              </a:rPr>
              <a:t>OpenCL</a:t>
            </a:r>
            <a:endParaRPr lang="en-US" altLang="zh-TW" sz="11500" dirty="0" smtClean="0">
              <a:latin typeface="Century Schoolbook" panose="02040604050505020304" pitchFamily="18" charset="0"/>
            </a:endParaRPr>
          </a:p>
        </p:txBody>
      </p:sp>
      <p:pic>
        <p:nvPicPr>
          <p:cNvPr id="1026" name="Picture 2" descr="國立臺灣大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r="77464"/>
          <a:stretch/>
        </p:blipFill>
        <p:spPr bwMode="auto">
          <a:xfrm>
            <a:off x="235808" y="698035"/>
            <a:ext cx="3628103" cy="3868422"/>
          </a:xfrm>
          <a:prstGeom prst="rect">
            <a:avLst/>
          </a:prstGeom>
          <a:noFill/>
          <a:ex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654552" y="28980715"/>
                <a:ext cx="14300314" cy="13241638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n-US" altLang="zh-TW" sz="4000" dirty="0" smtClean="0"/>
                  <a:t>Propagating defocus estimation by solving optimization problem:</a:t>
                </a:r>
                <a:endParaRPr lang="en-US" altLang="zh-TW" sz="4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40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altLang="zh-TW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4000" i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zh-TW" sz="4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4000" i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4000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4000" i="0">
                          <a:latin typeface="Cambria Math" panose="02040503050406030204" pitchFamily="18" charset="0"/>
                        </a:rPr>
                        <m:t>LB</m:t>
                      </m:r>
                      <m:r>
                        <a:rPr lang="en-US" altLang="zh-TW" sz="4000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zh-TW" altLang="en-US" sz="4000" i="0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US" altLang="zh-TW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000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TW" sz="4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4000" i="0">
                                  <a:latin typeface="Cambria Math" panose="02040503050406030204" pitchFamily="18" charset="0"/>
                                </a:rPr>
                                <m:t>BM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4000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4000" b="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4000" i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zh-TW" sz="4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sz="4000" i="0">
                              <a:latin typeface="Cambria Math" panose="02040503050406030204" pitchFamily="18" charset="0"/>
                            </a:rPr>
                            <m:t>BM</m:t>
                          </m:r>
                        </m:e>
                      </m:d>
                    </m:oMath>
                  </m:oMathPara>
                </a14:m>
                <a:endParaRPr lang="en-US" altLang="zh-TW" sz="4000" dirty="0" smtClean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0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4000" i="0" dirty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4000" dirty="0" smtClean="0">
                    <a:latin typeface="Calibri" panose="020F0502020204030204" pitchFamily="34" charset="0"/>
                  </a:rPr>
                  <a:t>diagonal </a:t>
                </a:r>
                <a:r>
                  <a:rPr lang="en-US" altLang="zh-TW" sz="4000" dirty="0">
                    <a:latin typeface="Calibri" panose="020F0502020204030204" pitchFamily="34" charset="0"/>
                  </a:rPr>
                  <a:t>matrix</a:t>
                </a:r>
                <a:r>
                  <a:rPr lang="en-US" altLang="zh-TW" sz="4000" dirty="0" smtClean="0">
                    <a:latin typeface="Calibri" panose="020F0502020204030204" pitchFamily="34" charset="0"/>
                  </a:rPr>
                  <a:t>,</a:t>
                </a:r>
                <a:r>
                  <a:rPr lang="zh-TW" altLang="en-US" sz="4000" dirty="0">
                    <a:latin typeface="Calibri" panose="020F0502020204030204" pitchFamily="34" charset="0"/>
                  </a:rPr>
                  <a:t> </a:t>
                </a:r>
                <a:r>
                  <a:rPr lang="en-US" altLang="zh-TW" sz="4000" dirty="0" smtClean="0">
                    <a:latin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4000" i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4000" i="0">
                            <a:latin typeface="Cambria Math" panose="02040503050406030204" pitchFamily="18" charset="0"/>
                          </a:rPr>
                          <m:t>ii</m:t>
                        </m:r>
                      </m:sub>
                    </m:sSub>
                    <m:r>
                      <a:rPr lang="en-US" altLang="zh-TW" sz="4000" i="0" dirty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zh-TW" sz="4000" dirty="0">
                    <a:latin typeface="Calibri" panose="020F0502020204030204" pitchFamily="34" charset="0"/>
                  </a:rPr>
                  <a:t>if on edge location, </a:t>
                </a:r>
                <a14:m>
                  <m:oMath xmlns:m="http://schemas.openxmlformats.org/officeDocument/2006/math">
                    <m:r>
                      <a:rPr lang="en-US" altLang="zh-TW" sz="4000" i="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altLang="zh-TW" sz="4000" dirty="0" smtClean="0">
                    <a:latin typeface="Calibri" panose="020F0502020204030204" pitchFamily="34" charset="0"/>
                  </a:rPr>
                  <a:t>otherwise)</a:t>
                </a:r>
                <a:endParaRPr lang="en-US" altLang="zh-TW" sz="4000" dirty="0" smtClean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4000" i="0" dirty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TW" sz="4000" i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4000" dirty="0">
                    <a:latin typeface="Corbel" panose="020B0503020204020204" pitchFamily="34" charset="0"/>
                  </a:rPr>
                  <a:t>: </a:t>
                </a:r>
                <a:r>
                  <a:rPr lang="en-US" altLang="zh-TW" sz="4000" dirty="0">
                    <a:latin typeface="Calibri" panose="020F0502020204030204" pitchFamily="34" charset="0"/>
                  </a:rPr>
                  <a:t>balancing between smoothness &amp; </a:t>
                </a:r>
                <a:r>
                  <a:rPr lang="en-US" altLang="zh-TW" sz="4000" dirty="0" smtClean="0">
                    <a:latin typeface="Calibri" panose="020F0502020204030204" pitchFamily="34" charset="0"/>
                  </a:rPr>
                  <a:t>data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4000" dirty="0" smtClean="0">
                    <a:latin typeface="Corbel" panose="020B0503020204020204" pitchFamily="34" charset="0"/>
                  </a:rPr>
                  <a:t> </a:t>
                </a:r>
                <a:r>
                  <a:rPr lang="en-US" altLang="zh-TW" sz="4000" dirty="0">
                    <a:latin typeface="Calibri" panose="020F0502020204030204" pitchFamily="34" charset="0"/>
                  </a:rPr>
                  <a:t>full image defocus estimation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BM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4000" dirty="0" smtClean="0">
                    <a:latin typeface="Corbel" panose="020B0503020204020204" pitchFamily="34" charset="0"/>
                  </a:rPr>
                  <a:t> </a:t>
                </a:r>
                <a:r>
                  <a:rPr lang="en-US" altLang="zh-TW" sz="4000" dirty="0">
                    <a:latin typeface="Calibri" panose="020F0502020204030204" pitchFamily="34" charset="0"/>
                  </a:rPr>
                  <a:t>edge defocus estimation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altLang="zh-TW" sz="4000" dirty="0">
                    <a:latin typeface="Calibri" panose="020F0502020204030204" pitchFamily="34" charset="0"/>
                  </a:rPr>
                  <a:t>Matting Laplacian matrix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zh-TW" sz="4000" dirty="0" smtClean="0">
                    <a:latin typeface="Calibri" panose="020F0502020204030204" pitchFamily="34" charset="0"/>
                  </a:rPr>
                  <a:t>Reduce </a:t>
                </a:r>
                <a:r>
                  <a:rPr lang="en-US" altLang="zh-TW" sz="4000" dirty="0">
                    <a:latin typeface="Calibri" panose="020F0502020204030204" pitchFamily="34" charset="0"/>
                  </a:rPr>
                  <a:t>to </a:t>
                </a:r>
                <a:r>
                  <a:rPr lang="en-US" altLang="zh-TW" sz="4000" dirty="0" smtClean="0">
                    <a:latin typeface="Calibri" panose="020F0502020204030204" pitchFamily="34" charset="0"/>
                  </a:rPr>
                  <a:t>the linear sparse system:</a:t>
                </a:r>
              </a:p>
              <a:p>
                <a:pPr lvl="1"/>
                <a:r>
                  <a:rPr lang="en-US" altLang="zh-TW" sz="4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4000" i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TW" sz="40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zh-TW" altLang="en-US" sz="4000" i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sty m:val="p"/>
                          </m:rPr>
                          <a:rPr lang="en-US" altLang="zh-TW" sz="4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sz="4000" i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sz="4000" i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zh-TW" altLang="en-US" sz="4000" i="0">
                        <a:latin typeface="Cambria Math" panose="02040503050406030204" pitchFamily="18" charset="0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TW" sz="40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4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TW" sz="4000" i="0">
                        <a:latin typeface="Cambria Math" panose="02040503050406030204" pitchFamily="18" charset="0"/>
                      </a:rPr>
                      <m:t>BM</m:t>
                    </m:r>
                  </m:oMath>
                </a14:m>
                <a:endParaRPr lang="en-US" altLang="zh-TW" sz="4000" dirty="0"/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n-US" altLang="zh-TW" sz="4000" dirty="0" smtClean="0"/>
                  <a:t>By conjugate </a:t>
                </a:r>
                <a:r>
                  <a:rPr lang="en-US" altLang="zh-TW" sz="4000" dirty="0"/>
                  <a:t>gradient </a:t>
                </a:r>
                <a:r>
                  <a:rPr lang="en-US" altLang="zh-TW" sz="4000" dirty="0" smtClean="0"/>
                  <a:t>method,</a:t>
                </a:r>
              </a:p>
              <a:p>
                <a:pPr algn="just"/>
                <a:r>
                  <a:rPr lang="en-US" altLang="zh-TW" sz="4000" dirty="0" smtClean="0"/>
                  <a:t>solve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TW" sz="4000" dirty="0" smtClean="0"/>
                  <a:t>:</a:t>
                </a:r>
              </a:p>
              <a:p>
                <a:pPr algn="just"/>
                <a:r>
                  <a:rPr lang="en-US" altLang="zh-TW" sz="4000" dirty="0" smtClean="0"/>
                  <a:t>Initialization: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 sz="4000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4000" i="0" dirty="0" err="1" smtClean="0">
                        <a:latin typeface="Cambria Math" panose="02040503050406030204" pitchFamily="18" charset="0"/>
                      </a:rPr>
                      <m:t>r</m:t>
                    </m:r>
                    <m:sSub>
                      <m:sSubPr>
                        <m:ctrlPr>
                          <a:rPr lang="en-US" altLang="zh-TW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4000" i="0" dirty="0" err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4000" b="0" i="0" dirty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4000" i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4000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sz="4000" i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TW" sz="4000" dirty="0" smtClean="0"/>
                  <a:t>.</a:t>
                </a:r>
              </a:p>
              <a:p>
                <a:pPr algn="just"/>
                <a:r>
                  <a:rPr lang="en-US" altLang="zh-TW" sz="4000" dirty="0" smtClean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zh-TW" sz="4000" dirty="0">
                    <a:latin typeface="Calibri" panose="020F0502020204030204" pitchFamily="34" charset="0"/>
                  </a:rPr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40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40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TW" sz="4000" b="0" dirty="0" smtClean="0">
                  <a:latin typeface="Calibri" panose="020F0502020204030204" pitchFamily="34" charset="0"/>
                </a:endParaRPr>
              </a:p>
              <a:p>
                <a:pPr algn="just"/>
                <a:r>
                  <a:rPr lang="en-US" altLang="zh-TW" sz="4000" b="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400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400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sz="4000" b="0" i="0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zh-TW" sz="4000" dirty="0" smtClean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4000" i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TW" sz="40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zh-TW" altLang="en-US" sz="4000" i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sty m:val="p"/>
                          </m:rPr>
                          <a:rPr lang="en-US" altLang="zh-TW" sz="4000" i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altLang="zh-TW" sz="4000" dirty="0" smtClean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altLang="zh-TW" sz="4000" b="0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b="0" i="0" dirty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4000" i="0" dirty="0" err="1" smtClean="0">
                        <a:latin typeface="Cambria Math" panose="02040503050406030204" pitchFamily="18" charset="0"/>
                      </a:rPr>
                      <m:t>r</m:t>
                    </m:r>
                    <m:sSub>
                      <m:sSubPr>
                        <m:ctrlPr>
                          <a:rPr lang="en-US" altLang="zh-TW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4000" i="0" dirty="0" err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4000" i="0" dirty="0" err="1" smtClean="0"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  <m:r>
                      <a:rPr lang="en-US" altLang="zh-TW" sz="4000" b="0" i="0" dirty="0" smtClean="0">
                        <a:latin typeface="Cambria Math" panose="02040503050406030204" pitchFamily="18" charset="0"/>
                      </a:rPr>
                      <m:t> / </m:t>
                    </m:r>
                    <m:sSup>
                      <m:sSupPr>
                        <m:ctrlP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4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4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4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4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altLang="zh-TW" sz="4000" dirty="0" smtClean="0"/>
                  <a:t> </a:t>
                </a:r>
              </a:p>
              <a:p>
                <a:pPr algn="just"/>
                <a:r>
                  <a:rPr lang="en-US" altLang="zh-TW" sz="4000" dirty="0"/>
                  <a:t> </a:t>
                </a:r>
                <a:r>
                  <a:rPr lang="en-US" altLang="zh-TW" sz="4000" dirty="0" smtClean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4000" b="0" i="0" dirty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TW" sz="4000" b="0" i="0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 sz="4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m:rPr>
                        <m:sty m:val="p"/>
                      </m:rPr>
                      <a:rPr lang="en-US" altLang="zh-TW" sz="4000" b="0" i="0" dirty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TW" sz="4000" b="0" i="0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TW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4000" i="0" dirty="0" err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4000" i="0" dirty="0" err="1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endParaRPr lang="en-US" altLang="zh-TW" sz="4000" dirty="0" smtClean="0"/>
              </a:p>
              <a:p>
                <a:pPr algn="just"/>
                <a:r>
                  <a:rPr lang="en-US" altLang="zh-TW" sz="4000" dirty="0"/>
                  <a:t> </a:t>
                </a:r>
                <a:r>
                  <a:rPr lang="en-US" altLang="zh-TW" sz="4000" dirty="0" smtClean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r</m:t>
                    </m:r>
                    <m:sSub>
                      <m:sSubPr>
                        <m:ctrlPr>
                          <a:rPr lang="en-US" altLang="zh-TW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400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4000" i="0" dirty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4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4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sz="40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altLang="zh-TW" sz="4000" b="0" dirty="0" smtClean="0"/>
              </a:p>
              <a:p>
                <a:pPr algn="just"/>
                <a:r>
                  <a:rPr lang="en-US" altLang="zh-TW" sz="4000" dirty="0" smtClean="0"/>
                  <a:t>      If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sqrt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4000" i="0" dirty="0" err="1" smtClean="0">
                        <a:latin typeface="Cambria Math" panose="02040503050406030204" pitchFamily="18" charset="0"/>
                      </a:rPr>
                      <m:t>r</m:t>
                    </m:r>
                    <m:sSub>
                      <m:sSubPr>
                        <m:ctrlPr>
                          <a:rPr lang="en-US" altLang="zh-TW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4000" i="0" dirty="0" err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4000" i="0" dirty="0" err="1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)&lt;</m:t>
                    </m:r>
                    <m:sSup>
                      <m:sSupPr>
                        <m:ctrlPr>
                          <a:rPr lang="en-US" altLang="zh-TW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4000" i="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4000" i="0" dirty="0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altLang="zh-TW" sz="4000" dirty="0" smtClean="0"/>
                  <a:t>)   break  </a:t>
                </a:r>
              </a:p>
              <a:p>
                <a:pPr algn="just"/>
                <a:r>
                  <a:rPr lang="en-US" altLang="zh-TW" sz="4000" dirty="0"/>
                  <a:t> </a:t>
                </a:r>
                <a:r>
                  <a:rPr lang="en-US" altLang="zh-TW" sz="4000" dirty="0" smtClean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4000" i="0" dirty="0" err="1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 sz="4000" i="0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4000" i="0" dirty="0" err="1" smtClean="0">
                        <a:latin typeface="Cambria Math" panose="02040503050406030204" pitchFamily="18" charset="0"/>
                      </a:rPr>
                      <m:t>r</m:t>
                    </m:r>
                    <m:sSub>
                      <m:sSubPr>
                        <m:ctrlPr>
                          <a:rPr lang="en-US" altLang="zh-TW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4000" i="0" dirty="0" err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4000" i="0" dirty="0" err="1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r>
                      <a:rPr lang="en-US" altLang="zh-TW" sz="4000" b="0" i="0" dirty="0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m:rPr>
                        <m:sty m:val="p"/>
                      </m:rPr>
                      <a:rPr lang="en-US" altLang="zh-TW" sz="4000" i="0" dirty="0" err="1" smtClean="0">
                        <a:latin typeface="Cambria Math" panose="02040503050406030204" pitchFamily="18" charset="0"/>
                      </a:rPr>
                      <m:t>r</m:t>
                    </m:r>
                    <m:sSub>
                      <m:sSubPr>
                        <m:ctrlPr>
                          <a:rPr lang="en-US" altLang="zh-TW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4000" i="0" dirty="0" err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4000" i="0" dirty="0" err="1" smtClean="0"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  <m:r>
                      <a:rPr lang="en-US" altLang="zh-TW" sz="4000" b="0" i="0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zh-TW" sz="4000" dirty="0" smtClean="0"/>
                  <a:t> </a:t>
                </a:r>
              </a:p>
              <a:p>
                <a:pPr algn="just"/>
                <a:r>
                  <a:rPr lang="en-US" altLang="zh-TW" sz="4000" dirty="0"/>
                  <a:t> </a:t>
                </a:r>
                <a:r>
                  <a:rPr lang="en-US" altLang="zh-TW" sz="4000" dirty="0" smtClean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0" dirty="0" err="1" smtClean="0">
                        <a:latin typeface="Cambria Math" panose="02040503050406030204" pitchFamily="18" charset="0"/>
                      </a:rPr>
                      <m:t>r</m:t>
                    </m:r>
                    <m:sSub>
                      <m:sSubPr>
                        <m:ctrlPr>
                          <a:rPr lang="en-US" altLang="zh-TW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4000" i="0" dirty="0" err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4000" i="0" dirty="0" err="1" smtClean="0"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4000" i="0" dirty="0" err="1" smtClean="0">
                        <a:latin typeface="Cambria Math" panose="02040503050406030204" pitchFamily="18" charset="0"/>
                      </a:rPr>
                      <m:t>r</m:t>
                    </m:r>
                    <m:sSub>
                      <m:sSubPr>
                        <m:ctrlPr>
                          <a:rPr lang="en-US" altLang="zh-TW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4000" i="0" dirty="0" err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4000" i="0" dirty="0" err="1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</m:oMath>
                </a14:m>
                <a:endParaRPr lang="en-US" altLang="zh-TW" sz="4000" dirty="0" smtClean="0"/>
              </a:p>
              <a:p>
                <a:pPr algn="just"/>
                <a:r>
                  <a:rPr lang="en-US" altLang="zh-TW" sz="4000" dirty="0" smtClean="0"/>
                  <a:t>end</a:t>
                </a:r>
                <a:endParaRPr lang="zh-TW" altLang="en-US" sz="40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52" y="28980715"/>
                <a:ext cx="14300314" cy="13241638"/>
              </a:xfrm>
              <a:prstGeom prst="rect">
                <a:avLst/>
              </a:prstGeom>
              <a:blipFill rotWithShape="0">
                <a:blip r:embed="rId3"/>
                <a:stretch>
                  <a:fillRect l="-1448" t="-782" r="-2598" b="-966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6651859" y="4051237"/>
            <a:ext cx="190844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latin typeface="Century Schoolbook" panose="02040604050505020304" pitchFamily="18" charset="0"/>
              </a:rPr>
              <a:t>P</a:t>
            </a:r>
            <a:r>
              <a:rPr lang="en-US" altLang="zh-TW" sz="6600" dirty="0" smtClean="0">
                <a:latin typeface="Century Schoolbook" panose="02040604050505020304" pitchFamily="18" charset="0"/>
              </a:rPr>
              <a:t>ang-Yu </a:t>
            </a:r>
            <a:r>
              <a:rPr lang="en-US" altLang="zh-TW" sz="6600" dirty="0" err="1">
                <a:latin typeface="Century Schoolbook" panose="02040604050505020304" pitchFamily="18" charset="0"/>
              </a:rPr>
              <a:t>Chien</a:t>
            </a:r>
            <a:r>
              <a:rPr lang="en-US" altLang="zh-TW" sz="6600" dirty="0">
                <a:latin typeface="Century Schoolbook" panose="02040604050505020304" pitchFamily="18" charset="0"/>
              </a:rPr>
              <a:t>, Yu-Fang Chang, Wei-Lin Hsiao</a:t>
            </a:r>
            <a:endParaRPr lang="zh-TW" altLang="en-US" sz="6600" dirty="0">
              <a:latin typeface="Century Schoolbook" panose="020406040505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300257" y="18140180"/>
            <a:ext cx="949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</a:rPr>
              <a:t>Edge </a:t>
            </a:r>
            <a:r>
              <a:rPr lang="en-US" altLang="zh-TW" sz="3600" b="1" dirty="0" smtClean="0">
                <a:solidFill>
                  <a:schemeClr val="bg1"/>
                </a:solidFill>
              </a:rPr>
              <a:t>Detection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 </a:t>
            </a:r>
            <a:r>
              <a:rPr lang="en-US" altLang="zh-TW" sz="3600" b="1" dirty="0" smtClean="0">
                <a:solidFill>
                  <a:schemeClr val="bg1"/>
                </a:solidFill>
              </a:rPr>
              <a:t>&amp; Defocus Estimation </a:t>
            </a:r>
            <a:r>
              <a:rPr lang="en-US" altLang="zh-TW" sz="3600" b="1" dirty="0">
                <a:solidFill>
                  <a:schemeClr val="bg1"/>
                </a:solidFill>
              </a:rPr>
              <a:t>on </a:t>
            </a:r>
            <a:r>
              <a:rPr lang="en-US" altLang="zh-TW" sz="3600" b="1" dirty="0" smtClean="0">
                <a:solidFill>
                  <a:schemeClr val="bg1"/>
                </a:solidFill>
              </a:rPr>
              <a:t>Edges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92" y="37850414"/>
            <a:ext cx="6022994" cy="4514986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92" y="32626652"/>
            <a:ext cx="6022995" cy="4514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69198" y="18995198"/>
                <a:ext cx="14273459" cy="868212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n-US" altLang="zh-TW" sz="4000" dirty="0" smtClean="0"/>
                  <a:t>An edge modeled as a step function: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Au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TW" sz="4000" dirty="0"/>
                  <a:t>, </a:t>
                </a:r>
                <a:endParaRPr lang="en-US" altLang="zh-TW" sz="4000" dirty="0" smtClean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TW" sz="4000" dirty="0"/>
                  <a:t>: amplitude of the edge,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TW" sz="4000" dirty="0"/>
                  <a:t>: offset of the edge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n-US" altLang="zh-TW" sz="4000" dirty="0" smtClean="0"/>
                  <a:t>Blur </a:t>
                </a:r>
                <a:r>
                  <a:rPr lang="en-US" altLang="zh-TW" sz="4000" dirty="0"/>
                  <a:t>amount modeled as Gaussian blurring kernel:</a:t>
                </a:r>
                <a:endParaRPr lang="en-US" altLang="zh-TW" sz="4000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4000" i="0" dirty="0" smtClean="0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altLang="zh-TW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4000" i="0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TW" sz="400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4000" i="0" dirty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TW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400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TW" sz="4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m:rPr>
                          <m:sty m:val="p"/>
                        </m:rPr>
                        <a:rPr lang="en-US" altLang="zh-TW" sz="4000" i="0" dirty="0" smtClean="0">
                          <a:latin typeface="Cambria Math" panose="02040503050406030204" pitchFamily="18" charset="0"/>
                        </a:rPr>
                        <m:t>gauss</m:t>
                      </m:r>
                      <m:r>
                        <m:rPr>
                          <m:sty m:val="p"/>
                        </m:rPr>
                        <a:rPr lang="en-US" altLang="zh-TW" sz="4000" b="0" i="0" dirty="0" smtClean="0">
                          <a:latin typeface="Cambria Math" panose="02040503050406030204" pitchFamily="18" charset="0"/>
                        </a:rPr>
                        <m:t>ian</m:t>
                      </m:r>
                      <m:d>
                        <m:dPr>
                          <m:ctrlPr>
                            <a:rPr lang="en-US" altLang="zh-TW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400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sz="4000" i="0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TW" sz="4000" i="0" dirty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TW" sz="4000" i="0" dirty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altLang="zh-TW" sz="4000" dirty="0" smtClean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kc</m:t>
                    </m:r>
                  </m:oMath>
                </a14:m>
                <a:r>
                  <a:rPr lang="en-US" altLang="zh-TW" sz="4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4000" dirty="0"/>
                  <a:t> diameter of COC, </a:t>
                </a:r>
                <a:r>
                  <a:rPr lang="en-US" altLang="zh-TW" sz="4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4000" dirty="0"/>
                  <a:t> blur amount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n-US" altLang="zh-TW" sz="4000" dirty="0" err="1" smtClean="0"/>
                  <a:t>Reblur</a:t>
                </a:r>
                <a:r>
                  <a:rPr lang="en-US" altLang="zh-TW" sz="4000" dirty="0" smtClean="0"/>
                  <a:t> </a:t>
                </a:r>
                <a:r>
                  <a:rPr lang="en-US" altLang="zh-TW" sz="4000" dirty="0"/>
                  <a:t>the edges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sz="4000" i="0" dirty="0">
                        <a:latin typeface="Cambria Math" panose="02040503050406030204" pitchFamily="18" charset="0"/>
                      </a:rPr>
                      <m:t>’(</m:t>
                    </m:r>
                    <m:r>
                      <m:rPr>
                        <m:sty m:val="p"/>
                      </m:rPr>
                      <a:rPr lang="en-US" altLang="zh-TW" sz="4000" i="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sz="4000" i="0" dirty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TW" sz="4000" i="0" dirty="0" err="1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sz="4000" i="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4000" i="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sz="4000" i="0" dirty="0">
                        <a:latin typeface="Cambria Math" panose="02040503050406030204" pitchFamily="18" charset="0"/>
                      </a:rPr>
                      <m:t>)⨂</m:t>
                    </m:r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gaussian</m:t>
                    </m:r>
                    <m:r>
                      <a:rPr lang="en-US" altLang="zh-TW" sz="400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400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sz="4000" i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4000" i="0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sz="40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4000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4000" dirty="0"/>
                  <a:t> 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n-US" altLang="zh-TW" sz="4000" dirty="0" smtClean="0"/>
                  <a:t>Find </a:t>
                </a:r>
                <a:r>
                  <a:rPr lang="en-US" altLang="zh-TW" sz="4000" dirty="0"/>
                  <a:t>the ratio between the gradient magnitude of the step edge and its </a:t>
                </a:r>
                <a:r>
                  <a:rPr lang="en-US" altLang="zh-TW" sz="4000" dirty="0" err="1"/>
                  <a:t>reblurred</a:t>
                </a:r>
                <a:r>
                  <a:rPr lang="en-US" altLang="zh-TW" sz="4000" dirty="0"/>
                  <a:t> version:</a:t>
                </a:r>
                <a:endParaRPr lang="en-US" altLang="zh-TW" sz="4000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4000" i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4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4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4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sz="4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4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4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sz="4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′(0)</m:t>
                              </m:r>
                            </m:e>
                          </m:d>
                        </m:den>
                      </m:f>
                      <m:r>
                        <a:rPr lang="en-US" altLang="zh-TW" sz="40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4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sz="4000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4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4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sz="4000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TW" sz="40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4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altLang="zh-TW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sz="4000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4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altLang="zh-TW" sz="4000" dirty="0"/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n-US" altLang="zh-TW" sz="4000" dirty="0"/>
                  <a:t>Blur amount (defocus estimation) is obtained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400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zh-TW" sz="40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98" y="18995198"/>
                <a:ext cx="14273459" cy="8682120"/>
              </a:xfrm>
              <a:prstGeom prst="rect">
                <a:avLst/>
              </a:prstGeom>
              <a:blipFill rotWithShape="0">
                <a:blip r:embed="rId6"/>
                <a:stretch>
                  <a:fillRect l="-1323" t="-1192" r="-1451" b="-2034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/>
          <p:cNvGrpSpPr/>
          <p:nvPr/>
        </p:nvGrpSpPr>
        <p:grpSpPr>
          <a:xfrm>
            <a:off x="539405" y="16816633"/>
            <a:ext cx="14303252" cy="1107996"/>
            <a:chOff x="539405" y="17350033"/>
            <a:chExt cx="14303252" cy="1107996"/>
          </a:xfrm>
        </p:grpSpPr>
        <p:sp>
          <p:nvSpPr>
            <p:cNvPr id="26" name="矩形 25"/>
            <p:cNvSpPr/>
            <p:nvPr/>
          </p:nvSpPr>
          <p:spPr>
            <a:xfrm>
              <a:off x="539405" y="17500895"/>
              <a:ext cx="14303252" cy="806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029068" y="17350033"/>
              <a:ext cx="332392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600" dirty="0" smtClean="0">
                  <a:solidFill>
                    <a:schemeClr val="bg1"/>
                  </a:solidFill>
                  <a:latin typeface="Century" panose="020406040505050203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Method</a:t>
              </a:r>
              <a:endParaRPr lang="zh-TW" altLang="en-US" sz="6600" dirty="0">
                <a:solidFill>
                  <a:schemeClr val="bg1"/>
                </a:solidFill>
                <a:latin typeface="Century" panose="02040604050505020304" pitchFamily="18" charset="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33" name="＞形箭號 32"/>
          <p:cNvSpPr/>
          <p:nvPr/>
        </p:nvSpPr>
        <p:spPr>
          <a:xfrm>
            <a:off x="5156742" y="27881911"/>
            <a:ext cx="9880821" cy="894211"/>
          </a:xfrm>
          <a:prstGeom prst="chevron">
            <a:avLst>
              <a:gd name="adj" fmla="val 73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680301" y="28005850"/>
            <a:ext cx="883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chemeClr val="bg1"/>
                </a:solidFill>
              </a:rPr>
              <a:t>Propagate Defocus </a:t>
            </a:r>
            <a:r>
              <a:rPr lang="en-US" altLang="zh-TW" sz="3600" b="1" dirty="0">
                <a:solidFill>
                  <a:schemeClr val="bg1"/>
                </a:solidFill>
              </a:rPr>
              <a:t>E</a:t>
            </a:r>
            <a:r>
              <a:rPr lang="en-US" altLang="zh-TW" sz="3600" b="1" dirty="0" smtClean="0">
                <a:solidFill>
                  <a:schemeClr val="bg1"/>
                </a:solidFill>
              </a:rPr>
              <a:t>stimation to Full </a:t>
            </a:r>
            <a:r>
              <a:rPr lang="en-US" altLang="zh-TW" sz="3600" b="1" dirty="0">
                <a:solidFill>
                  <a:schemeClr val="bg1"/>
                </a:solidFill>
              </a:rPr>
              <a:t>I</a:t>
            </a:r>
            <a:r>
              <a:rPr lang="en-US" altLang="zh-TW" sz="3600" b="1" dirty="0" smtClean="0">
                <a:solidFill>
                  <a:schemeClr val="bg1"/>
                </a:solidFill>
              </a:rPr>
              <a:t>mage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15773749" y="5416045"/>
            <a:ext cx="13657007" cy="1107996"/>
            <a:chOff x="15552174" y="5416045"/>
            <a:chExt cx="13657007" cy="1107996"/>
          </a:xfrm>
        </p:grpSpPr>
        <p:sp>
          <p:nvSpPr>
            <p:cNvPr id="25" name="矩形 24"/>
            <p:cNvSpPr/>
            <p:nvPr/>
          </p:nvSpPr>
          <p:spPr>
            <a:xfrm>
              <a:off x="15552174" y="5549523"/>
              <a:ext cx="13657007" cy="806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0819614" y="5416045"/>
              <a:ext cx="312212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600" dirty="0" smtClean="0">
                  <a:solidFill>
                    <a:schemeClr val="bg1"/>
                  </a:solidFill>
                  <a:latin typeface="Century" panose="020406040505050203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Results</a:t>
              </a:r>
              <a:endParaRPr lang="zh-TW" altLang="en-US" sz="6600" dirty="0">
                <a:solidFill>
                  <a:schemeClr val="bg1"/>
                </a:solidFill>
                <a:latin typeface="Century" panose="02040604050505020304" pitchFamily="18" charset="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graphicFrame>
        <p:nvGraphicFramePr>
          <p:cNvPr id="34" name="圖表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86707"/>
              </p:ext>
            </p:extLst>
          </p:nvPr>
        </p:nvGraphicFramePr>
        <p:xfrm>
          <a:off x="15773749" y="14949185"/>
          <a:ext cx="13657007" cy="7034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433787"/>
              </p:ext>
            </p:extLst>
          </p:nvPr>
        </p:nvGraphicFramePr>
        <p:xfrm>
          <a:off x="15773749" y="8117383"/>
          <a:ext cx="13657006" cy="6705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5406"/>
                <a:gridCol w="4075960"/>
                <a:gridCol w="3595640"/>
              </a:tblGrid>
              <a:tr h="264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solidFill>
                            <a:schemeClr val="tx1"/>
                          </a:solidFill>
                          <a:effectLst/>
                        </a:rPr>
                        <a:t>Each step</a:t>
                      </a:r>
                      <a:endParaRPr lang="zh-TW" sz="4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 kern="100" dirty="0" smtClean="0">
                          <a:solidFill>
                            <a:schemeClr val="tx1"/>
                          </a:solidFill>
                          <a:effectLst/>
                        </a:rPr>
                        <a:t>w/o </a:t>
                      </a:r>
                      <a:r>
                        <a:rPr lang="en-US" sz="4000" kern="100" dirty="0" err="1">
                          <a:solidFill>
                            <a:schemeClr val="tx1"/>
                          </a:solidFill>
                          <a:effectLst/>
                        </a:rPr>
                        <a:t>OpenCL</a:t>
                      </a:r>
                      <a:r>
                        <a:rPr lang="en-US" sz="4000" kern="100" dirty="0">
                          <a:solidFill>
                            <a:schemeClr val="tx1"/>
                          </a:solidFill>
                          <a:effectLst/>
                        </a:rPr>
                        <a:t> (sec)</a:t>
                      </a:r>
                      <a:endParaRPr lang="zh-TW" sz="4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 kern="100" dirty="0" smtClean="0">
                          <a:solidFill>
                            <a:schemeClr val="tx1"/>
                          </a:solidFill>
                          <a:effectLst/>
                        </a:rPr>
                        <a:t>w/ </a:t>
                      </a:r>
                      <a:r>
                        <a:rPr lang="en-US" sz="4000" kern="100" dirty="0" err="1">
                          <a:solidFill>
                            <a:schemeClr val="tx1"/>
                          </a:solidFill>
                          <a:effectLst/>
                        </a:rPr>
                        <a:t>OpenCL</a:t>
                      </a:r>
                      <a:r>
                        <a:rPr lang="en-US" sz="4000" kern="100" dirty="0">
                          <a:solidFill>
                            <a:schemeClr val="tx1"/>
                          </a:solidFill>
                          <a:effectLst/>
                        </a:rPr>
                        <a:t> (sec)</a:t>
                      </a:r>
                      <a:endParaRPr lang="zh-TW" sz="4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 kern="100">
                          <a:solidFill>
                            <a:schemeClr val="tx1"/>
                          </a:solidFill>
                          <a:effectLst/>
                        </a:rPr>
                        <a:t>Edge detection</a:t>
                      </a:r>
                      <a:endParaRPr lang="zh-TW" sz="4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0" kern="100">
                          <a:solidFill>
                            <a:schemeClr val="tx1"/>
                          </a:solidFill>
                          <a:effectLst/>
                        </a:rPr>
                        <a:t>0.039828</a:t>
                      </a:r>
                      <a:endParaRPr lang="zh-TW" sz="4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 kern="100">
                          <a:solidFill>
                            <a:schemeClr val="tx1"/>
                          </a:solidFill>
                          <a:effectLst/>
                        </a:rPr>
                        <a:t>Sparse defocus estimation</a:t>
                      </a:r>
                      <a:endParaRPr lang="zh-TW" sz="4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solidFill>
                            <a:schemeClr val="tx1"/>
                          </a:solidFill>
                          <a:effectLst/>
                        </a:rPr>
                        <a:t>0.489206</a:t>
                      </a:r>
                      <a:endParaRPr lang="zh-TW" sz="4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solidFill>
                            <a:schemeClr val="tx1"/>
                          </a:solidFill>
                          <a:effectLst/>
                        </a:rPr>
                        <a:t>Defocus estimation propagation</a:t>
                      </a:r>
                      <a:endParaRPr lang="zh-TW" sz="4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4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(1) Initialization</a:t>
                      </a:r>
                      <a:endParaRPr lang="zh-TW" sz="4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solidFill>
                            <a:schemeClr val="tx1"/>
                          </a:solidFill>
                          <a:effectLst/>
                        </a:rPr>
                        <a:t>0.108304</a:t>
                      </a:r>
                      <a:endParaRPr lang="zh-TW" sz="4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0" kern="100">
                          <a:solidFill>
                            <a:schemeClr val="tx1"/>
                          </a:solidFill>
                          <a:effectLst/>
                        </a:rPr>
                        <a:t>0.021911</a:t>
                      </a:r>
                      <a:endParaRPr lang="zh-TW" sz="4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4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(2)Compute H</a:t>
                      </a:r>
                      <a:endParaRPr lang="zh-TW" sz="4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0" kern="100">
                          <a:solidFill>
                            <a:schemeClr val="tx1"/>
                          </a:solidFill>
                          <a:effectLst/>
                        </a:rPr>
                        <a:t>0.509299</a:t>
                      </a:r>
                      <a:endParaRPr lang="zh-TW" sz="4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0" kern="100">
                          <a:solidFill>
                            <a:schemeClr val="tx1"/>
                          </a:solidFill>
                          <a:effectLst/>
                        </a:rPr>
                        <a:t>0.362295</a:t>
                      </a:r>
                      <a:endParaRPr lang="zh-TW" sz="4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(3)Compute </a:t>
                      </a:r>
                      <a:r>
                        <a:rPr lang="en-US" sz="4000" b="0" kern="100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zh-TW" sz="4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0" kern="100">
                          <a:solidFill>
                            <a:schemeClr val="tx1"/>
                          </a:solidFill>
                          <a:effectLst/>
                        </a:rPr>
                        <a:t>49.4465</a:t>
                      </a:r>
                      <a:endParaRPr lang="zh-TW" sz="4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0" kern="100">
                          <a:solidFill>
                            <a:schemeClr val="tx1"/>
                          </a:solidFill>
                          <a:effectLst/>
                        </a:rPr>
                        <a:t>9.0193</a:t>
                      </a:r>
                      <a:endParaRPr lang="zh-TW" sz="4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(4)Compute </a:t>
                      </a:r>
                      <a:r>
                        <a:rPr lang="en-US" sz="4000" b="0" kern="100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zh-TW" sz="4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0" kern="100">
                          <a:solidFill>
                            <a:schemeClr val="tx1"/>
                          </a:solidFill>
                          <a:effectLst/>
                        </a:rPr>
                        <a:t>0.861888</a:t>
                      </a:r>
                      <a:endParaRPr lang="zh-TW" sz="4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0" kern="100">
                          <a:solidFill>
                            <a:schemeClr val="tx1"/>
                          </a:solidFill>
                          <a:effectLst/>
                        </a:rPr>
                        <a:t>0.248944</a:t>
                      </a:r>
                      <a:endParaRPr lang="zh-TW" sz="4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(5)Compute </a:t>
                      </a:r>
                      <a:r>
                        <a:rPr lang="en-US" sz="4000" b="0" kern="100" dirty="0">
                          <a:solidFill>
                            <a:schemeClr val="tx1"/>
                          </a:solidFill>
                          <a:effectLst/>
                        </a:rPr>
                        <a:t>x, r</a:t>
                      </a:r>
                      <a:endParaRPr lang="zh-TW" sz="4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0" kern="100">
                          <a:solidFill>
                            <a:schemeClr val="tx1"/>
                          </a:solidFill>
                          <a:effectLst/>
                        </a:rPr>
                        <a:t>0.998518</a:t>
                      </a:r>
                      <a:endParaRPr lang="zh-TW" sz="4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0" kern="100">
                          <a:solidFill>
                            <a:schemeClr val="tx1"/>
                          </a:solidFill>
                          <a:effectLst/>
                        </a:rPr>
                        <a:t>0.258025</a:t>
                      </a:r>
                      <a:endParaRPr lang="zh-TW" sz="4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(6)Compute </a:t>
                      </a:r>
                      <a:r>
                        <a:rPr lang="en-US" sz="4000" b="0" kern="100" dirty="0" err="1">
                          <a:solidFill>
                            <a:schemeClr val="tx1"/>
                          </a:solidFill>
                          <a:effectLst/>
                        </a:rPr>
                        <a:t>rs</a:t>
                      </a:r>
                      <a:endParaRPr lang="zh-TW" sz="4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0" kern="100">
                          <a:solidFill>
                            <a:schemeClr val="tx1"/>
                          </a:solidFill>
                          <a:effectLst/>
                        </a:rPr>
                        <a:t>0.67064</a:t>
                      </a:r>
                      <a:endParaRPr lang="zh-TW" sz="4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0" kern="100" dirty="0" smtClean="0">
                          <a:solidFill>
                            <a:schemeClr val="tx1"/>
                          </a:solidFill>
                          <a:effectLst/>
                        </a:rPr>
                        <a:t>0.306286</a:t>
                      </a:r>
                      <a:endParaRPr lang="zh-TW" sz="4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(7)Compute </a:t>
                      </a:r>
                      <a:r>
                        <a:rPr lang="en-US" sz="4000" b="0" kern="10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zh-TW" sz="4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0" kern="100">
                          <a:solidFill>
                            <a:schemeClr val="tx1"/>
                          </a:solidFill>
                          <a:effectLst/>
                        </a:rPr>
                        <a:t>0.388385</a:t>
                      </a:r>
                      <a:endParaRPr lang="zh-TW" sz="4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solidFill>
                            <a:schemeClr val="tx1"/>
                          </a:solidFill>
                          <a:effectLst/>
                        </a:rPr>
                        <a:t>0.314334</a:t>
                      </a:r>
                      <a:endParaRPr lang="zh-TW" sz="4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15758612" y="8758989"/>
            <a:ext cx="13672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5552174" y="6547723"/>
            <a:ext cx="13260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Environment: with NVIDIA GTX980 x2</a:t>
            </a:r>
          </a:p>
          <a:p>
            <a:r>
              <a:rPr lang="en-US" altLang="zh-TW" sz="4800" dirty="0" smtClean="0"/>
              <a:t>Image size: 667 x 500</a:t>
            </a:r>
            <a:endParaRPr lang="zh-TW" altLang="en-US" sz="4800" dirty="0"/>
          </a:p>
        </p:txBody>
      </p:sp>
      <p:graphicFrame>
        <p:nvGraphicFramePr>
          <p:cNvPr id="37" name="圖表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653103"/>
              </p:ext>
            </p:extLst>
          </p:nvPr>
        </p:nvGraphicFramePr>
        <p:xfrm>
          <a:off x="15613567" y="21686063"/>
          <a:ext cx="13977370" cy="7681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612" y="30003378"/>
            <a:ext cx="4429829" cy="3320711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551" y="34388845"/>
            <a:ext cx="4345476" cy="3257477"/>
          </a:xfrm>
          <a:prstGeom prst="rect">
            <a:avLst/>
          </a:prstGeom>
        </p:spPr>
      </p:pic>
      <p:sp>
        <p:nvSpPr>
          <p:cNvPr id="38" name="文字方塊 37"/>
          <p:cNvSpPr txBox="1"/>
          <p:nvPr/>
        </p:nvSpPr>
        <p:spPr>
          <a:xfrm>
            <a:off x="18268575" y="18826280"/>
            <a:ext cx="253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Propagate: 99%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6484846" y="18763979"/>
            <a:ext cx="130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L: 92%</a:t>
            </a:r>
            <a:endParaRPr lang="zh-TW" altLang="en-US" sz="2800" dirty="0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494" y="30003378"/>
            <a:ext cx="4427615" cy="3320711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991" y="34361593"/>
            <a:ext cx="4352212" cy="3264159"/>
          </a:xfrm>
          <a:prstGeom prst="rect">
            <a:avLst/>
          </a:prstGeom>
        </p:spPr>
      </p:pic>
      <p:sp>
        <p:nvSpPr>
          <p:cNvPr id="41" name="文字方塊 40"/>
          <p:cNvSpPr txBox="1"/>
          <p:nvPr/>
        </p:nvSpPr>
        <p:spPr>
          <a:xfrm>
            <a:off x="16022162" y="29205322"/>
            <a:ext cx="3741821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840" b="1" dirty="0" smtClean="0"/>
              <a:t>Our defocus map                        </a:t>
            </a:r>
            <a:endParaRPr lang="zh-TW" altLang="en-US" sz="3840" b="1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5170029" y="33648185"/>
            <a:ext cx="568333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840" b="1" dirty="0" smtClean="0"/>
              <a:t>Ground truth defocus map                        </a:t>
            </a:r>
            <a:endParaRPr lang="zh-TW" altLang="en-US" sz="384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3650" y="30003378"/>
            <a:ext cx="4133592" cy="55114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3650" y="36358644"/>
            <a:ext cx="4133592" cy="5511456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15758612" y="38549175"/>
            <a:ext cx="9117269" cy="80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8082669" y="38398313"/>
            <a:ext cx="44691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>
                <a:solidFill>
                  <a:schemeClr val="bg1"/>
                </a:solidFill>
                <a:latin typeface="Century" panose="02040604050505020304" pitchFamily="18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References</a:t>
            </a:r>
            <a:endParaRPr lang="zh-TW" altLang="en-US" sz="6600" dirty="0">
              <a:solidFill>
                <a:schemeClr val="bg1"/>
              </a:solidFill>
              <a:latin typeface="Century" panose="02040604050505020304" pitchFamily="18" charset="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0630689" y="28605296"/>
            <a:ext cx="4302420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840" b="1" dirty="0" smtClean="0"/>
              <a:t>Image matting with our defocus map</a:t>
            </a:r>
            <a:endParaRPr lang="zh-TW" altLang="en-US" sz="3840" b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5493650" y="28605295"/>
            <a:ext cx="4302420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840" b="1" dirty="0" smtClean="0"/>
              <a:t>Defocus magnification</a:t>
            </a:r>
            <a:endParaRPr lang="zh-TW" altLang="en-US" sz="384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5758612" y="39865734"/>
            <a:ext cx="91075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[1</a:t>
            </a:r>
            <a:r>
              <a:rPr lang="en-US" altLang="zh-TW" sz="2800" dirty="0"/>
              <a:t>] S. </a:t>
            </a:r>
            <a:r>
              <a:rPr lang="en-US" altLang="zh-TW" sz="2800" dirty="0" err="1"/>
              <a:t>Zhuo</a:t>
            </a:r>
            <a:r>
              <a:rPr lang="en-US" altLang="zh-TW" sz="2800" dirty="0"/>
              <a:t> and T. Sim. Defocus map estimation from a single image</a:t>
            </a:r>
            <a:r>
              <a:rPr lang="en-US" altLang="zh-TW" sz="2800" dirty="0" smtClean="0"/>
              <a:t>. Pattern </a:t>
            </a:r>
            <a:r>
              <a:rPr lang="en-US" altLang="zh-TW" sz="2800" dirty="0"/>
              <a:t>Recognition, 44(9):1852-1858, </a:t>
            </a:r>
            <a:r>
              <a:rPr lang="en-US" altLang="zh-TW" sz="2800" dirty="0" smtClean="0"/>
              <a:t>2011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[2] Bae, </a:t>
            </a:r>
            <a:r>
              <a:rPr lang="en-US" altLang="zh-TW" sz="2800" dirty="0"/>
              <a:t>S., </a:t>
            </a:r>
            <a:r>
              <a:rPr lang="en-US" altLang="zh-TW" sz="2800" dirty="0" smtClean="0"/>
              <a:t>and Durand, </a:t>
            </a:r>
            <a:r>
              <a:rPr lang="en-US" altLang="zh-TW" sz="2800" dirty="0"/>
              <a:t>F. 2007. </a:t>
            </a:r>
            <a:r>
              <a:rPr lang="en-US" altLang="zh-TW" sz="2800" dirty="0" smtClean="0"/>
              <a:t>Defocus magnification</a:t>
            </a:r>
            <a:r>
              <a:rPr lang="en-US" altLang="zh-TW" sz="2800" dirty="0"/>
              <a:t>. </a:t>
            </a:r>
            <a:r>
              <a:rPr lang="en-US" altLang="zh-TW" sz="2800" dirty="0" err="1"/>
              <a:t>Comput</a:t>
            </a:r>
            <a:r>
              <a:rPr lang="en-US" altLang="zh-TW" sz="2800" dirty="0" smtClean="0"/>
              <a:t>. Graph</a:t>
            </a:r>
            <a:r>
              <a:rPr lang="en-US" altLang="zh-TW" sz="2800" dirty="0"/>
              <a:t>. Forum 26, 3, 571–579.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049931" y="31956486"/>
            <a:ext cx="612009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840" b="1" dirty="0" smtClean="0"/>
              <a:t>Defocus estimation on edges</a:t>
            </a:r>
            <a:endParaRPr lang="zh-TW" altLang="en-US" sz="3840" b="1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8648881" y="37138081"/>
            <a:ext cx="682959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840" b="1" dirty="0" smtClean="0"/>
              <a:t>Defocus estimation on full image</a:t>
            </a:r>
            <a:endParaRPr lang="zh-TW" altLang="en-US" sz="3840" b="1" dirty="0"/>
          </a:p>
        </p:txBody>
      </p:sp>
    </p:spTree>
    <p:extLst>
      <p:ext uri="{BB962C8B-B14F-4D97-AF65-F5344CB8AC3E}">
        <p14:creationId xmlns:p14="http://schemas.microsoft.com/office/powerpoint/2010/main" val="173935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</TotalTime>
  <Words>384</Words>
  <Application>Microsoft Office PowerPoint</Application>
  <PresentationFormat>自訂</PresentationFormat>
  <Paragraphs>89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2" baseType="lpstr">
      <vt:lpstr>Arial Unicode MS</vt:lpstr>
      <vt:lpstr>新細明體</vt:lpstr>
      <vt:lpstr>Arial</vt:lpstr>
      <vt:lpstr>Calibri</vt:lpstr>
      <vt:lpstr>Calibri Light</vt:lpstr>
      <vt:lpstr>Cambria Math</vt:lpstr>
      <vt:lpstr>Century</vt:lpstr>
      <vt:lpstr>Century Schoolbook</vt:lpstr>
      <vt:lpstr>Corbel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Kimberly Hsiao</dc:creator>
  <cp:lastModifiedBy>Kimberly Hsiao</cp:lastModifiedBy>
  <cp:revision>102</cp:revision>
  <dcterms:created xsi:type="dcterms:W3CDTF">2015-06-20T18:04:57Z</dcterms:created>
  <dcterms:modified xsi:type="dcterms:W3CDTF">2015-06-22T02:41:14Z</dcterms:modified>
</cp:coreProperties>
</file>