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HK Modular" charset="1" panose="00000800000000000000"/>
      <p:regular r:id="rId14"/>
    </p:embeddedFont>
    <p:embeddedFont>
      <p:font typeface="TT Supermolot Neue Condensed" charset="1" panose="0200050602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8290560" cy="2926080"/>
            <a:chOff x="0" y="0"/>
            <a:chExt cx="12114815" cy="4275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4815" cy="4274392"/>
            </a:xfrm>
            <a:custGeom>
              <a:avLst/>
              <a:gdLst/>
              <a:ahLst/>
              <a:cxnLst/>
              <a:rect r="r" b="b" t="t" l="l"/>
              <a:pathLst>
                <a:path h="4274392" w="12114815">
                  <a:moveTo>
                    <a:pt x="656575" y="0"/>
                  </a:moveTo>
                  <a:lnTo>
                    <a:pt x="11458239" y="0"/>
                  </a:lnTo>
                  <a:cubicBezTo>
                    <a:pt x="11821993" y="0"/>
                    <a:pt x="12114815" y="230894"/>
                    <a:pt x="12114815" y="514523"/>
                  </a:cubicBezTo>
                  <a:lnTo>
                    <a:pt x="12114815" y="2603973"/>
                  </a:lnTo>
                  <a:cubicBezTo>
                    <a:pt x="12114815" y="2750776"/>
                    <a:pt x="12034789" y="2891878"/>
                    <a:pt x="11892926" y="2988796"/>
                  </a:cubicBezTo>
                  <a:lnTo>
                    <a:pt x="10226933" y="4144692"/>
                  </a:lnTo>
                  <a:cubicBezTo>
                    <a:pt x="10106895" y="4228783"/>
                    <a:pt x="9952299" y="4274392"/>
                    <a:pt x="9790429" y="4274392"/>
                  </a:cubicBezTo>
                  <a:lnTo>
                    <a:pt x="5385373" y="4274392"/>
                  </a:lnTo>
                  <a:cubicBezTo>
                    <a:pt x="5021619" y="4274392"/>
                    <a:pt x="4728797" y="4043498"/>
                    <a:pt x="4728797" y="3759869"/>
                  </a:cubicBezTo>
                  <a:lnTo>
                    <a:pt x="4728797" y="3621617"/>
                  </a:lnTo>
                  <a:cubicBezTo>
                    <a:pt x="4728797" y="3336563"/>
                    <a:pt x="4434157" y="3107094"/>
                    <a:pt x="4072222" y="3107094"/>
                  </a:cubicBezTo>
                  <a:lnTo>
                    <a:pt x="656575" y="3107094"/>
                  </a:lnTo>
                  <a:cubicBezTo>
                    <a:pt x="294640" y="3107094"/>
                    <a:pt x="0" y="2876200"/>
                    <a:pt x="0" y="2592570"/>
                  </a:cubicBezTo>
                  <a:lnTo>
                    <a:pt x="0" y="514523"/>
                  </a:lnTo>
                  <a:cubicBezTo>
                    <a:pt x="0" y="230894"/>
                    <a:pt x="294640" y="0"/>
                    <a:pt x="65657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0336" r="0" b="-38497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5465302" y="5984200"/>
            <a:ext cx="3057252" cy="211228"/>
          </a:xfrm>
          <a:custGeom>
            <a:avLst/>
            <a:gdLst/>
            <a:ahLst/>
            <a:cxnLst/>
            <a:rect r="r" b="b" t="t" l="l"/>
            <a:pathLst>
              <a:path h="211228" w="3057252">
                <a:moveTo>
                  <a:pt x="3057252" y="0"/>
                </a:moveTo>
                <a:lnTo>
                  <a:pt x="0" y="0"/>
                </a:lnTo>
                <a:lnTo>
                  <a:pt x="0" y="211228"/>
                </a:lnTo>
                <a:lnTo>
                  <a:pt x="3057252" y="211228"/>
                </a:lnTo>
                <a:lnTo>
                  <a:pt x="3057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40694" y="4071885"/>
            <a:ext cx="1281860" cy="1258554"/>
          </a:xfrm>
          <a:custGeom>
            <a:avLst/>
            <a:gdLst/>
            <a:ahLst/>
            <a:cxnLst/>
            <a:rect r="r" b="b" t="t" l="l"/>
            <a:pathLst>
              <a:path h="1258554" w="1281860">
                <a:moveTo>
                  <a:pt x="0" y="0"/>
                </a:moveTo>
                <a:lnTo>
                  <a:pt x="1281860" y="0"/>
                </a:lnTo>
                <a:lnTo>
                  <a:pt x="1281860" y="1258554"/>
                </a:lnTo>
                <a:lnTo>
                  <a:pt x="0" y="1258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96389" y="3342779"/>
            <a:ext cx="3455818" cy="534081"/>
          </a:xfrm>
          <a:custGeom>
            <a:avLst/>
            <a:gdLst/>
            <a:ahLst/>
            <a:cxnLst/>
            <a:rect r="r" b="b" t="t" l="l"/>
            <a:pathLst>
              <a:path h="534081" w="3455818">
                <a:moveTo>
                  <a:pt x="0" y="0"/>
                </a:moveTo>
                <a:lnTo>
                  <a:pt x="3455818" y="0"/>
                </a:lnTo>
                <a:lnTo>
                  <a:pt x="3455818" y="534081"/>
                </a:lnTo>
                <a:lnTo>
                  <a:pt x="0" y="5340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7451" y="4138560"/>
            <a:ext cx="5483733" cy="283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7"/>
              </a:lnSpc>
            </a:pPr>
            <a:r>
              <a:rPr lang="en-US" sz="371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Como um programa é executado internamente no computador?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72585" y="5602735"/>
            <a:ext cx="4192717" cy="289679"/>
          </a:xfrm>
          <a:custGeom>
            <a:avLst/>
            <a:gdLst/>
            <a:ahLst/>
            <a:cxnLst/>
            <a:rect r="r" b="b" t="t" l="l"/>
            <a:pathLst>
              <a:path h="289679" w="4192717">
                <a:moveTo>
                  <a:pt x="0" y="289679"/>
                </a:moveTo>
                <a:lnTo>
                  <a:pt x="4192717" y="289679"/>
                </a:lnTo>
                <a:lnTo>
                  <a:pt x="4192717" y="0"/>
                </a:lnTo>
                <a:lnTo>
                  <a:pt x="0" y="0"/>
                </a:lnTo>
                <a:lnTo>
                  <a:pt x="0" y="2896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97539" y="1131496"/>
            <a:ext cx="4849083" cy="4760918"/>
          </a:xfrm>
          <a:custGeom>
            <a:avLst/>
            <a:gdLst/>
            <a:ahLst/>
            <a:cxnLst/>
            <a:rect r="r" b="b" t="t" l="l"/>
            <a:pathLst>
              <a:path h="4760918" w="4849083">
                <a:moveTo>
                  <a:pt x="0" y="0"/>
                </a:moveTo>
                <a:lnTo>
                  <a:pt x="4849082" y="0"/>
                </a:lnTo>
                <a:lnTo>
                  <a:pt x="4849082" y="4760918"/>
                </a:lnTo>
                <a:lnTo>
                  <a:pt x="0" y="47609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53018" y="1933344"/>
            <a:ext cx="3157223" cy="315722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5449" r="0" b="-34643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72585" y="2603481"/>
            <a:ext cx="4192717" cy="315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</a:p>
          <a:p>
            <a:pPr algn="just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Todo programa qu</a:t>
            </a: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e usamos no computador passa por um processo interno complexo para funcionar.</a:t>
            </a:r>
          </a:p>
          <a:p>
            <a:pPr algn="just">
              <a:lnSpc>
                <a:spcPts val="2520"/>
              </a:lnSpc>
            </a:pPr>
          </a:p>
          <a:p>
            <a:pPr algn="just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Entender isso ajuda a saber como o computador interpreta nossas instruções.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true" rot="5400000">
            <a:off x="4735939" y="388280"/>
            <a:ext cx="3455818" cy="534081"/>
          </a:xfrm>
          <a:custGeom>
            <a:avLst/>
            <a:gdLst/>
            <a:ahLst/>
            <a:cxnLst/>
            <a:rect r="r" b="b" t="t" l="l"/>
            <a:pathLst>
              <a:path h="534081" w="3455818">
                <a:moveTo>
                  <a:pt x="0" y="534080"/>
                </a:moveTo>
                <a:lnTo>
                  <a:pt x="3455818" y="534080"/>
                </a:lnTo>
                <a:lnTo>
                  <a:pt x="3455818" y="0"/>
                </a:lnTo>
                <a:lnTo>
                  <a:pt x="0" y="0"/>
                </a:lnTo>
                <a:lnTo>
                  <a:pt x="0" y="5340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2585" y="2139389"/>
            <a:ext cx="492422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0352" y="3042120"/>
            <a:ext cx="324044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Um conjunto de instruções que o computador executa para realizar tarefas.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03993" y="1237532"/>
            <a:ext cx="5785193" cy="109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 que é um programa?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227522" y="3185559"/>
            <a:ext cx="649278" cy="657710"/>
          </a:xfrm>
          <a:custGeom>
            <a:avLst/>
            <a:gdLst/>
            <a:ahLst/>
            <a:cxnLst/>
            <a:rect r="r" b="b" t="t" l="l"/>
            <a:pathLst>
              <a:path h="657710" w="649278">
                <a:moveTo>
                  <a:pt x="0" y="0"/>
                </a:moveTo>
                <a:lnTo>
                  <a:pt x="649278" y="0"/>
                </a:lnTo>
                <a:lnTo>
                  <a:pt x="649278" y="657710"/>
                </a:lnTo>
                <a:lnTo>
                  <a:pt x="0" y="657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4200" t="-82397" r="-210759" b="-2298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0352" y="4190835"/>
            <a:ext cx="33919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Exemplos: editor de texto, jogos, etc.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227522" y="4047021"/>
            <a:ext cx="649278" cy="657710"/>
          </a:xfrm>
          <a:custGeom>
            <a:avLst/>
            <a:gdLst/>
            <a:ahLst/>
            <a:cxnLst/>
            <a:rect r="r" b="b" t="t" l="l"/>
            <a:pathLst>
              <a:path h="657710" w="649278">
                <a:moveTo>
                  <a:pt x="0" y="0"/>
                </a:moveTo>
                <a:lnTo>
                  <a:pt x="649278" y="0"/>
                </a:lnTo>
                <a:lnTo>
                  <a:pt x="649278" y="657710"/>
                </a:lnTo>
                <a:lnTo>
                  <a:pt x="0" y="657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4200" t="-82397" r="-210759" b="-22985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00352" y="5041447"/>
            <a:ext cx="324044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Diagrama: código fonte → compilador → programa executável.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227522" y="4879280"/>
            <a:ext cx="649278" cy="657710"/>
          </a:xfrm>
          <a:custGeom>
            <a:avLst/>
            <a:gdLst/>
            <a:ahLst/>
            <a:cxnLst/>
            <a:rect r="r" b="b" t="t" l="l"/>
            <a:pathLst>
              <a:path h="657710" w="649278">
                <a:moveTo>
                  <a:pt x="0" y="0"/>
                </a:moveTo>
                <a:lnTo>
                  <a:pt x="649278" y="0"/>
                </a:lnTo>
                <a:lnTo>
                  <a:pt x="649278" y="657710"/>
                </a:lnTo>
                <a:lnTo>
                  <a:pt x="0" y="657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4200" t="-82397" r="-210759" b="-229858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58832" y="3051645"/>
            <a:ext cx="4026967" cy="2926080"/>
            <a:chOff x="0" y="0"/>
            <a:chExt cx="5884520" cy="42758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84519" cy="4274392"/>
            </a:xfrm>
            <a:custGeom>
              <a:avLst/>
              <a:gdLst/>
              <a:ahLst/>
              <a:cxnLst/>
              <a:rect r="r" b="b" t="t" l="l"/>
              <a:pathLst>
                <a:path h="4274392" w="5884519">
                  <a:moveTo>
                    <a:pt x="318918" y="0"/>
                  </a:moveTo>
                  <a:lnTo>
                    <a:pt x="5565602" y="0"/>
                  </a:lnTo>
                  <a:cubicBezTo>
                    <a:pt x="5742287" y="0"/>
                    <a:pt x="5884519" y="230894"/>
                    <a:pt x="5884519" y="514523"/>
                  </a:cubicBezTo>
                  <a:lnTo>
                    <a:pt x="5884519" y="2603973"/>
                  </a:lnTo>
                  <a:cubicBezTo>
                    <a:pt x="5884519" y="2750776"/>
                    <a:pt x="5845649" y="2891878"/>
                    <a:pt x="5776742" y="2988796"/>
                  </a:cubicBezTo>
                  <a:lnTo>
                    <a:pt x="4967520" y="4144692"/>
                  </a:lnTo>
                  <a:cubicBezTo>
                    <a:pt x="4909214" y="4228783"/>
                    <a:pt x="4834123" y="4274392"/>
                    <a:pt x="4755497" y="4274392"/>
                  </a:cubicBezTo>
                  <a:lnTo>
                    <a:pt x="2615833" y="4274392"/>
                  </a:lnTo>
                  <a:cubicBezTo>
                    <a:pt x="2439147" y="4274392"/>
                    <a:pt x="2296915" y="4043498"/>
                    <a:pt x="2296915" y="3759869"/>
                  </a:cubicBezTo>
                  <a:lnTo>
                    <a:pt x="2296915" y="3621617"/>
                  </a:lnTo>
                  <a:cubicBezTo>
                    <a:pt x="2296915" y="3336563"/>
                    <a:pt x="2153800" y="3107094"/>
                    <a:pt x="1977997" y="3107094"/>
                  </a:cubicBezTo>
                  <a:lnTo>
                    <a:pt x="318918" y="3107094"/>
                  </a:lnTo>
                  <a:cubicBezTo>
                    <a:pt x="143115" y="3107094"/>
                    <a:pt x="0" y="2876200"/>
                    <a:pt x="0" y="2592570"/>
                  </a:cubicBezTo>
                  <a:lnTo>
                    <a:pt x="0" y="514523"/>
                  </a:lnTo>
                  <a:cubicBezTo>
                    <a:pt x="0" y="230894"/>
                    <a:pt x="143115" y="0"/>
                    <a:pt x="318918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8834" r="0" b="-18834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true" rot="0">
            <a:off x="-1286484" y="1184531"/>
            <a:ext cx="3646442" cy="563541"/>
          </a:xfrm>
          <a:custGeom>
            <a:avLst/>
            <a:gdLst/>
            <a:ahLst/>
            <a:cxnLst/>
            <a:rect r="r" b="b" t="t" l="l"/>
            <a:pathLst>
              <a:path h="563541" w="3646442">
                <a:moveTo>
                  <a:pt x="0" y="563541"/>
                </a:moveTo>
                <a:lnTo>
                  <a:pt x="3646442" y="563541"/>
                </a:lnTo>
                <a:lnTo>
                  <a:pt x="3646442" y="0"/>
                </a:lnTo>
                <a:lnTo>
                  <a:pt x="0" y="0"/>
                </a:lnTo>
                <a:lnTo>
                  <a:pt x="0" y="56354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4227522" y="6289023"/>
            <a:ext cx="4264770" cy="294657"/>
          </a:xfrm>
          <a:custGeom>
            <a:avLst/>
            <a:gdLst/>
            <a:ahLst/>
            <a:cxnLst/>
            <a:rect r="r" b="b" t="t" l="l"/>
            <a:pathLst>
              <a:path h="294657" w="4264770">
                <a:moveTo>
                  <a:pt x="4264770" y="294657"/>
                </a:moveTo>
                <a:lnTo>
                  <a:pt x="0" y="294657"/>
                </a:lnTo>
                <a:lnTo>
                  <a:pt x="0" y="0"/>
                </a:lnTo>
                <a:lnTo>
                  <a:pt x="4264770" y="0"/>
                </a:lnTo>
                <a:lnTo>
                  <a:pt x="4264770" y="294657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02441" y="6583680"/>
            <a:ext cx="4675900" cy="323062"/>
          </a:xfrm>
          <a:custGeom>
            <a:avLst/>
            <a:gdLst/>
            <a:ahLst/>
            <a:cxnLst/>
            <a:rect r="r" b="b" t="t" l="l"/>
            <a:pathLst>
              <a:path h="323062" w="4675900">
                <a:moveTo>
                  <a:pt x="0" y="323062"/>
                </a:moveTo>
                <a:lnTo>
                  <a:pt x="4675899" y="323062"/>
                </a:lnTo>
                <a:lnTo>
                  <a:pt x="4675899" y="0"/>
                </a:lnTo>
                <a:lnTo>
                  <a:pt x="0" y="0"/>
                </a:lnTo>
                <a:lnTo>
                  <a:pt x="0" y="3230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2538" y="1851963"/>
            <a:ext cx="6197485" cy="55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98"/>
              </a:lnSpc>
            </a:pPr>
            <a:r>
              <a:rPr lang="en-US" sz="1831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O programa é carregado da memória permanente (HD, SSD) para a memória RAM, onde poderá ser acessado rapidamente. (Carregamento)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5335" y="237795"/>
            <a:ext cx="6629254" cy="109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Etapas básicas da execução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2538" y="2702342"/>
            <a:ext cx="527484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A CPU busca (Fetch) a próxima instrução do programa na memória RAM.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2538" y="3536443"/>
            <a:ext cx="527484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A CPU interpreta a instrução buscada para entender qual operação deve realizar. [Decode]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6354" y="4391153"/>
            <a:ext cx="5585479" cy="90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7"/>
              </a:lnSpc>
            </a:pPr>
            <a:r>
              <a:rPr lang="en-US" sz="1998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A CPU executa a instrução decodificada (Execute), realizando a operação desejada (como calcular, mover dados, etc).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5335" y="1854503"/>
            <a:ext cx="699181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5335" y="2704882"/>
            <a:ext cx="699181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5335" y="3538983"/>
            <a:ext cx="699181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3.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5335" y="4393693"/>
            <a:ext cx="699181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4.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924589" y="2411332"/>
            <a:ext cx="3658022" cy="3753567"/>
          </a:xfrm>
          <a:custGeom>
            <a:avLst/>
            <a:gdLst/>
            <a:ahLst/>
            <a:cxnLst/>
            <a:rect r="r" b="b" t="t" l="l"/>
            <a:pathLst>
              <a:path h="3753567" w="3658022">
                <a:moveTo>
                  <a:pt x="0" y="0"/>
                </a:moveTo>
                <a:lnTo>
                  <a:pt x="3658022" y="0"/>
                </a:lnTo>
                <a:lnTo>
                  <a:pt x="3658022" y="3753568"/>
                </a:lnTo>
                <a:lnTo>
                  <a:pt x="0" y="375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16354" y="5523946"/>
            <a:ext cx="5585479" cy="909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9"/>
              </a:lnSpc>
            </a:pPr>
            <a:r>
              <a:rPr lang="en-US" sz="2024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Esse processo de buscar, decodificar e executar se repete para todas as instruções do programa até que ele termine. [Ciclo Fetch-Decode-Execute]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5335" y="5516961"/>
            <a:ext cx="699181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5.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02441" y="6583680"/>
            <a:ext cx="4675900" cy="323062"/>
          </a:xfrm>
          <a:custGeom>
            <a:avLst/>
            <a:gdLst/>
            <a:ahLst/>
            <a:cxnLst/>
            <a:rect r="r" b="b" t="t" l="l"/>
            <a:pathLst>
              <a:path h="323062" w="4675900">
                <a:moveTo>
                  <a:pt x="0" y="323062"/>
                </a:moveTo>
                <a:lnTo>
                  <a:pt x="4675899" y="323062"/>
                </a:lnTo>
                <a:lnTo>
                  <a:pt x="4675899" y="0"/>
                </a:lnTo>
                <a:lnTo>
                  <a:pt x="0" y="0"/>
                </a:lnTo>
                <a:lnTo>
                  <a:pt x="0" y="3230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24589" y="2411332"/>
            <a:ext cx="3658022" cy="3753567"/>
          </a:xfrm>
          <a:custGeom>
            <a:avLst/>
            <a:gdLst/>
            <a:ahLst/>
            <a:cxnLst/>
            <a:rect r="r" b="b" t="t" l="l"/>
            <a:pathLst>
              <a:path h="3753567" w="3658022">
                <a:moveTo>
                  <a:pt x="0" y="0"/>
                </a:moveTo>
                <a:lnTo>
                  <a:pt x="3658022" y="0"/>
                </a:lnTo>
                <a:lnTo>
                  <a:pt x="3658022" y="3753568"/>
                </a:lnTo>
                <a:lnTo>
                  <a:pt x="0" y="375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18028" y="1146160"/>
            <a:ext cx="9281360" cy="5359985"/>
          </a:xfrm>
          <a:custGeom>
            <a:avLst/>
            <a:gdLst/>
            <a:ahLst/>
            <a:cxnLst/>
            <a:rect r="r" b="b" t="t" l="l"/>
            <a:pathLst>
              <a:path h="5359985" w="9281360">
                <a:moveTo>
                  <a:pt x="0" y="0"/>
                </a:moveTo>
                <a:lnTo>
                  <a:pt x="9281360" y="0"/>
                </a:lnTo>
                <a:lnTo>
                  <a:pt x="9281360" y="5359986"/>
                </a:lnTo>
                <a:lnTo>
                  <a:pt x="0" y="53599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5335" y="237795"/>
            <a:ext cx="662925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REPRESENTAÇÃO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0693" y="3071589"/>
            <a:ext cx="2712741" cy="2712741"/>
          </a:xfrm>
          <a:custGeom>
            <a:avLst/>
            <a:gdLst/>
            <a:ahLst/>
            <a:cxnLst/>
            <a:rect r="r" b="b" t="t" l="l"/>
            <a:pathLst>
              <a:path h="2712741" w="2712741">
                <a:moveTo>
                  <a:pt x="0" y="0"/>
                </a:moveTo>
                <a:lnTo>
                  <a:pt x="2712741" y="0"/>
                </a:lnTo>
                <a:lnTo>
                  <a:pt x="2712741" y="2712741"/>
                </a:lnTo>
                <a:lnTo>
                  <a:pt x="0" y="271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3129" y="3464025"/>
            <a:ext cx="1927870" cy="19278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0671" r="0" b="-20671"/>
              </a:stretch>
            </a:blipFill>
            <a:ln w="171450" cap="sq">
              <a:solidFill>
                <a:srgbClr val="191026"/>
              </a:solidFill>
              <a:prstDash val="solid"/>
              <a:miter/>
            </a:ln>
          </p:spPr>
        </p:sp>
      </p:grpSp>
      <p:sp>
        <p:nvSpPr>
          <p:cNvPr name="Freeform 5" id="5"/>
          <p:cNvSpPr/>
          <p:nvPr/>
        </p:nvSpPr>
        <p:spPr>
          <a:xfrm flipH="false" flipV="true" rot="5400000">
            <a:off x="-1290335" y="702996"/>
            <a:ext cx="4782884" cy="739173"/>
          </a:xfrm>
          <a:custGeom>
            <a:avLst/>
            <a:gdLst/>
            <a:ahLst/>
            <a:cxnLst/>
            <a:rect r="r" b="b" t="t" l="l"/>
            <a:pathLst>
              <a:path h="739173" w="4782884">
                <a:moveTo>
                  <a:pt x="0" y="739173"/>
                </a:moveTo>
                <a:lnTo>
                  <a:pt x="4782883" y="739173"/>
                </a:lnTo>
                <a:lnTo>
                  <a:pt x="4782883" y="0"/>
                </a:lnTo>
                <a:lnTo>
                  <a:pt x="0" y="0"/>
                </a:lnTo>
                <a:lnTo>
                  <a:pt x="0" y="73917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4681307" y="6322556"/>
            <a:ext cx="3779428" cy="261124"/>
          </a:xfrm>
          <a:custGeom>
            <a:avLst/>
            <a:gdLst/>
            <a:ahLst/>
            <a:cxnLst/>
            <a:rect r="r" b="b" t="t" l="l"/>
            <a:pathLst>
              <a:path h="261124" w="3779428">
                <a:moveTo>
                  <a:pt x="3779428" y="261124"/>
                </a:moveTo>
                <a:lnTo>
                  <a:pt x="0" y="261124"/>
                </a:lnTo>
                <a:lnTo>
                  <a:pt x="0" y="0"/>
                </a:lnTo>
                <a:lnTo>
                  <a:pt x="3779428" y="0"/>
                </a:lnTo>
                <a:lnTo>
                  <a:pt x="3779428" y="26112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11623" y="2139809"/>
            <a:ext cx="4869404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A execução de um programa no computador envolve um processo organizado e eficiente, onde o código é carregado na memória, buscado, decodificado e executado pela CPU em ciclos contínuos. Entender essas etapas ajuda a compreender melhor como o hardware e o software trabalham juntos para transformar instruções abstratas em ações concretas. Esse conhecimento é fundamental para quem deseja se aprofundar em programação, arquitetura de computadores ou desenvolvimento de sistemas mais eficientes.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5085" y="1333574"/>
            <a:ext cx="638043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8290560" cy="3527483"/>
            <a:chOff x="0" y="0"/>
            <a:chExt cx="7139257" cy="30376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39256" cy="3037624"/>
            </a:xfrm>
            <a:custGeom>
              <a:avLst/>
              <a:gdLst/>
              <a:ahLst/>
              <a:cxnLst/>
              <a:rect r="r" b="b" t="t" l="l"/>
              <a:pathLst>
                <a:path h="3037624" w="7139256">
                  <a:moveTo>
                    <a:pt x="1853351" y="0"/>
                  </a:moveTo>
                  <a:lnTo>
                    <a:pt x="6535276" y="0"/>
                  </a:lnTo>
                  <a:cubicBezTo>
                    <a:pt x="6869392" y="0"/>
                    <a:pt x="7139256" y="191307"/>
                    <a:pt x="7139256" y="428162"/>
                  </a:cubicBezTo>
                  <a:lnTo>
                    <a:pt x="7139256" y="1965700"/>
                  </a:lnTo>
                  <a:cubicBezTo>
                    <a:pt x="7139256" y="2202556"/>
                    <a:pt x="6869392" y="2393862"/>
                    <a:pt x="6535276" y="2393862"/>
                  </a:cubicBezTo>
                  <a:lnTo>
                    <a:pt x="5341592" y="2393862"/>
                  </a:lnTo>
                  <a:cubicBezTo>
                    <a:pt x="5157399" y="2393862"/>
                    <a:pt x="4981773" y="2453582"/>
                    <a:pt x="4867545" y="2556827"/>
                  </a:cubicBezTo>
                  <a:lnTo>
                    <a:pt x="4512010" y="2874659"/>
                  </a:lnTo>
                  <a:cubicBezTo>
                    <a:pt x="4397782" y="2976892"/>
                    <a:pt x="4223584" y="3037624"/>
                    <a:pt x="4037963" y="3037624"/>
                  </a:cubicBezTo>
                  <a:lnTo>
                    <a:pt x="603981" y="3037624"/>
                  </a:lnTo>
                  <a:cubicBezTo>
                    <a:pt x="269864" y="3037624"/>
                    <a:pt x="0" y="2846318"/>
                    <a:pt x="0" y="2609462"/>
                  </a:cubicBezTo>
                  <a:lnTo>
                    <a:pt x="0" y="1096217"/>
                  </a:lnTo>
                  <a:cubicBezTo>
                    <a:pt x="0" y="961594"/>
                    <a:pt x="88527" y="835068"/>
                    <a:pt x="239879" y="754092"/>
                  </a:cubicBezTo>
                  <a:lnTo>
                    <a:pt x="1489249" y="86037"/>
                  </a:lnTo>
                  <a:cubicBezTo>
                    <a:pt x="1593482" y="30366"/>
                    <a:pt x="1721989" y="0"/>
                    <a:pt x="185335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6587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6956629" y="5618981"/>
            <a:ext cx="4527502" cy="699705"/>
          </a:xfrm>
          <a:custGeom>
            <a:avLst/>
            <a:gdLst/>
            <a:ahLst/>
            <a:cxnLst/>
            <a:rect r="r" b="b" t="t" l="l"/>
            <a:pathLst>
              <a:path h="699705" w="4527502">
                <a:moveTo>
                  <a:pt x="4527501" y="0"/>
                </a:moveTo>
                <a:lnTo>
                  <a:pt x="0" y="0"/>
                </a:lnTo>
                <a:lnTo>
                  <a:pt x="0" y="699705"/>
                </a:lnTo>
                <a:lnTo>
                  <a:pt x="4527501" y="699705"/>
                </a:lnTo>
                <a:lnTo>
                  <a:pt x="45275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1520" y="5257066"/>
            <a:ext cx="5741907" cy="760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571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OBRIGADO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192749" y="4023166"/>
            <a:ext cx="1179139" cy="1157700"/>
          </a:xfrm>
          <a:custGeom>
            <a:avLst/>
            <a:gdLst/>
            <a:ahLst/>
            <a:cxnLst/>
            <a:rect r="r" b="b" t="t" l="l"/>
            <a:pathLst>
              <a:path h="1157700" w="1179139">
                <a:moveTo>
                  <a:pt x="0" y="0"/>
                </a:moveTo>
                <a:lnTo>
                  <a:pt x="1179139" y="0"/>
                </a:lnTo>
                <a:lnTo>
                  <a:pt x="1179139" y="1157700"/>
                </a:lnTo>
                <a:lnTo>
                  <a:pt x="0" y="1157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300" y="3657600"/>
            <a:ext cx="649278" cy="657710"/>
          </a:xfrm>
          <a:custGeom>
            <a:avLst/>
            <a:gdLst/>
            <a:ahLst/>
            <a:cxnLst/>
            <a:rect r="r" b="b" t="t" l="l"/>
            <a:pathLst>
              <a:path h="657710" w="649278">
                <a:moveTo>
                  <a:pt x="0" y="0"/>
                </a:moveTo>
                <a:lnTo>
                  <a:pt x="649278" y="0"/>
                </a:lnTo>
                <a:lnTo>
                  <a:pt x="649278" y="657710"/>
                </a:lnTo>
                <a:lnTo>
                  <a:pt x="0" y="657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4200" t="-82397" r="-210759" b="-22985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9300" y="4523859"/>
            <a:ext cx="649278" cy="657710"/>
          </a:xfrm>
          <a:custGeom>
            <a:avLst/>
            <a:gdLst/>
            <a:ahLst/>
            <a:cxnLst/>
            <a:rect r="r" b="b" t="t" l="l"/>
            <a:pathLst>
              <a:path h="657710" w="649278">
                <a:moveTo>
                  <a:pt x="0" y="0"/>
                </a:moveTo>
                <a:lnTo>
                  <a:pt x="649278" y="0"/>
                </a:lnTo>
                <a:lnTo>
                  <a:pt x="649278" y="657710"/>
                </a:lnTo>
                <a:lnTo>
                  <a:pt x="0" y="657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4200" t="-82397" r="-210759" b="-22985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9300" y="5390117"/>
            <a:ext cx="649278" cy="657710"/>
          </a:xfrm>
          <a:custGeom>
            <a:avLst/>
            <a:gdLst/>
            <a:ahLst/>
            <a:cxnLst/>
            <a:rect r="r" b="b" t="t" l="l"/>
            <a:pathLst>
              <a:path h="657710" w="649278">
                <a:moveTo>
                  <a:pt x="0" y="0"/>
                </a:moveTo>
                <a:lnTo>
                  <a:pt x="649278" y="0"/>
                </a:lnTo>
                <a:lnTo>
                  <a:pt x="649278" y="657711"/>
                </a:lnTo>
                <a:lnTo>
                  <a:pt x="0" y="657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4200" t="-82397" r="-210759" b="-2298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2130" y="3662605"/>
            <a:ext cx="6061923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TANENBAUM, Andrew S. Organização Estruturada de Computadores, 7ª Ed. Pearson, 2016.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0747" y="2078166"/>
            <a:ext cx="6738690" cy="109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Referências Bibliográficas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2130" y="4528864"/>
            <a:ext cx="521102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STALLINGS, William. Arquitetura e Organização de Computadores, 9ª Ed. Pearson, 2012.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2130" y="5395122"/>
            <a:ext cx="505060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TT Supermolot Neue Condensed"/>
                <a:ea typeface="TT Supermolot Neue Condensed"/>
                <a:cs typeface="TT Supermolot Neue Condensed"/>
                <a:sym typeface="TT Supermolot Neue Condensed"/>
              </a:rPr>
              <a:t>SILBERSCHATZ, Abraham et al. Sistemas Operacionais, 9ª Ed. Wiley, 2013.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0">
            <a:off x="7313159" y="2588706"/>
            <a:ext cx="3646442" cy="563541"/>
          </a:xfrm>
          <a:custGeom>
            <a:avLst/>
            <a:gdLst/>
            <a:ahLst/>
            <a:cxnLst/>
            <a:rect r="r" b="b" t="t" l="l"/>
            <a:pathLst>
              <a:path h="563541" w="3646442">
                <a:moveTo>
                  <a:pt x="3646442" y="563541"/>
                </a:moveTo>
                <a:lnTo>
                  <a:pt x="0" y="563541"/>
                </a:lnTo>
                <a:lnTo>
                  <a:pt x="0" y="0"/>
                </a:lnTo>
                <a:lnTo>
                  <a:pt x="3646442" y="0"/>
                </a:lnTo>
                <a:lnTo>
                  <a:pt x="3646442" y="5635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DAGo2kA3axM</dc:identifier>
  <dcterms:modified xsi:type="dcterms:W3CDTF">2011-08-01T06:04:30Z</dcterms:modified>
  <cp:revision>1</cp:revision>
  <dc:title>execucao_programa_computador.pptx</dc:title>
</cp:coreProperties>
</file>