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c1d3fd72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c1d3fd72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c1d3fd72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c1d3fd72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c1d3fd72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c1d3fd72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c1d3fd72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c1d3fd72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100" y="0"/>
            <a:ext cx="48188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4225" y="1998700"/>
            <a:ext cx="4325100" cy="132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fr" sz="2300">
                <a:highlight>
                  <a:schemeClr val="accent6"/>
                </a:highlight>
              </a:rPr>
              <a:t>I - Comparatif avant et après optimisation</a:t>
            </a:r>
            <a:endParaRPr b="1" sz="2300">
              <a:highlight>
                <a:schemeClr val="accent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 u="sng"/>
              <a:t>Score Lighthouse avant optimisation : </a:t>
            </a:r>
            <a:endParaRPr b="1" sz="1100" u="sng">
              <a:highlight>
                <a:schemeClr val="dk1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4225" y="3387050"/>
            <a:ext cx="4398900" cy="107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300"/>
              <a:buChar char="-"/>
            </a:pPr>
            <a:r>
              <a:rPr b="1" i="1" lang="fr" sz="1300">
                <a:solidFill>
                  <a:srgbClr val="0000FF"/>
                </a:solidFill>
              </a:rPr>
              <a:t>Chargement très lents du contenu général</a:t>
            </a:r>
            <a:endParaRPr b="1" i="1" sz="1300">
              <a:solidFill>
                <a:srgbClr val="0000FF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-"/>
            </a:pPr>
            <a:r>
              <a:rPr b="1" i="1" lang="fr" sz="1300">
                <a:solidFill>
                  <a:srgbClr val="0000FF"/>
                </a:solidFill>
              </a:rPr>
              <a:t>Images trop volumineuses</a:t>
            </a:r>
            <a:endParaRPr b="1" i="1" sz="1300">
              <a:solidFill>
                <a:srgbClr val="0000FF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-"/>
            </a:pPr>
            <a:r>
              <a:rPr b="1" i="1" lang="fr" sz="1300">
                <a:solidFill>
                  <a:srgbClr val="0000FF"/>
                </a:solidFill>
              </a:rPr>
              <a:t>les animations  fonctionnent mal (modal, filtre de galerie, ancre de page)</a:t>
            </a:r>
            <a:endParaRPr b="1" i="1" sz="1300">
              <a:solidFill>
                <a:srgbClr val="0000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4225" y="4528500"/>
            <a:ext cx="4398900" cy="6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300"/>
              <a:buChar char="-"/>
            </a:pPr>
            <a:r>
              <a:rPr b="1" i="1" lang="fr" sz="1300">
                <a:solidFill>
                  <a:srgbClr val="0000FF"/>
                </a:solidFill>
              </a:rPr>
              <a:t>Mauvais </a:t>
            </a:r>
            <a:r>
              <a:rPr b="1" i="1" lang="fr" sz="1300">
                <a:solidFill>
                  <a:srgbClr val="0000FF"/>
                </a:solidFill>
              </a:rPr>
              <a:t>référencement, pas d’optimisation du partage sur les réseaux</a:t>
            </a:r>
            <a:endParaRPr b="1" i="1" sz="1300">
              <a:solidFill>
                <a:srgbClr val="0000FF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0" y="0"/>
            <a:ext cx="4325100" cy="109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300">
                <a:highlight>
                  <a:schemeClr val="accent6"/>
                </a:highlight>
              </a:rPr>
              <a:t>Rapport d’optimisation </a:t>
            </a:r>
            <a:endParaRPr b="1" sz="2300">
              <a:highlight>
                <a:schemeClr val="accent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fr" sz="2300" u="sng">
                <a:solidFill>
                  <a:srgbClr val="0000FF"/>
                </a:solidFill>
              </a:rPr>
              <a:t>Nina Carducci</a:t>
            </a:r>
            <a:endParaRPr b="1" i="1" sz="2300"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975" y="0"/>
            <a:ext cx="49366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0" y="0"/>
            <a:ext cx="4325100" cy="542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fr" sz="2300">
                <a:highlight>
                  <a:schemeClr val="accent6"/>
                </a:highlight>
              </a:rPr>
              <a:t>II - Détails des optimisations effectuées</a:t>
            </a:r>
            <a:endParaRPr b="1" sz="2300">
              <a:highlight>
                <a:schemeClr val="accent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1700" u="sng"/>
              <a:t>1 - Les images</a:t>
            </a:r>
            <a:endParaRPr b="1" sz="1700" u="sng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/>
              <a:t>Le projet comporte originalement </a:t>
            </a:r>
            <a:r>
              <a:rPr i="1" lang="fr" sz="1100">
                <a:solidFill>
                  <a:schemeClr val="dk1"/>
                </a:solidFill>
                <a:highlight>
                  <a:srgbClr val="0000FF"/>
                </a:highlight>
              </a:rPr>
              <a:t>15</a:t>
            </a:r>
            <a:r>
              <a:rPr lang="fr" sz="1100">
                <a:solidFill>
                  <a:schemeClr val="dk1"/>
                </a:solidFill>
                <a:highlight>
                  <a:srgbClr val="0000FF"/>
                </a:highlight>
              </a:rPr>
              <a:t> </a:t>
            </a:r>
            <a:r>
              <a:rPr lang="fr" sz="1100"/>
              <a:t>images pour un poids total de </a:t>
            </a:r>
            <a:r>
              <a:rPr i="1" lang="fr" sz="1100">
                <a:solidFill>
                  <a:schemeClr val="dk1"/>
                </a:solidFill>
                <a:highlight>
                  <a:srgbClr val="0000FF"/>
                </a:highlight>
              </a:rPr>
              <a:t>33.2</a:t>
            </a:r>
            <a:r>
              <a:rPr lang="fr" sz="1100">
                <a:solidFill>
                  <a:schemeClr val="dk1"/>
                </a:solidFill>
                <a:highlight>
                  <a:srgbClr val="0000FF"/>
                </a:highlight>
              </a:rPr>
              <a:t>MB</a:t>
            </a:r>
            <a:r>
              <a:rPr lang="fr" sz="1100">
                <a:solidFill>
                  <a:schemeClr val="lt1"/>
                </a:solidFill>
              </a:rPr>
              <a:t>. </a:t>
            </a:r>
            <a:r>
              <a:rPr lang="fr" sz="1100"/>
              <a:t>Nous avons effectué les modifications suivantes aux images 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b="1" i="1" lang="fr" sz="1100">
                <a:solidFill>
                  <a:srgbClr val="0000FF"/>
                </a:solidFill>
              </a:rPr>
              <a:t>Compression des images pour réduire leur taille sans baisser leur qualité		</a:t>
            </a:r>
            <a:endParaRPr b="1" i="1" sz="1100">
              <a:solidFill>
                <a:srgbClr val="0000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b="1" i="1" lang="fr" sz="1100">
                <a:solidFill>
                  <a:srgbClr val="0000FF"/>
                </a:solidFill>
              </a:rPr>
              <a:t>Redimension</a:t>
            </a:r>
            <a:r>
              <a:rPr b="1" i="1" lang="fr" sz="1100">
                <a:solidFill>
                  <a:srgbClr val="0000FF"/>
                </a:solidFill>
              </a:rPr>
              <a:t> des images selon leur contenant afin d’optimiser au mieux leur chargement</a:t>
            </a:r>
            <a:endParaRPr b="1" i="1" sz="1100">
              <a:solidFill>
                <a:srgbClr val="0000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b="1" i="1" lang="fr" sz="1100">
                <a:solidFill>
                  <a:srgbClr val="0000FF"/>
                </a:solidFill>
              </a:rPr>
              <a:t>Rognage au mieux des images et changement de leur format de jpeg à webp qui est optimisé pour le web</a:t>
            </a:r>
            <a:endParaRPr b="1" i="1" sz="1100">
              <a:solidFill>
                <a:srgbClr val="0000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b="1" lang="fr" sz="1100">
                <a:solidFill>
                  <a:srgbClr val="0000FF"/>
                </a:solidFill>
              </a:rPr>
              <a:t>Minimisation</a:t>
            </a:r>
            <a:r>
              <a:rPr b="1" lang="fr" sz="1100">
                <a:solidFill>
                  <a:srgbClr val="0000FF"/>
                </a:solidFill>
              </a:rPr>
              <a:t> des codes, </a:t>
            </a:r>
            <a:r>
              <a:rPr b="1" lang="fr" sz="1100">
                <a:solidFill>
                  <a:srgbClr val="0000FF"/>
                </a:solidFill>
              </a:rPr>
              <a:t>reduction</a:t>
            </a:r>
            <a:r>
              <a:rPr b="1" lang="fr" sz="1100">
                <a:solidFill>
                  <a:srgbClr val="0000FF"/>
                </a:solidFill>
              </a:rPr>
              <a:t>/compression du code pour optimiser le stockage</a:t>
            </a:r>
            <a:endParaRPr b="1" sz="1100">
              <a:solidFill>
                <a:srgbClr val="0000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b="1" lang="fr" sz="1100">
                <a:solidFill>
                  <a:srgbClr val="0000FF"/>
                </a:solidFill>
              </a:rPr>
              <a:t>Suppression au mieux du code inutile</a:t>
            </a:r>
            <a:br>
              <a:rPr b="1" lang="fr" sz="1100">
                <a:solidFill>
                  <a:srgbClr val="0000FF"/>
                </a:solidFill>
              </a:rPr>
            </a:b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/>
              <a:t>Après les modifications, le poids total des images est de </a:t>
            </a:r>
            <a:r>
              <a:rPr i="1" lang="fr" sz="1100">
                <a:solidFill>
                  <a:schemeClr val="dk1"/>
                </a:solidFill>
                <a:highlight>
                  <a:srgbClr val="0000FF"/>
                </a:highlight>
              </a:rPr>
              <a:t>0.498</a:t>
            </a:r>
            <a:r>
              <a:rPr lang="fr" sz="1100">
                <a:solidFill>
                  <a:schemeClr val="dk1"/>
                </a:solidFill>
                <a:highlight>
                  <a:srgbClr val="0000FF"/>
                </a:highlight>
              </a:rPr>
              <a:t>MB</a:t>
            </a:r>
            <a:r>
              <a:rPr lang="fr" sz="1100"/>
              <a:t> soit un gain de </a:t>
            </a:r>
            <a:r>
              <a:rPr i="1" lang="fr" sz="1100">
                <a:solidFill>
                  <a:schemeClr val="dk1"/>
                </a:solidFill>
                <a:highlight>
                  <a:srgbClr val="0000FF"/>
                </a:highlight>
              </a:rPr>
              <a:t>98</a:t>
            </a:r>
            <a:r>
              <a:rPr lang="fr" sz="1100">
                <a:solidFill>
                  <a:schemeClr val="dk1"/>
                </a:solidFill>
                <a:highlight>
                  <a:srgbClr val="0000FF"/>
                </a:highlight>
              </a:rPr>
              <a:t>%.</a:t>
            </a:r>
            <a:endParaRPr sz="1100">
              <a:solidFill>
                <a:schemeClr val="dk1"/>
              </a:solidFill>
              <a:highlight>
                <a:srgbClr val="0000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0"/>
            <a:ext cx="9144000" cy="206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highlight>
                  <a:schemeClr val="accent6"/>
                </a:highlight>
              </a:rPr>
              <a:t>III - Accessibilité du site</a:t>
            </a:r>
            <a:endParaRPr b="1" sz="2300">
              <a:solidFill>
                <a:schemeClr val="lt1"/>
              </a:solidFill>
              <a:highlight>
                <a:schemeClr val="accent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fr" sz="2300">
                <a:solidFill>
                  <a:srgbClr val="0000FF"/>
                </a:solidFill>
              </a:rPr>
              <a:t>présentation wave tools qui ne décrit aucune erreur majeure sur notre site</a:t>
            </a:r>
            <a:endParaRPr b="1" i="1" sz="23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highlight>
                <a:schemeClr val="accent6"/>
              </a:highlight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3200"/>
            <a:ext cx="9092427" cy="33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0"/>
            <a:ext cx="4656600" cy="539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highlight>
                  <a:schemeClr val="accent6"/>
                </a:highlight>
              </a:rPr>
              <a:t>III - Accessibilité du site</a:t>
            </a:r>
            <a:endParaRPr b="1" sz="2300">
              <a:solidFill>
                <a:schemeClr val="lt1"/>
              </a:solidFill>
              <a:highlight>
                <a:schemeClr val="accent6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300"/>
              <a:buChar char="-"/>
            </a:pPr>
            <a:r>
              <a:rPr b="1" i="1" lang="fr" sz="1300">
                <a:solidFill>
                  <a:srgbClr val="0000FF"/>
                </a:solidFill>
              </a:rPr>
              <a:t>Ajout des balises meta qui définissent un meilleur partage du site sur les réseaux sociaux </a:t>
            </a:r>
            <a:endParaRPr b="1" i="1" sz="13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rgbClr val="0000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300"/>
              <a:buChar char="-"/>
            </a:pPr>
            <a:r>
              <a:rPr b="1" i="1" lang="fr" sz="1300">
                <a:solidFill>
                  <a:srgbClr val="0000FF"/>
                </a:solidFill>
              </a:rPr>
              <a:t>Ajout des mots-clés dans le texte et dans les titres et description alt des images afin de faciliter le référencement et le travail du moteur de recherche</a:t>
            </a:r>
            <a:endParaRPr b="1" i="1" sz="13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rgbClr val="0000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300"/>
              <a:buChar char="-"/>
            </a:pPr>
            <a:r>
              <a:rPr b="1" i="1" lang="fr" sz="1300">
                <a:solidFill>
                  <a:srgbClr val="0000FF"/>
                </a:solidFill>
              </a:rPr>
              <a:t>Toujours pour un meilleur accès du moteur de recherche, une organisation du code a été fait, un header-footer-nav-main afin que le moteur de recherche comprenne mieux de quoi il en ressort </a:t>
            </a:r>
            <a:endParaRPr b="1" i="1" sz="13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rgbClr val="0000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300"/>
              <a:buChar char="-"/>
            </a:pPr>
            <a:r>
              <a:rPr b="1" i="1" lang="fr" sz="1300">
                <a:solidFill>
                  <a:srgbClr val="0000FF"/>
                </a:solidFill>
              </a:rPr>
              <a:t>Également une meilleure organisation des titres et sous-titres</a:t>
            </a:r>
            <a:endParaRPr b="1" baseline="30000" i="1" sz="13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highlight>
                <a:schemeClr val="accent6"/>
              </a:highlight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600" y="0"/>
            <a:ext cx="44874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601" y="0"/>
            <a:ext cx="44874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225" y="0"/>
            <a:ext cx="4357100" cy="51062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0" y="0"/>
            <a:ext cx="4656600" cy="594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fr" sz="2300"/>
              <a:t> </a:t>
            </a:r>
            <a:r>
              <a:rPr b="1" lang="fr" sz="2300">
                <a:highlight>
                  <a:schemeClr val="accent6"/>
                </a:highlight>
              </a:rPr>
              <a:t>IV - Détails de réalisation additionnelles à la demande du client</a:t>
            </a:r>
            <a:endParaRPr b="1" sz="2300">
              <a:highlight>
                <a:schemeClr val="accent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700" u="sng"/>
              <a:t>Comme demandé, les informations données ont été intégrées au référencement du site : </a:t>
            </a:r>
            <a:endParaRPr sz="1700" u="sng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 u="sng"/>
          </a:p>
          <a:p>
            <a:pPr indent="-3238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b="1" i="1" lang="fr" sz="1500">
                <a:solidFill>
                  <a:srgbClr val="0000FF"/>
                </a:solidFill>
                <a:highlight>
                  <a:srgbClr val="FFFFFF"/>
                </a:highlight>
              </a:rPr>
              <a:t>Numéro de téléphone : 05 56 67 78 89.</a:t>
            </a:r>
            <a:endParaRPr b="1" i="1" sz="15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b="1" i="1" lang="fr" sz="1500">
                <a:solidFill>
                  <a:srgbClr val="0000FF"/>
                </a:solidFill>
                <a:highlight>
                  <a:srgbClr val="FFFFFF"/>
                </a:highlight>
              </a:rPr>
              <a:t>Réponds au téléphone du lundi au vendredi de 10h à 19h.</a:t>
            </a:r>
            <a:endParaRPr b="1" i="1" sz="15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b="1" i="1" lang="fr" sz="1500">
                <a:solidFill>
                  <a:srgbClr val="0000FF"/>
                </a:solidFill>
                <a:highlight>
                  <a:srgbClr val="FFFFFF"/>
                </a:highlight>
              </a:rPr>
              <a:t>Adresse : 68 avenue Alsace-Lorraine, 33200 Bordeaux.</a:t>
            </a:r>
            <a:endParaRPr b="1" i="1" sz="15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fr" sz="1700"/>
            </a:b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