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6" r:id="rId1"/>
    <p:sldMasterId id="2147483828" r:id="rId2"/>
    <p:sldMasterId id="2147483840" r:id="rId3"/>
    <p:sldMasterId id="2147483864" r:id="rId4"/>
  </p:sldMasterIdLst>
  <p:notesMasterIdLst>
    <p:notesMasterId r:id="rId12"/>
  </p:notesMasterIdLst>
  <p:sldIdLst>
    <p:sldId id="257" r:id="rId5"/>
    <p:sldId id="259" r:id="rId6"/>
    <p:sldId id="271" r:id="rId7"/>
    <p:sldId id="274" r:id="rId8"/>
    <p:sldId id="275" r:id="rId9"/>
    <p:sldId id="276" r:id="rId10"/>
    <p:sldId id="273" r:id="rId11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나눔스퀘어" panose="020B0600000101010101" pitchFamily="50" charset="-127"/>
      <p:regular r:id="rId15"/>
    </p:embeddedFont>
    <p:embeddedFont>
      <p:font typeface="나눔스퀘어_ac" panose="020B0600000101010101" pitchFamily="50" charset="-127"/>
      <p:regular r:id="rId16"/>
    </p:embeddedFont>
    <p:embeddedFont>
      <p:font typeface="나눔스퀘어 Bold" panose="020B0600000101010101" pitchFamily="50" charset="-127"/>
      <p:bold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3F3"/>
    <a:srgbClr val="F3955B"/>
    <a:srgbClr val="EC9844"/>
    <a:srgbClr val="AC1D00"/>
    <a:srgbClr val="3B3B3B"/>
    <a:srgbClr val="60943C"/>
    <a:srgbClr val="71AE48"/>
    <a:srgbClr val="6AA343"/>
    <a:srgbClr val="8FC36B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3" autoAdjust="0"/>
    <p:restoredTop sz="94598" autoAdjust="0"/>
  </p:normalViewPr>
  <p:slideViewPr>
    <p:cSldViewPr snapToGrid="0">
      <p:cViewPr varScale="1">
        <p:scale>
          <a:sx n="109" d="100"/>
          <a:sy n="109" d="100"/>
        </p:scale>
        <p:origin x="780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643B4-4DBB-4514-8BBB-FF9C3862612D}" type="datetimeFigureOut">
              <a:rPr lang="ko-KR" altLang="en-US" smtClean="0"/>
              <a:t>2021-03-02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F4179-E386-4670-808A-242F74105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094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0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79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873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31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792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33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203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00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718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447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9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68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991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707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248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25472">
              <a:defRPr/>
            </a:pPr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25472"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25472">
              <a:defRPr/>
            </a:pPr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4182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25472">
              <a:defRPr/>
            </a:pPr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25472"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25472">
              <a:defRPr/>
            </a:pPr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9348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25472">
              <a:defRPr/>
            </a:pPr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25472"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25472">
              <a:defRPr/>
            </a:pPr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6033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25472">
              <a:defRPr/>
            </a:pPr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25472"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25472">
              <a:defRPr/>
            </a:pPr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6451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25472">
              <a:defRPr/>
            </a:pPr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25472"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25472">
              <a:defRPr/>
            </a:pPr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465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25472">
              <a:defRPr/>
            </a:pPr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25472"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25472">
              <a:defRPr/>
            </a:pPr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4974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25472">
              <a:defRPr/>
            </a:pPr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25472"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25472">
              <a:defRPr/>
            </a:pPr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33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2111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25472">
              <a:defRPr/>
            </a:pPr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25472"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25472">
              <a:defRPr/>
            </a:pPr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4269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25472">
              <a:defRPr/>
            </a:pPr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25472"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25472">
              <a:defRPr/>
            </a:pPr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943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25472">
              <a:defRPr/>
            </a:pPr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25472"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25472">
              <a:defRPr/>
            </a:pPr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059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25472">
              <a:defRPr/>
            </a:pPr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25472"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25472">
              <a:defRPr/>
            </a:pPr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8987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25472">
              <a:defRPr/>
            </a:pPr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25472"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25472">
              <a:defRPr/>
            </a:pPr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4159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25472">
              <a:defRPr/>
            </a:pPr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25472"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25472">
              <a:defRPr/>
            </a:pPr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9479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25472">
              <a:defRPr/>
            </a:pPr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25472"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25472">
              <a:defRPr/>
            </a:pPr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2613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25472">
              <a:defRPr/>
            </a:pPr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25472"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25472">
              <a:defRPr/>
            </a:pPr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3324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25472">
              <a:defRPr/>
            </a:pPr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25472"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25472">
              <a:defRPr/>
            </a:pPr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0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25472">
              <a:defRPr/>
            </a:pPr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25472"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25472">
              <a:defRPr/>
            </a:pPr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10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6450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25472">
              <a:defRPr/>
            </a:pPr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25472"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25472">
              <a:defRPr/>
            </a:pPr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378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25472">
              <a:defRPr/>
            </a:pPr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25472"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25472">
              <a:defRPr/>
            </a:pPr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9181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25472">
              <a:defRPr/>
            </a:pPr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25472"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25472">
              <a:defRPr/>
            </a:pPr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3732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25472">
              <a:defRPr/>
            </a:pPr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25472"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25472">
              <a:defRPr/>
            </a:pPr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0792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25472">
              <a:defRPr/>
            </a:pPr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25472"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25472">
              <a:defRPr/>
            </a:pPr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69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24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3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04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19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78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7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72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25472">
              <a:defRPr/>
            </a:pPr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2021-03-02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25472"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25472">
              <a:defRPr/>
            </a:pPr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125472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52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3619736" y="2333033"/>
            <a:ext cx="5075028" cy="1336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2308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 </a:t>
            </a:r>
            <a:r>
              <a:rPr lang="ko-KR" altLang="en-US" sz="2308" b="1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 </a:t>
            </a:r>
            <a:endParaRPr lang="en-US" altLang="ko-KR" sz="2308" b="1" dirty="0">
              <a:solidFill>
                <a:prstClr val="black">
                  <a:lumMod val="85000"/>
                  <a:lumOff val="1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221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215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단계</a:t>
            </a:r>
            <a:r>
              <a:rPr lang="en-US" altLang="ko-KR" sz="2215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2215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DeepSpeech</a:t>
            </a:r>
            <a:r>
              <a:rPr lang="en-US" altLang="ko-KR" sz="2215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15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물리적 적대적 공격</a:t>
            </a:r>
          </a:p>
          <a:p>
            <a:pPr algn="ctr">
              <a:lnSpc>
                <a:spcPct val="120000"/>
              </a:lnSpc>
              <a:defRPr/>
            </a:pPr>
            <a:endParaRPr lang="en-US" altLang="ko-KR" sz="2215" dirty="0">
              <a:solidFill>
                <a:prstClr val="black">
                  <a:lumMod val="85000"/>
                  <a:lumOff val="1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20491" y="3716915"/>
            <a:ext cx="3673527" cy="281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3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발표자 최태정</a:t>
            </a:r>
            <a:endParaRPr lang="en-US" altLang="ko-KR" sz="1231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934725" y="3452433"/>
            <a:ext cx="44505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308259" y="308008"/>
            <a:ext cx="36735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spc="-139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2000" spc="-139" smtClean="0"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주차 </a:t>
            </a:r>
            <a:r>
              <a:rPr lang="ko-KR" altLang="en-US" sz="2000" spc="-139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</a:t>
            </a:r>
            <a:endParaRPr lang="en-US" altLang="ko-KR" sz="2000" spc="-139" dirty="0">
              <a:solidFill>
                <a:prstClr val="black">
                  <a:lumMod val="85000"/>
                  <a:lumOff val="1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33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791308"/>
            <a:ext cx="12192000" cy="8440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62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95040" y="2823972"/>
            <a:ext cx="357822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723" b="1" dirty="0">
                <a:solidFill>
                  <a:srgbClr val="E7E6E6">
                    <a:lumMod val="25000"/>
                  </a:srgbClr>
                </a:solidFill>
                <a:latin typeface="아리따-돋움4.0(TTF)-SemiBold" panose="02020603020101020101" pitchFamily="18" charset="-127"/>
                <a:ea typeface="아리따-돋움4.0(TTF)-SemiBold" panose="02020603020101020101" pitchFamily="18" charset="-127"/>
              </a:rPr>
              <a:t>  </a:t>
            </a:r>
            <a:r>
              <a:rPr lang="en-US" altLang="ko-KR" b="1" dirty="0" err="1" smtClean="0">
                <a:solidFill>
                  <a:srgbClr val="E7E6E6">
                    <a:lumMod val="2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DeepSpeech</a:t>
            </a:r>
            <a:r>
              <a:rPr lang="en-US" altLang="ko-KR" b="1" dirty="0" smtClean="0">
                <a:solidFill>
                  <a:srgbClr val="E7E6E6">
                    <a:lumMod val="2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>
                <a:solidFill>
                  <a:srgbClr val="E7E6E6">
                    <a:lumMod val="2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물리적 적대적 </a:t>
            </a:r>
            <a:r>
              <a:rPr lang="ko-KR" altLang="en-US" b="1" dirty="0" smtClean="0">
                <a:solidFill>
                  <a:srgbClr val="E7E6E6">
                    <a:lumMod val="2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 </a:t>
            </a:r>
            <a:endParaRPr lang="ko-KR" altLang="en-US" b="1" dirty="0">
              <a:solidFill>
                <a:srgbClr val="E7E6E6">
                  <a:lumMod val="25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152002" y="2408382"/>
            <a:ext cx="1550769" cy="15507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62">
              <a:solidFill>
                <a:srgbClr val="ED7D31">
                  <a:lumMod val="20000"/>
                  <a:lumOff val="80000"/>
                </a:srgb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330357" y="2919767"/>
            <a:ext cx="1194060" cy="412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385" b="1" dirty="0">
                <a:solidFill>
                  <a:srgbClr val="E7E6E6">
                    <a:lumMod val="25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1940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43921" y="992720"/>
            <a:ext cx="5552486" cy="433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25472">
              <a:defRPr/>
            </a:pPr>
            <a:r>
              <a:rPr lang="ko-KR" altLang="en-US" sz="221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물리적 </a:t>
            </a:r>
            <a:r>
              <a:rPr lang="ko-KR" altLang="en-US" sz="2215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공격에 대한 강력한 오디오 적대적 사례</a:t>
            </a:r>
            <a:endParaRPr lang="en-US" altLang="ko-KR" sz="1354" dirty="0">
              <a:solidFill>
                <a:prstClr val="black">
                  <a:lumMod val="85000"/>
                  <a:lumOff val="1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19746" y="3690475"/>
            <a:ext cx="6770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125472">
              <a:lnSpc>
                <a:spcPct val="150000"/>
              </a:lnSpc>
              <a:defRPr/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생성된 적대적 예제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인식 모델에 직접 공급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71146" y="289600"/>
            <a:ext cx="4898037" cy="433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25472">
              <a:defRPr/>
            </a:pPr>
            <a:r>
              <a:rPr lang="en-US" altLang="ko-KR" sz="221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354" dirty="0">
              <a:solidFill>
                <a:prstClr val="black">
                  <a:lumMod val="85000"/>
                  <a:lumOff val="1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233" y="1730058"/>
            <a:ext cx="8153670" cy="179380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159791" y="4416435"/>
            <a:ext cx="6770867" cy="342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125472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세계  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재생 환경의 잔향 및 소음으로 인해 물리적 공격 수행 불가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5466102" y="4365696"/>
            <a:ext cx="472966" cy="695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40233" y="5177428"/>
            <a:ext cx="45247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25472">
              <a:lnSpc>
                <a:spcPct val="150000"/>
              </a:lnSpc>
              <a:defRPr/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환경에서 재생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녹음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후 인식 모델에 공급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발생하는 변동 시뮬레이션 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 defTabSz="1125472">
              <a:lnSpc>
                <a:spcPct val="150000"/>
              </a:lnSpc>
              <a:defRPr/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강력한 오디오 물리적 적대적 사례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 defTabSz="1125472">
              <a:lnSpc>
                <a:spcPct val="150000"/>
              </a:lnSpc>
              <a:defRPr/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물리적 공격 가능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34730" y="1316585"/>
            <a:ext cx="6770867" cy="28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25472">
              <a:lnSpc>
                <a:spcPct val="150000"/>
              </a:lnSpc>
              <a:defRPr/>
            </a:pPr>
            <a:r>
              <a:rPr lang="en-US" altLang="ko-KR" sz="9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Robust </a:t>
            </a:r>
            <a:r>
              <a:rPr lang="en-US" altLang="ko-KR" sz="900" dirty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Audio Adversarial Example for a Physical </a:t>
            </a:r>
            <a:r>
              <a:rPr lang="en-US" altLang="ko-KR" sz="9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Attack (</a:t>
            </a:r>
            <a:r>
              <a:rPr lang="en-US" altLang="ko-KR" sz="9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Hiromu</a:t>
            </a:r>
            <a:r>
              <a:rPr lang="en-US" altLang="ko-KR" sz="9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9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Yakura</a:t>
            </a:r>
            <a:r>
              <a:rPr lang="en-US" altLang="ko-KR" sz="9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and </a:t>
            </a:r>
            <a:r>
              <a:rPr lang="en-US" altLang="ko-KR" sz="900" dirty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Jun </a:t>
            </a:r>
            <a:r>
              <a:rPr lang="en-US" altLang="ko-KR" sz="9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Sakuma)</a:t>
            </a:r>
            <a:endParaRPr lang="en-US" altLang="ko-KR" sz="900" dirty="0" smtClean="0">
              <a:solidFill>
                <a:prstClr val="black">
                  <a:lumMod val="95000"/>
                  <a:lumOff val="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37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8994707" y="2009676"/>
            <a:ext cx="1418902" cy="377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125472">
              <a:lnSpc>
                <a:spcPct val="150000"/>
              </a:lnSpc>
              <a:defRPr/>
            </a:pPr>
            <a:r>
              <a:rPr lang="en-US" altLang="ko-KR" sz="12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DeepSpeech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71146" y="289600"/>
            <a:ext cx="4898037" cy="433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25472">
              <a:defRPr/>
            </a:pPr>
            <a:r>
              <a:rPr lang="en-US" altLang="ko-KR" sz="221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354" dirty="0">
              <a:solidFill>
                <a:prstClr val="black">
                  <a:lumMod val="85000"/>
                  <a:lumOff val="1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322501" y="3289000"/>
            <a:ext cx="6770867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125472">
              <a:lnSpc>
                <a:spcPct val="150000"/>
              </a:lnSpc>
              <a:defRPr/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적대적 예제를 스피커로 재생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녹음 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인식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defTabSz="1125472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            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라디오로 재생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녹음 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-&gt;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인식</a:t>
            </a:r>
            <a:endParaRPr lang="en-US" altLang="ko-KR" sz="1200" dirty="0">
              <a:solidFill>
                <a:prstClr val="black">
                  <a:lumMod val="95000"/>
                  <a:lumOff val="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014" y="1183779"/>
            <a:ext cx="5448300" cy="20288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626719" y="1875025"/>
            <a:ext cx="1669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25472">
              <a:lnSpc>
                <a:spcPct val="150000"/>
              </a:lnSpc>
              <a:defRPr/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스피커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라디오 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 defTabSz="1125472">
              <a:lnSpc>
                <a:spcPct val="150000"/>
              </a:lnSpc>
              <a:defRPr/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두가지 공격 상황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864" y="4223907"/>
            <a:ext cx="2870313" cy="178079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56633" y="4250378"/>
            <a:ext cx="5546592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 defTabSz="1125472">
              <a:lnSpc>
                <a:spcPct val="150000"/>
              </a:lnSpc>
              <a:defRPr/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요약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 defTabSz="1125472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무선 상에서 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RNN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기반한 음성 인식 모델을 공격할 수 있는 오디오 적대적 예시 생성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 defTabSz="1125472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환경의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잔향 및 소음 문제를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시뮬레이션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통해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해결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 defTabSz="1125472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무선 재생으로 인한 변형을 줄이기 위해 위해 대역 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통과 필터</a:t>
            </a:r>
            <a:r>
              <a:rPr lang="en-US" altLang="ko-KR" sz="1200" dirty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임펄스</a:t>
            </a:r>
            <a:r>
              <a:rPr lang="ko-KR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응답 및 백색 가우스 잡음을 생성 프로세스에 도입하여 강력한 적대적 사례를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생성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28600" indent="-228600" defTabSz="1125472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청취 실험으로 적대적 공격이 거의 사람에게 인식 불가함 확인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48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571146" y="289600"/>
            <a:ext cx="4898037" cy="433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25472">
              <a:defRPr/>
            </a:pPr>
            <a:r>
              <a:rPr lang="en-US" altLang="ko-KR" sz="221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354" dirty="0">
              <a:solidFill>
                <a:prstClr val="black">
                  <a:lumMod val="85000"/>
                  <a:lumOff val="1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4975" y="996305"/>
            <a:ext cx="5625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25472">
              <a:lnSpc>
                <a:spcPct val="150000"/>
              </a:lnSpc>
              <a:defRPr/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적대적 예제 재생 녹음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횟수 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번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1200" dirty="0" err="1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Deepspeech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모델로 인식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373" y="1540584"/>
            <a:ext cx="3313414" cy="16070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b="20381"/>
          <a:stretch/>
        </p:blipFill>
        <p:spPr>
          <a:xfrm>
            <a:off x="1176725" y="1480886"/>
            <a:ext cx="4050183" cy="465614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458728" y="3581097"/>
            <a:ext cx="5625189" cy="342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25472">
              <a:lnSpc>
                <a:spcPct val="150000"/>
              </a:lnSpc>
              <a:defRPr/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듣기 실험 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사람 인식 여부</a:t>
            </a:r>
            <a:r>
              <a:rPr lang="en-US" altLang="ko-KR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t="6535"/>
          <a:stretch/>
        </p:blipFill>
        <p:spPr>
          <a:xfrm>
            <a:off x="8115080" y="4158762"/>
            <a:ext cx="3160541" cy="12859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8728" y="4416217"/>
            <a:ext cx="2571881" cy="101787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302485" y="1023748"/>
            <a:ext cx="5625189" cy="342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25472">
              <a:lnSpc>
                <a:spcPct val="150000"/>
              </a:lnSpc>
              <a:defRPr/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방법과 비교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32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571146" y="289600"/>
            <a:ext cx="4898037" cy="433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25472">
              <a:defRPr/>
            </a:pPr>
            <a:r>
              <a:rPr lang="en-US" altLang="ko-KR" sz="2215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en-US" altLang="ko-KR" sz="1354" dirty="0">
              <a:solidFill>
                <a:prstClr val="black">
                  <a:lumMod val="85000"/>
                  <a:lumOff val="1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90580" y="975441"/>
            <a:ext cx="2759294" cy="30008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 defTabSz="1125472"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https://github.com/hiromu/robust_audio_ae</a:t>
            </a:r>
            <a:endParaRPr lang="en-US" altLang="ko-KR" sz="900" dirty="0" smtClean="0">
              <a:solidFill>
                <a:prstClr val="black">
                  <a:lumMod val="95000"/>
                  <a:lumOff val="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66949" y="975441"/>
            <a:ext cx="5625189" cy="342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25472">
              <a:lnSpc>
                <a:spcPct val="150000"/>
              </a:lnSpc>
              <a:defRPr/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적대적 예시 생성 중 오류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819" y="1446706"/>
            <a:ext cx="3922673" cy="19867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580" y="1446706"/>
            <a:ext cx="4781854" cy="392933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514" y="3985578"/>
            <a:ext cx="3035281" cy="218062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925154" y="3524839"/>
            <a:ext cx="1542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25472">
              <a:lnSpc>
                <a:spcPct val="150000"/>
              </a:lnSpc>
              <a:defRPr/>
            </a:pPr>
            <a:r>
              <a:rPr lang="ko-KR" altLang="en-US" sz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예상 결과</a:t>
            </a:r>
            <a:endParaRPr lang="en-US" altLang="ko-KR" sz="1200" dirty="0" smtClean="0">
              <a:solidFill>
                <a:prstClr val="black">
                  <a:lumMod val="95000"/>
                  <a:lumOff val="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36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843441" y="253447"/>
            <a:ext cx="4898037" cy="527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25472">
              <a:defRPr/>
            </a:pPr>
            <a:r>
              <a:rPr lang="ko-KR" altLang="en-US" sz="2831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계획</a:t>
            </a:r>
            <a:endParaRPr lang="en-US" altLang="ko-KR" sz="1723" dirty="0">
              <a:solidFill>
                <a:prstClr val="black">
                  <a:lumMod val="85000"/>
                  <a:lumOff val="1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55051" y="2022861"/>
            <a:ext cx="5294356" cy="1222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25472">
              <a:lnSpc>
                <a:spcPct val="200000"/>
              </a:lnSpc>
              <a:defRPr/>
            </a:pPr>
            <a:r>
              <a:rPr lang="en-US" altLang="ko-KR" sz="1969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DeepSpeech</a:t>
            </a:r>
            <a:r>
              <a:rPr lang="en-US" altLang="ko-KR" sz="1969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969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물리적 적대적 </a:t>
            </a:r>
            <a:r>
              <a:rPr lang="ko-KR" altLang="en-US" sz="1969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 실습 오류 해결</a:t>
            </a:r>
            <a:endParaRPr lang="en-US" altLang="ko-KR" sz="1969" dirty="0" smtClean="0">
              <a:solidFill>
                <a:prstClr val="black">
                  <a:lumMod val="85000"/>
                  <a:lumOff val="1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 defTabSz="1125472">
              <a:lnSpc>
                <a:spcPct val="200000"/>
              </a:lnSpc>
              <a:defRPr/>
            </a:pPr>
            <a:r>
              <a:rPr lang="ko-KR" altLang="en-US" sz="1969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적대적 공격 이해</a:t>
            </a:r>
            <a:endParaRPr lang="ko-KR" altLang="en-US" sz="1969" dirty="0">
              <a:solidFill>
                <a:prstClr val="black">
                  <a:lumMod val="85000"/>
                  <a:lumOff val="1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854" y="3377124"/>
            <a:ext cx="4866749" cy="257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217</Words>
  <Application>Microsoft Office PowerPoint</Application>
  <PresentationFormat>와이드스크린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7</vt:i4>
      </vt:variant>
    </vt:vector>
  </HeadingPairs>
  <TitlesOfParts>
    <vt:vector size="19" baseType="lpstr">
      <vt:lpstr>맑은 고딕</vt:lpstr>
      <vt:lpstr>아리따-돋움4.0(TTF)-SemiBold</vt:lpstr>
      <vt:lpstr>Arial</vt:lpstr>
      <vt:lpstr>나눔스퀘어</vt:lpstr>
      <vt:lpstr>나눔스퀘어_ac</vt:lpstr>
      <vt:lpstr>나눔스퀘어 Bold</vt:lpstr>
      <vt:lpstr>Calibri Light</vt:lpstr>
      <vt:lpstr>Calibri</vt:lpstr>
      <vt:lpstr>3_Office 테마</vt:lpstr>
      <vt:lpstr>4_Office 테마</vt:lpstr>
      <vt:lpstr>6_Office 테마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90</cp:revision>
  <dcterms:created xsi:type="dcterms:W3CDTF">2021-02-14T02:51:33Z</dcterms:created>
  <dcterms:modified xsi:type="dcterms:W3CDTF">2021-03-02T07:11:46Z</dcterms:modified>
</cp:coreProperties>
</file>