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78" r:id="rId4"/>
    <p:sldId id="275" r:id="rId5"/>
    <p:sldId id="276" r:id="rId6"/>
    <p:sldId id="274" r:id="rId7"/>
    <p:sldId id="256" r:id="rId8"/>
    <p:sldId id="264" r:id="rId9"/>
    <p:sldId id="266" r:id="rId10"/>
    <p:sldId id="267" r:id="rId11"/>
    <p:sldId id="268" r:id="rId12"/>
    <p:sldId id="265" r:id="rId13"/>
    <p:sldId id="258" r:id="rId14"/>
    <p:sldId id="269" r:id="rId15"/>
    <p:sldId id="272" r:id="rId16"/>
    <p:sldId id="270" r:id="rId17"/>
    <p:sldId id="271" r:id="rId18"/>
    <p:sldId id="260" r:id="rId19"/>
    <p:sldId id="273" r:id="rId20"/>
    <p:sldId id="262" r:id="rId21"/>
    <p:sldId id="263" r:id="rId22"/>
    <p:sldId id="26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9E415-B78E-4034-90E9-88F58551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CC4A4-16CD-4F54-804E-C33CB1A8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5FE65-FB68-4764-9C3E-3B03682E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5C5C8-54D7-487C-9596-25A7441D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9D40F-C5BA-4EF2-997C-2148DFA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0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2EBD3-FC36-40BD-BD08-D9453DD6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040237-AD49-481C-8244-7B357955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2E9FF-3409-418B-BBFD-4C09F13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0F927-7266-4065-BFF0-D2DFE582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59697-D426-4B04-8325-5FB69834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06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D762FF-D648-44A9-895A-289A28DB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403DDA-5B9D-45F6-BB54-E500D266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74B67B-8319-4F39-AACC-6D07A60F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E3B04-5522-45D7-A82B-B8C50D02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135F81-DA11-48F7-81B0-8A000795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7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76C3E-2144-4E52-91E8-B08739DA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EA8ED-1456-4CEC-A5B7-A573B230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46309-3FA4-42F3-87BD-E2F1A12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40881-4AC6-4DAD-924C-B469B59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DD27E2-6541-4E62-8B47-C6C28706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1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8CBFF-C600-4C90-8445-30F9CFD1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CF3EC-0CAC-4D29-B31D-6872C086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224CE-FC5F-476C-9583-4622E925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1DB7A0-F995-45A6-ADF5-3BAEDD0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84084-F2F9-4C4E-9BD7-74201C6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DD48-9EA9-4784-BBA5-B5702020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9C366-6875-464A-89EE-D3EA0480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9E37AD-7300-4695-8B8C-9D62E884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6E7440-1B41-4095-8455-7C2D98D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BC2C5-29E8-434F-AB49-AACA8D60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8E0A7-89B0-4F7E-AA9E-874BA28C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1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59D72-C8D9-4301-97EB-0C142FF5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3F73A2-EE7B-4D16-8262-4938D990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793DB-3EF0-4588-946C-4337A806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129793-960F-4B77-B296-351E9DA06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5CB1A2-7BAE-4C1F-AECF-CC0EEFBD8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82BBAF-1BEC-493A-8F15-0B4F2477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6DE1F6-7AD6-4B5D-98C5-3B601FB3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246B6D-5542-471E-8409-A7D33239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6DCE7-B99E-4196-9E5E-1541EB19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C976BD-3B43-48C4-8AB9-0AF191FE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F740A1-8E19-4F16-BCCC-FDEDC5B3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F86703-E54A-45B3-AE02-4CFFC03D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3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DC224-0A61-4401-AEAB-E7694C1D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49709B-60B6-4815-870D-5DCCF4B1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0E076-B192-4CB1-AB1C-F7545BA9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6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078E5-2A34-422F-9664-08E91DD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E6046E-69C4-4E9C-948B-3010C989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102356-E6AC-4D24-AFBC-92E2305F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91DB1B-0818-4560-BD49-85828C51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69D15F-1F9E-4996-A5CB-9B9D3F0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8D3CF-D81F-4D38-8AE8-9F3C6823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79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E58B4-B896-48C4-83EF-A25D5E23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A0929-6E14-400D-8A74-1204F468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427787-3449-438A-A680-3ACE02376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010EC-5856-430F-BD5C-567B1481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B13F1-093E-483C-BF1A-AAB838C5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93641-C8FD-450F-B7AD-2E1BE8AD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3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8B95B4-FA4C-48A6-9EC7-26D84FCB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6F7E77-0665-434C-BAAB-473B12A1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C1E97-4D07-4CDA-AA9A-F5F9C33CC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6D60-7987-494D-9BA9-CB9163626104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8E5EA-6589-4253-8BC4-6CFF77B17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F4148-F5EB-400C-881F-B8937EC2A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A626-B1E0-4506-BB06-D6F4A12F1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06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724DE9-5753-436B-8DBD-EE1354E3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27" y="0"/>
            <a:ext cx="9144001" cy="68580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FBFD7C-0045-4549-A74D-3B74559ADD74}"/>
              </a:ext>
            </a:extLst>
          </p:cNvPr>
          <p:cNvSpPr/>
          <p:nvPr/>
        </p:nvSpPr>
        <p:spPr>
          <a:xfrm>
            <a:off x="2656111" y="2591245"/>
            <a:ext cx="7692571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B6E55E-D5A3-4237-B759-AF7B7C4895A5}"/>
              </a:ext>
            </a:extLst>
          </p:cNvPr>
          <p:cNvSpPr txBox="1"/>
          <p:nvPr/>
        </p:nvSpPr>
        <p:spPr>
          <a:xfrm>
            <a:off x="2656111" y="2598057"/>
            <a:ext cx="798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Ce jeu est basé sur les directives de réanimation cardiopulmonaire (RCP) décrites dans la procédure ILCOR 2010.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44380C1-7D9C-4712-986E-23398BFED8C9}"/>
              </a:ext>
            </a:extLst>
          </p:cNvPr>
          <p:cNvGrpSpPr/>
          <p:nvPr/>
        </p:nvGrpSpPr>
        <p:grpSpPr>
          <a:xfrm>
            <a:off x="2585727" y="5022940"/>
            <a:ext cx="8720901" cy="819505"/>
            <a:chOff x="2585727" y="5022940"/>
            <a:chExt cx="8720901" cy="8195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CD2059-3CE9-43CD-AA2C-7B7B93FFFA67}"/>
                </a:ext>
              </a:extLst>
            </p:cNvPr>
            <p:cNvSpPr/>
            <p:nvPr/>
          </p:nvSpPr>
          <p:spPr>
            <a:xfrm>
              <a:off x="2656111" y="5189302"/>
              <a:ext cx="8403775" cy="653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0C0E956-9EF8-43E3-8F0F-AEB441BEE104}"/>
                </a:ext>
              </a:extLst>
            </p:cNvPr>
            <p:cNvSpPr txBox="1"/>
            <p:nvPr/>
          </p:nvSpPr>
          <p:spPr>
            <a:xfrm>
              <a:off x="2585727" y="5022940"/>
              <a:ext cx="8720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Cette application a été développée par le CATEDU et financée par le département des sciences, de la technologie et de l'université du gouvernement régional d'Aragon, selon le décret 73/2010.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6A9A20A-91DE-4673-A26E-E57C50C7BF5B}"/>
              </a:ext>
            </a:extLst>
          </p:cNvPr>
          <p:cNvSpPr/>
          <p:nvPr/>
        </p:nvSpPr>
        <p:spPr>
          <a:xfrm>
            <a:off x="2387598" y="6336821"/>
            <a:ext cx="1821545" cy="521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38F12-B612-4C08-A1E9-0A5121AE28BC}"/>
              </a:ext>
            </a:extLst>
          </p:cNvPr>
          <p:cNvSpPr/>
          <p:nvPr/>
        </p:nvSpPr>
        <p:spPr>
          <a:xfrm>
            <a:off x="2206172" y="6343633"/>
            <a:ext cx="200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Avec le soutien de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237E3-6B17-430B-9D99-0A9153F0D02C}"/>
              </a:ext>
            </a:extLst>
          </p:cNvPr>
          <p:cNvSpPr/>
          <p:nvPr/>
        </p:nvSpPr>
        <p:spPr>
          <a:xfrm>
            <a:off x="2542181" y="1546177"/>
            <a:ext cx="3161934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CE5FDE-8ECE-4886-82EF-1308723615B6}"/>
              </a:ext>
            </a:extLst>
          </p:cNvPr>
          <p:cNvSpPr txBox="1"/>
          <p:nvPr/>
        </p:nvSpPr>
        <p:spPr>
          <a:xfrm>
            <a:off x="2542180" y="1552989"/>
            <a:ext cx="355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9242"/>
                </a:solidFill>
              </a:rPr>
              <a:t>Premiers secours</a:t>
            </a:r>
          </a:p>
        </p:txBody>
      </p:sp>
    </p:spTree>
    <p:extLst>
      <p:ext uri="{BB962C8B-B14F-4D97-AF65-F5344CB8AC3E}">
        <p14:creationId xmlns:p14="http://schemas.microsoft.com/office/powerpoint/2010/main" val="246981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1295400" y="1905506"/>
            <a:ext cx="117729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Quelle est la meilleure</a:t>
            </a:r>
          </a:p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chose à faire ?</a:t>
            </a:r>
          </a:p>
        </p:txBody>
      </p:sp>
    </p:spTree>
    <p:extLst>
      <p:ext uri="{BB962C8B-B14F-4D97-AF65-F5344CB8AC3E}">
        <p14:creationId xmlns:p14="http://schemas.microsoft.com/office/powerpoint/2010/main" val="128013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1295400" y="1905506"/>
            <a:ext cx="148209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Vérifie si le patient respire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45C12-1DB2-473B-BDD3-971EC0607959}"/>
              </a:ext>
            </a:extLst>
          </p:cNvPr>
          <p:cNvSpPr/>
          <p:nvPr/>
        </p:nvSpPr>
        <p:spPr>
          <a:xfrm>
            <a:off x="-1314450" y="3532822"/>
            <a:ext cx="148209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Pas de respiration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B5A8E-D6C7-4D1C-8E69-ED7032AAF9AB}"/>
              </a:ext>
            </a:extLst>
          </p:cNvPr>
          <p:cNvSpPr/>
          <p:nvPr/>
        </p:nvSpPr>
        <p:spPr>
          <a:xfrm>
            <a:off x="-1295400" y="5288340"/>
            <a:ext cx="148209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Respiration</a:t>
            </a:r>
          </a:p>
        </p:txBody>
      </p:sp>
    </p:spTree>
    <p:extLst>
      <p:ext uri="{BB962C8B-B14F-4D97-AF65-F5344CB8AC3E}">
        <p14:creationId xmlns:p14="http://schemas.microsoft.com/office/powerpoint/2010/main" val="115677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0" y="1592640"/>
            <a:ext cx="142684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Comment dois-tu placer tes </a:t>
            </a:r>
          </a:p>
          <a:p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mains sur le patient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DC2CE-A4CC-458E-9D27-4E9D8F7417D9}"/>
              </a:ext>
            </a:extLst>
          </p:cNvPr>
          <p:cNvSpPr/>
          <p:nvPr/>
        </p:nvSpPr>
        <p:spPr>
          <a:xfrm>
            <a:off x="0" y="6858000"/>
            <a:ext cx="232600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Si le patient est conscient, aide-le à s'asseoir. Dans le cas contraire, allonge-le sur le sol.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A117B-513B-4251-956D-E0785960EAAC}"/>
              </a:ext>
            </a:extLst>
          </p:cNvPr>
          <p:cNvSpPr/>
          <p:nvPr/>
        </p:nvSpPr>
        <p:spPr>
          <a:xfrm>
            <a:off x="11630025" y="-2569725"/>
            <a:ext cx="1133475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Si le patient respire, mets-le en position latérale de sécurité.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BC3F7-FCC5-49E5-AB5D-686F2662CE8E}"/>
              </a:ext>
            </a:extLst>
          </p:cNvPr>
          <p:cNvSpPr/>
          <p:nvPr/>
        </p:nvSpPr>
        <p:spPr>
          <a:xfrm>
            <a:off x="0" y="4172962"/>
            <a:ext cx="91059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Comment dois-tu placer tes mains?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685F9-0CE2-49B5-AE04-1B1996AC1123}"/>
              </a:ext>
            </a:extLst>
          </p:cNvPr>
          <p:cNvSpPr/>
          <p:nvPr/>
        </p:nvSpPr>
        <p:spPr>
          <a:xfrm>
            <a:off x="-2876550" y="-1687681"/>
            <a:ext cx="104203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Où dois-tu placer ta tête?</a:t>
            </a:r>
          </a:p>
        </p:txBody>
      </p:sp>
    </p:spTree>
    <p:extLst>
      <p:ext uri="{BB962C8B-B14F-4D97-AF65-F5344CB8AC3E}">
        <p14:creationId xmlns:p14="http://schemas.microsoft.com/office/powerpoint/2010/main" val="2702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3810000" y="2495550"/>
            <a:ext cx="2057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(Clique sur la flèche la plus appropriée)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062AE-F7CA-43E6-BA03-A018A7685E59}"/>
              </a:ext>
            </a:extLst>
          </p:cNvPr>
          <p:cNvSpPr/>
          <p:nvPr/>
        </p:nvSpPr>
        <p:spPr>
          <a:xfrm>
            <a:off x="-3810000" y="4065210"/>
            <a:ext cx="2057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(Clique sur l'option la plus appropriée)</a:t>
            </a:r>
          </a:p>
        </p:txBody>
      </p:sp>
    </p:spTree>
    <p:extLst>
      <p:ext uri="{BB962C8B-B14F-4D97-AF65-F5344CB8AC3E}">
        <p14:creationId xmlns:p14="http://schemas.microsoft.com/office/powerpoint/2010/main" val="284412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1524000" y="-1731525"/>
            <a:ext cx="1310640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Si un défibrillateur est disponible, place-le près de la victime, ouvre-le et suis les instructions.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062AE-F7CA-43E6-BA03-A018A7685E59}"/>
              </a:ext>
            </a:extLst>
          </p:cNvPr>
          <p:cNvSpPr/>
          <p:nvPr/>
        </p:nvSpPr>
        <p:spPr>
          <a:xfrm>
            <a:off x="-3810000" y="4065210"/>
            <a:ext cx="164973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L'ambulance est arrivée ! Laisse les médecins prendre le relais.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36DC0-579B-482C-B030-FFB10C4AA6F1}"/>
              </a:ext>
            </a:extLst>
          </p:cNvPr>
          <p:cNvSpPr/>
          <p:nvPr/>
        </p:nvSpPr>
        <p:spPr>
          <a:xfrm>
            <a:off x="-914400" y="6858000"/>
            <a:ext cx="1198245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i aucun défibrillateur n'est disponible, essaye la réanimation.</a:t>
            </a:r>
          </a:p>
        </p:txBody>
      </p:sp>
    </p:spTree>
    <p:extLst>
      <p:ext uri="{BB962C8B-B14F-4D97-AF65-F5344CB8AC3E}">
        <p14:creationId xmlns:p14="http://schemas.microsoft.com/office/powerpoint/2010/main" val="71560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400050" y="-2146594"/>
            <a:ext cx="134874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Si ça ne marche pas, fais la manœuvre de Heimlich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062AE-F7CA-43E6-BA03-A018A7685E59}"/>
              </a:ext>
            </a:extLst>
          </p:cNvPr>
          <p:cNvSpPr/>
          <p:nvPr/>
        </p:nvSpPr>
        <p:spPr>
          <a:xfrm>
            <a:off x="-2447925" y="2352525"/>
            <a:ext cx="164973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omment réagir à un étranglement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36DC0-579B-482C-B030-FFB10C4AA6F1}"/>
              </a:ext>
            </a:extLst>
          </p:cNvPr>
          <p:cNvSpPr/>
          <p:nvPr/>
        </p:nvSpPr>
        <p:spPr>
          <a:xfrm>
            <a:off x="5324475" y="6765221"/>
            <a:ext cx="47053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Résumé</a:t>
            </a:r>
            <a:endParaRPr lang="fr-FR" sz="96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E0390-25D9-4AAD-8F47-3493C3ADB8FF}"/>
              </a:ext>
            </a:extLst>
          </p:cNvPr>
          <p:cNvSpPr/>
          <p:nvPr/>
        </p:nvSpPr>
        <p:spPr>
          <a:xfrm>
            <a:off x="-6281738" y="5256788"/>
            <a:ext cx="214598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omment réagir à une douleur thoracique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C8206-7720-461A-8030-CFE3C5874B12}"/>
              </a:ext>
            </a:extLst>
          </p:cNvPr>
          <p:cNvSpPr/>
          <p:nvPr/>
        </p:nvSpPr>
        <p:spPr>
          <a:xfrm>
            <a:off x="-3800475" y="9054704"/>
            <a:ext cx="1180147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omment assister une personne inconsciente</a:t>
            </a:r>
          </a:p>
        </p:txBody>
      </p:sp>
    </p:spTree>
    <p:extLst>
      <p:ext uri="{BB962C8B-B14F-4D97-AF65-F5344CB8AC3E}">
        <p14:creationId xmlns:p14="http://schemas.microsoft.com/office/powerpoint/2010/main" val="26218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5753100" y="-1140975"/>
            <a:ext cx="241935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St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imule le patient pour provoquer une réaction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062AE-F7CA-43E6-BA03-A018A7685E59}"/>
              </a:ext>
            </a:extLst>
          </p:cNvPr>
          <p:cNvSpPr/>
          <p:nvPr/>
        </p:nvSpPr>
        <p:spPr>
          <a:xfrm>
            <a:off x="-1009650" y="5288340"/>
            <a:ext cx="14706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rovoque la toux du patient</a:t>
            </a:r>
          </a:p>
        </p:txBody>
      </p:sp>
    </p:spTree>
    <p:extLst>
      <p:ext uri="{BB962C8B-B14F-4D97-AF65-F5344CB8AC3E}">
        <p14:creationId xmlns:p14="http://schemas.microsoft.com/office/powerpoint/2010/main" val="129623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2705100" y="-1693425"/>
            <a:ext cx="1508760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Bravo !</a:t>
            </a:r>
          </a:p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Parce que tu as correctement appliqué la procédure tu as pu aider une personne.</a:t>
            </a:r>
            <a:endParaRPr lang="fr-FR" sz="96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062AE-F7CA-43E6-BA03-A018A7685E59}"/>
              </a:ext>
            </a:extLst>
          </p:cNvPr>
          <p:cNvSpPr/>
          <p:nvPr/>
        </p:nvSpPr>
        <p:spPr>
          <a:xfrm>
            <a:off x="342900" y="5334506"/>
            <a:ext cx="111823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Vers quel côté dois-tu regarder ?</a:t>
            </a:r>
            <a:endParaRPr lang="fr-FR" sz="96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710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895350" y="2644170"/>
            <a:ext cx="143065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Choisis la situation initiale…</a:t>
            </a:r>
            <a:endParaRPr lang="fr-FR" sz="96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24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3505200" y="2110770"/>
            <a:ext cx="19726275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Comment ouvrir les voies aériennes supérieures de la victime et souffler ?</a:t>
            </a:r>
            <a:endParaRPr lang="fr-FR" sz="96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966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DFBD601-590C-44CF-A5D6-06FB4FEC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3" y="0"/>
            <a:ext cx="9144001" cy="6858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3A5FCE65-15D4-45FF-8CFF-4BB874AE0ACE}"/>
              </a:ext>
            </a:extLst>
          </p:cNvPr>
          <p:cNvGrpSpPr/>
          <p:nvPr/>
        </p:nvGrpSpPr>
        <p:grpSpPr>
          <a:xfrm>
            <a:off x="2374176" y="5720223"/>
            <a:ext cx="8720901" cy="523221"/>
            <a:chOff x="2518224" y="5067080"/>
            <a:chExt cx="8720901" cy="5232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8295B-B004-47E9-9D12-A589B2947107}"/>
                </a:ext>
              </a:extLst>
            </p:cNvPr>
            <p:cNvSpPr/>
            <p:nvPr/>
          </p:nvSpPr>
          <p:spPr>
            <a:xfrm>
              <a:off x="2676788" y="5124341"/>
              <a:ext cx="8403775" cy="46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CC6137B-6309-41F3-9494-DCBBE6951B28}"/>
                </a:ext>
              </a:extLst>
            </p:cNvPr>
            <p:cNvSpPr txBox="1"/>
            <p:nvPr/>
          </p:nvSpPr>
          <p:spPr>
            <a:xfrm>
              <a:off x="2518224" y="5067080"/>
              <a:ext cx="8720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Cette application a été développée par le CATEDU et financée par le département des sciences, de la technologie et de l'université du gouvernement régional d'Aragon, selon le décret 73/2010.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AC5AB65-AC51-4147-92EE-973ABEC61436}"/>
              </a:ext>
            </a:extLst>
          </p:cNvPr>
          <p:cNvSpPr/>
          <p:nvPr/>
        </p:nvSpPr>
        <p:spPr>
          <a:xfrm>
            <a:off x="2866565" y="6336821"/>
            <a:ext cx="1821545" cy="521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AE14B-752A-4230-9656-22A676D7133D}"/>
              </a:ext>
            </a:extLst>
          </p:cNvPr>
          <p:cNvSpPr/>
          <p:nvPr/>
        </p:nvSpPr>
        <p:spPr>
          <a:xfrm>
            <a:off x="2685139" y="6343633"/>
            <a:ext cx="200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Avec le soutien de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8FB9F-E313-4ACF-8CDD-A8EAE37EAA6A}"/>
              </a:ext>
            </a:extLst>
          </p:cNvPr>
          <p:cNvSpPr/>
          <p:nvPr/>
        </p:nvSpPr>
        <p:spPr>
          <a:xfrm>
            <a:off x="2728685" y="1792959"/>
            <a:ext cx="8418287" cy="97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D72CDA-57A6-43BC-8C14-08945F534DE0}"/>
              </a:ext>
            </a:extLst>
          </p:cNvPr>
          <p:cNvSpPr/>
          <p:nvPr/>
        </p:nvSpPr>
        <p:spPr>
          <a:xfrm>
            <a:off x="2699657" y="1769077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Sponsors et remerciements </a:t>
            </a:r>
          </a:p>
          <a:p>
            <a:endParaRPr lang="fr-FR" sz="1600" dirty="0">
              <a:solidFill>
                <a:srgbClr val="00B050"/>
              </a:solidFill>
            </a:endParaRPr>
          </a:p>
          <a:p>
            <a:r>
              <a:rPr lang="fr-FR" sz="1600" dirty="0"/>
              <a:t>L'adaptation de ce jeu à l'anglais a été partiellement financée par la Commission européenne dans le cadre des prochains programmes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83599-D214-4EED-A46F-5F330E186B2F}"/>
              </a:ext>
            </a:extLst>
          </p:cNvPr>
          <p:cNvSpPr/>
          <p:nvPr/>
        </p:nvSpPr>
        <p:spPr>
          <a:xfrm>
            <a:off x="2815770" y="4014471"/>
            <a:ext cx="2820413" cy="349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C59E35-55B7-476B-B887-E6420445BA7E}"/>
              </a:ext>
            </a:extLst>
          </p:cNvPr>
          <p:cNvSpPr/>
          <p:nvPr/>
        </p:nvSpPr>
        <p:spPr>
          <a:xfrm>
            <a:off x="2786742" y="3990589"/>
            <a:ext cx="3628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Par le biais des prochains projets de l'UE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739BDD-7E44-42BA-B220-DD526AAE6824}"/>
              </a:ext>
            </a:extLst>
          </p:cNvPr>
          <p:cNvSpPr/>
          <p:nvPr/>
        </p:nvSpPr>
        <p:spPr>
          <a:xfrm>
            <a:off x="9463313" y="4857281"/>
            <a:ext cx="1785258" cy="701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FA87C-3AEB-4593-B901-5305BE823239}"/>
              </a:ext>
            </a:extLst>
          </p:cNvPr>
          <p:cNvSpPr/>
          <p:nvPr/>
        </p:nvSpPr>
        <p:spPr>
          <a:xfrm>
            <a:off x="9238562" y="4854153"/>
            <a:ext cx="221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(Cliquez sur la souris pour continuer)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69AD0-C6E7-4CB0-A465-F77CD6027B77}"/>
              </a:ext>
            </a:extLst>
          </p:cNvPr>
          <p:cNvSpPr/>
          <p:nvPr/>
        </p:nvSpPr>
        <p:spPr>
          <a:xfrm>
            <a:off x="2701835" y="1067204"/>
            <a:ext cx="3161934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8A3AD2-1446-466C-AF52-657B5A58061C}"/>
              </a:ext>
            </a:extLst>
          </p:cNvPr>
          <p:cNvSpPr txBox="1"/>
          <p:nvPr/>
        </p:nvSpPr>
        <p:spPr>
          <a:xfrm>
            <a:off x="2701834" y="1074016"/>
            <a:ext cx="355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9242"/>
                </a:solidFill>
              </a:rPr>
              <a:t>Premiers secours</a:t>
            </a:r>
          </a:p>
        </p:txBody>
      </p:sp>
    </p:spTree>
    <p:extLst>
      <p:ext uri="{BB962C8B-B14F-4D97-AF65-F5344CB8AC3E}">
        <p14:creationId xmlns:p14="http://schemas.microsoft.com/office/powerpoint/2010/main" val="336279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3176588" y="2828835"/>
            <a:ext cx="185451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Choisis comment initier correctement une toux</a:t>
            </a:r>
            <a:endParaRPr lang="fr-FR" sz="72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131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3271838" y="2828835"/>
            <a:ext cx="204739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7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fr-FR" sz="72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lace-toi adéquatement pour effectuer la manœuvre</a:t>
            </a:r>
          </a:p>
        </p:txBody>
      </p:sp>
    </p:spTree>
    <p:extLst>
      <p:ext uri="{BB962C8B-B14F-4D97-AF65-F5344CB8AC3E}">
        <p14:creationId xmlns:p14="http://schemas.microsoft.com/office/powerpoint/2010/main" val="145430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5C80FB-5730-43F1-908A-A4E3908538E4}"/>
              </a:ext>
            </a:extLst>
          </p:cNvPr>
          <p:cNvSpPr/>
          <p:nvPr/>
        </p:nvSpPr>
        <p:spPr>
          <a:xfrm rot="10800000" flipV="1">
            <a:off x="3638550" y="7334250"/>
            <a:ext cx="4438650" cy="1009650"/>
          </a:xfrm>
          <a:prstGeom prst="roundRect">
            <a:avLst>
              <a:gd name="adj" fmla="val 18730"/>
            </a:avLst>
          </a:prstGeom>
          <a:solidFill>
            <a:schemeClr val="accent6">
              <a:lumMod val="50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Retour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858C1-4345-4714-ACBC-286FBE6B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236" y="4305038"/>
            <a:ext cx="4517528" cy="109127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464957-0F0A-4E3E-981E-36F4AFC2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236" y="2883360"/>
            <a:ext cx="4517528" cy="1091279"/>
          </a:xfrm>
          <a:prstGeom prst="rect">
            <a:avLst/>
          </a:prstGeom>
        </p:spPr>
      </p:pic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4D99BC0-EC51-4EAD-9196-3FF4D128AAD5}"/>
              </a:ext>
            </a:extLst>
          </p:cNvPr>
          <p:cNvSpPr/>
          <p:nvPr/>
        </p:nvSpPr>
        <p:spPr>
          <a:xfrm rot="16200000">
            <a:off x="3770561" y="7543800"/>
            <a:ext cx="723900" cy="5905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7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54C65F-281F-45EB-B81F-6869E7FA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3" y="0"/>
            <a:ext cx="914400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286AD7-91B9-4F1A-9660-F278AFBB8259}"/>
              </a:ext>
            </a:extLst>
          </p:cNvPr>
          <p:cNvSpPr/>
          <p:nvPr/>
        </p:nvSpPr>
        <p:spPr>
          <a:xfrm>
            <a:off x="2728685" y="1792959"/>
            <a:ext cx="8418287" cy="273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71114-58F7-44BF-8551-F7BCE2AAC1C1}"/>
              </a:ext>
            </a:extLst>
          </p:cNvPr>
          <p:cNvSpPr/>
          <p:nvPr/>
        </p:nvSpPr>
        <p:spPr>
          <a:xfrm>
            <a:off x="2699657" y="1769077"/>
            <a:ext cx="8534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B050"/>
                </a:solidFill>
              </a:rPr>
              <a:t>Ce jeu est basé sur les lignes directrices de la réanimation cardiopulmonaire (RCP) décrites dans la procédure ILCOR 2010 </a:t>
            </a:r>
          </a:p>
          <a:p>
            <a:r>
              <a:rPr lang="fr-FR" sz="1600" dirty="0"/>
              <a:t>Toutes ces personnes ont contribué au développement de cette application : </a:t>
            </a:r>
          </a:p>
          <a:p>
            <a:r>
              <a:rPr lang="fr-FR" sz="1600" b="1" dirty="0"/>
              <a:t>Gaspar Ferrer</a:t>
            </a:r>
            <a:r>
              <a:rPr lang="fr-FR" sz="1600" dirty="0"/>
              <a:t> - directeur </a:t>
            </a:r>
          </a:p>
          <a:p>
            <a:r>
              <a:rPr lang="fr-FR" sz="1600" b="1" dirty="0"/>
              <a:t>Eugenio J </a:t>
            </a:r>
            <a:r>
              <a:rPr lang="fr-FR" sz="1600" b="1" dirty="0" err="1"/>
              <a:t>Marchiori</a:t>
            </a:r>
            <a:r>
              <a:rPr lang="fr-FR" sz="1600" b="1" dirty="0"/>
              <a:t> </a:t>
            </a:r>
            <a:r>
              <a:rPr lang="fr-FR" sz="1600" dirty="0"/>
              <a:t>(emarchiori@fdi.ucm.es) - acteur (patient), développeur </a:t>
            </a:r>
          </a:p>
          <a:p>
            <a:r>
              <a:rPr lang="fr-FR" sz="1600" b="1" dirty="0"/>
              <a:t>Baltasar Fernández-</a:t>
            </a:r>
            <a:r>
              <a:rPr lang="fr-FR" sz="1600" b="1" dirty="0" err="1"/>
              <a:t>Manjón</a:t>
            </a:r>
            <a:r>
              <a:rPr lang="fr-FR" sz="1600" dirty="0"/>
              <a:t> (balta@fdi.ucm.es) - film &amp; photographie, développement, test </a:t>
            </a:r>
          </a:p>
          <a:p>
            <a:r>
              <a:rPr lang="fr-FR" sz="1600" b="1" dirty="0"/>
              <a:t>Antonio </a:t>
            </a:r>
            <a:r>
              <a:rPr lang="fr-FR" sz="1600" b="1" dirty="0" err="1"/>
              <a:t>Giménez</a:t>
            </a:r>
            <a:r>
              <a:rPr lang="fr-FR" sz="1600" b="1" dirty="0"/>
              <a:t> </a:t>
            </a:r>
            <a:r>
              <a:rPr lang="fr-FR" sz="1600" b="1" dirty="0" err="1"/>
              <a:t>Valverde</a:t>
            </a:r>
            <a:r>
              <a:rPr lang="fr-FR" sz="1600" b="1" dirty="0"/>
              <a:t> </a:t>
            </a:r>
            <a:r>
              <a:rPr lang="fr-FR" sz="1600" dirty="0"/>
              <a:t>- acteur, expert, test </a:t>
            </a:r>
          </a:p>
          <a:p>
            <a:r>
              <a:rPr lang="fr-FR" sz="1600" b="1" dirty="0"/>
              <a:t>José </a:t>
            </a:r>
            <a:r>
              <a:rPr lang="fr-FR" sz="1600" b="1" dirty="0" err="1"/>
              <a:t>Fermin</a:t>
            </a:r>
            <a:r>
              <a:rPr lang="fr-FR" sz="1600" b="1" dirty="0"/>
              <a:t> </a:t>
            </a:r>
            <a:r>
              <a:rPr lang="fr-FR" sz="1600" b="1" dirty="0" err="1"/>
              <a:t>Suberviola</a:t>
            </a:r>
            <a:r>
              <a:rPr lang="fr-FR" sz="1600" b="1" dirty="0"/>
              <a:t> </a:t>
            </a:r>
            <a:r>
              <a:rPr lang="fr-FR" sz="1600" dirty="0"/>
              <a:t>- expert, tests </a:t>
            </a:r>
          </a:p>
          <a:p>
            <a:endParaRPr lang="fr-FR" sz="1600" dirty="0"/>
          </a:p>
          <a:p>
            <a:r>
              <a:rPr lang="fr-FR" sz="1600" dirty="0"/>
              <a:t>Avec le soutien d'autres membres du groupe de recherche e-UCM, en particulier </a:t>
            </a:r>
            <a:r>
              <a:rPr lang="fr-FR" sz="1600" b="1" dirty="0"/>
              <a:t>Javier </a:t>
            </a:r>
            <a:r>
              <a:rPr lang="fr-FR" sz="1600" b="1" dirty="0" err="1"/>
              <a:t>Torrente</a:t>
            </a:r>
            <a:r>
              <a:rPr lang="fr-FR" sz="1600" b="1" dirty="0"/>
              <a:t> </a:t>
            </a:r>
            <a:r>
              <a:rPr lang="fr-FR" sz="1600" dirty="0"/>
              <a:t>et </a:t>
            </a:r>
            <a:r>
              <a:rPr lang="fr-FR" sz="1600" b="1" dirty="0"/>
              <a:t>Angel </a:t>
            </a:r>
            <a:r>
              <a:rPr lang="fr-FR" sz="1600" b="1" dirty="0" err="1"/>
              <a:t>del</a:t>
            </a:r>
            <a:r>
              <a:rPr lang="fr-FR" sz="1600" b="1" dirty="0"/>
              <a:t> Blanco</a:t>
            </a:r>
            <a:r>
              <a:rPr lang="fr-FR" sz="1600" dirty="0"/>
              <a:t>.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C02FE34-45EF-4F8C-A2CB-92B71A4CF609}"/>
              </a:ext>
            </a:extLst>
          </p:cNvPr>
          <p:cNvGrpSpPr/>
          <p:nvPr/>
        </p:nvGrpSpPr>
        <p:grpSpPr>
          <a:xfrm>
            <a:off x="2374176" y="5720223"/>
            <a:ext cx="8720901" cy="523221"/>
            <a:chOff x="2518224" y="5067080"/>
            <a:chExt cx="8720901" cy="5232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6DE457-13DD-4BCE-B572-625E09DDC90F}"/>
                </a:ext>
              </a:extLst>
            </p:cNvPr>
            <p:cNvSpPr/>
            <p:nvPr/>
          </p:nvSpPr>
          <p:spPr>
            <a:xfrm>
              <a:off x="2676788" y="5124341"/>
              <a:ext cx="8403775" cy="46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030EBB8-2FBD-4F4A-9FE1-509D38EB1466}"/>
                </a:ext>
              </a:extLst>
            </p:cNvPr>
            <p:cNvSpPr txBox="1"/>
            <p:nvPr/>
          </p:nvSpPr>
          <p:spPr>
            <a:xfrm>
              <a:off x="2518224" y="5067080"/>
              <a:ext cx="87209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Cette application a été développée par le CATEDU et financée par le département des sciences, de la technologie et de l'université du gouvernement régional d'Aragon, selon le décret 73/2010.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8F479-785A-4A84-9C0F-255C10169290}"/>
              </a:ext>
            </a:extLst>
          </p:cNvPr>
          <p:cNvSpPr/>
          <p:nvPr/>
        </p:nvSpPr>
        <p:spPr>
          <a:xfrm>
            <a:off x="2881084" y="6336821"/>
            <a:ext cx="1821545" cy="521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6874F0-B8AB-485B-85BB-BD281153506D}"/>
              </a:ext>
            </a:extLst>
          </p:cNvPr>
          <p:cNvSpPr/>
          <p:nvPr/>
        </p:nvSpPr>
        <p:spPr>
          <a:xfrm>
            <a:off x="2699658" y="6343633"/>
            <a:ext cx="200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Avec le soutien de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BE238-E554-4C32-83D8-7EB180A25778}"/>
              </a:ext>
            </a:extLst>
          </p:cNvPr>
          <p:cNvSpPr/>
          <p:nvPr/>
        </p:nvSpPr>
        <p:spPr>
          <a:xfrm>
            <a:off x="9361715" y="4857281"/>
            <a:ext cx="1785258" cy="7016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F6C0F-DD13-4BAD-B12C-F374CF5C26CE}"/>
              </a:ext>
            </a:extLst>
          </p:cNvPr>
          <p:cNvSpPr/>
          <p:nvPr/>
        </p:nvSpPr>
        <p:spPr>
          <a:xfrm>
            <a:off x="9136964" y="4854153"/>
            <a:ext cx="221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(Cliquez sur la souris pour continuer)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46E63-147E-40D4-BEDA-EFAF41255A5F}"/>
              </a:ext>
            </a:extLst>
          </p:cNvPr>
          <p:cNvSpPr/>
          <p:nvPr/>
        </p:nvSpPr>
        <p:spPr>
          <a:xfrm>
            <a:off x="2687321" y="1096236"/>
            <a:ext cx="3161934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F606DC-7A10-4E14-8163-C15134F2D3E8}"/>
              </a:ext>
            </a:extLst>
          </p:cNvPr>
          <p:cNvSpPr txBox="1"/>
          <p:nvPr/>
        </p:nvSpPr>
        <p:spPr>
          <a:xfrm>
            <a:off x="2687320" y="1103048"/>
            <a:ext cx="355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9242"/>
                </a:solidFill>
              </a:rPr>
              <a:t>Premiers secours</a:t>
            </a:r>
          </a:p>
        </p:txBody>
      </p:sp>
    </p:spTree>
    <p:extLst>
      <p:ext uri="{BB962C8B-B14F-4D97-AF65-F5344CB8AC3E}">
        <p14:creationId xmlns:p14="http://schemas.microsoft.com/office/powerpoint/2010/main" val="51226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5ACCE9-B2F8-4A38-9448-420B3A29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B16B9C-BCB7-43C2-AFF6-AD51247A8EDD}"/>
              </a:ext>
            </a:extLst>
          </p:cNvPr>
          <p:cNvSpPr/>
          <p:nvPr/>
        </p:nvSpPr>
        <p:spPr>
          <a:xfrm>
            <a:off x="1503438" y="111013"/>
            <a:ext cx="914400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Pour jouer à ce jeu, vous devez utiliser la souris</a:t>
            </a:r>
          </a:p>
          <a:p>
            <a:pPr algn="ctr"/>
            <a:endParaRPr lang="fr-FR" sz="2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Vous verrez généralement ce curseur         sur l'écran.</a:t>
            </a:r>
          </a:p>
          <a:p>
            <a:pPr algn="ctr"/>
            <a:endParaRPr lang="fr-FR" sz="2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Lorsqu'il change de couleur,       cela signifie que vous pouvez cliquer pour interagir avec l'élément qui se trouve derrière.</a:t>
            </a:r>
          </a:p>
          <a:p>
            <a:pPr algn="ctr"/>
            <a:endParaRPr lang="fr-FR" sz="28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Pour certains éléments, il y aura plusieurs actions disponibles. Si tel est le cas, les options seront affichées juste après avoir cliqué sur l'élément.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48F369-B3CD-4B1D-B774-43F007FD2D3F}"/>
              </a:ext>
            </a:extLst>
          </p:cNvPr>
          <p:cNvSpPr/>
          <p:nvPr/>
        </p:nvSpPr>
        <p:spPr>
          <a:xfrm>
            <a:off x="1998134" y="5495844"/>
            <a:ext cx="5341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Le nom de l'action s'affichera au passage de la souris. Pour sélectionner une option, il suffit de cliquer dessus.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2953246-BAC6-47D1-B892-2275CCC4E7F2}"/>
              </a:ext>
            </a:extLst>
          </p:cNvPr>
          <p:cNvSpPr/>
          <p:nvPr/>
        </p:nvSpPr>
        <p:spPr>
          <a:xfrm rot="10800000" flipV="1">
            <a:off x="7538055" y="5833692"/>
            <a:ext cx="2931583" cy="675217"/>
          </a:xfrm>
          <a:prstGeom prst="roundRect">
            <a:avLst>
              <a:gd name="adj" fmla="val 18730"/>
            </a:avLst>
          </a:prstGeom>
          <a:solidFill>
            <a:schemeClr val="accent6">
              <a:lumMod val="50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Continue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6A7D7C6-D6DC-4082-ACBC-2357AA416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6777" r="45531" b="19744"/>
          <a:stretch/>
        </p:blipFill>
        <p:spPr>
          <a:xfrm>
            <a:off x="4343400" y="4572430"/>
            <a:ext cx="2159000" cy="9234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3B63B7-2D79-4A80-AC03-40ACCFBD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3" t="25987" r="47616" b="63076"/>
          <a:stretch/>
        </p:blipFill>
        <p:spPr>
          <a:xfrm>
            <a:off x="5751588" y="1562315"/>
            <a:ext cx="520700" cy="7493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4E1471C-792B-41A3-BD71-B70D177EA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4" t="15050" r="37468" b="74013"/>
          <a:stretch/>
        </p:blipFill>
        <p:spPr>
          <a:xfrm>
            <a:off x="7672010" y="889000"/>
            <a:ext cx="417890" cy="5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2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5ACCE9-B2F8-4A38-9448-420B3A29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B16B9C-BCB7-43C2-AFF6-AD51247A8EDD}"/>
              </a:ext>
            </a:extLst>
          </p:cNvPr>
          <p:cNvSpPr/>
          <p:nvPr/>
        </p:nvSpPr>
        <p:spPr>
          <a:xfrm>
            <a:off x="1524000" y="465953"/>
            <a:ext cx="9144000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Des vidéos seront affichées de temps en temps.</a:t>
            </a: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Vous pouvez les ignorer d'un simple clic de souris.</a:t>
            </a:r>
          </a:p>
          <a:p>
            <a:pPr algn="ctr"/>
            <a:endParaRPr lang="fr-FR" sz="2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Les dialogues resteront à l'écran jusqu'à ce que vous cliquiez sur la souris.</a:t>
            </a:r>
          </a:p>
          <a:p>
            <a:pPr algn="ctr"/>
            <a:endParaRPr lang="fr-FR" sz="2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Pour quitter le jeu, appuyez sur la touche "Echap" de votre clavier et cliquez sur l'option "Quitter le jeu". </a:t>
            </a: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Si le jeu est en cours d'exécution en ligne, il suffit de fermer votre navigateur.</a:t>
            </a:r>
          </a:p>
          <a:p>
            <a:pPr algn="ctr"/>
            <a:endParaRPr lang="fr-FR" sz="2800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Il s'agit d'un jeu, mais n'oubliez pas : votre mission est d'aider la victime !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06F87E-F56F-442E-82C9-09C6011C5211}"/>
              </a:ext>
            </a:extLst>
          </p:cNvPr>
          <p:cNvSpPr/>
          <p:nvPr/>
        </p:nvSpPr>
        <p:spPr>
          <a:xfrm rot="10800000" flipV="1">
            <a:off x="7538055" y="5833692"/>
            <a:ext cx="2931583" cy="675217"/>
          </a:xfrm>
          <a:prstGeom prst="roundRect">
            <a:avLst>
              <a:gd name="adj" fmla="val 18730"/>
            </a:avLst>
          </a:prstGeom>
          <a:solidFill>
            <a:schemeClr val="accent6">
              <a:lumMod val="50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6413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5ACCE9-B2F8-4A38-9448-420B3A29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B16B9C-BCB7-43C2-AFF6-AD51247A8EDD}"/>
              </a:ext>
            </a:extLst>
          </p:cNvPr>
          <p:cNvSpPr/>
          <p:nvPr/>
        </p:nvSpPr>
        <p:spPr>
          <a:xfrm>
            <a:off x="892175" y="1219200"/>
            <a:ext cx="10407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Merci d’avoir joué ! </a:t>
            </a:r>
            <a:endParaRPr lang="fr-FR" sz="80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3FF9B-4ED6-4220-8FAD-C648BA399DA5}"/>
              </a:ext>
            </a:extLst>
          </p:cNvPr>
          <p:cNvSpPr/>
          <p:nvPr/>
        </p:nvSpPr>
        <p:spPr>
          <a:xfrm>
            <a:off x="1209675" y="5342979"/>
            <a:ext cx="10407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4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(clique pour continuer)</a:t>
            </a:r>
            <a:endParaRPr lang="fr-FR" sz="44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50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2152650" y="1524000"/>
            <a:ext cx="168021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Quelle est la hauteur appropriée pour placer tes mains au-dessus de la poitrine de la victime ?</a:t>
            </a:r>
          </a:p>
        </p:txBody>
      </p:sp>
    </p:spTree>
    <p:extLst>
      <p:ext uri="{BB962C8B-B14F-4D97-AF65-F5344CB8AC3E}">
        <p14:creationId xmlns:p14="http://schemas.microsoft.com/office/powerpoint/2010/main" val="412893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-2533650" y="1859340"/>
            <a:ext cx="1958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Comment doit-on stimuler le patient ?</a:t>
            </a:r>
          </a:p>
        </p:txBody>
      </p:sp>
    </p:spTree>
    <p:extLst>
      <p:ext uri="{BB962C8B-B14F-4D97-AF65-F5344CB8AC3E}">
        <p14:creationId xmlns:p14="http://schemas.microsoft.com/office/powerpoint/2010/main" val="381145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0D96E3-9BAE-4D78-9C19-9CB6F7209DCB}"/>
              </a:ext>
            </a:extLst>
          </p:cNvPr>
          <p:cNvSpPr/>
          <p:nvPr/>
        </p:nvSpPr>
        <p:spPr>
          <a:xfrm>
            <a:off x="171450" y="1905506"/>
            <a:ext cx="110299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Place le patient </a:t>
            </a:r>
          </a:p>
          <a:p>
            <a:r>
              <a:rPr lang="fr-FR" sz="96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               </a:t>
            </a:r>
            <a:r>
              <a:rPr lang="fr-FR" sz="9600" b="1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/>
              </a:rPr>
              <a:t>en position...</a:t>
            </a:r>
          </a:p>
        </p:txBody>
      </p:sp>
    </p:spTree>
    <p:extLst>
      <p:ext uri="{BB962C8B-B14F-4D97-AF65-F5344CB8AC3E}">
        <p14:creationId xmlns:p14="http://schemas.microsoft.com/office/powerpoint/2010/main" val="2864427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734</Words>
  <Application>Microsoft Office PowerPoint</Application>
  <PresentationFormat>Grand écran</PresentationFormat>
  <Paragraphs>81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Julio SANTILARIO-BERTHILIER</dc:creator>
  <cp:lastModifiedBy>Julio SANTILARIO-BERTHILIER</cp:lastModifiedBy>
  <cp:revision>22</cp:revision>
  <dcterms:created xsi:type="dcterms:W3CDTF">2020-06-18T08:36:12Z</dcterms:created>
  <dcterms:modified xsi:type="dcterms:W3CDTF">2020-06-23T12:56:11Z</dcterms:modified>
</cp:coreProperties>
</file>