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60" r:id="rId4"/>
    <p:sldId id="265" r:id="rId5"/>
    <p:sldId id="266" r:id="rId6"/>
    <p:sldId id="267" r:id="rId7"/>
    <p:sldId id="268" r:id="rId8"/>
    <p:sldId id="269" r:id="rId9"/>
    <p:sldId id="261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186" autoAdjust="0"/>
  </p:normalViewPr>
  <p:slideViewPr>
    <p:cSldViewPr snapToGrid="0" showGuides="1">
      <p:cViewPr varScale="1">
        <p:scale>
          <a:sx n="108" d="100"/>
          <a:sy n="108" d="100"/>
        </p:scale>
        <p:origin x="858" y="114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4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7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7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7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62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7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6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3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1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30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8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02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13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9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8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7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5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6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5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2217" y="1246629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Don’t Be a Blockhead: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Zoned Namespaces Make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Work on Conventional SSDs Obsolete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6756" y="3390385"/>
            <a:ext cx="10688956" cy="10411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Theano </a:t>
            </a:r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Stavrinos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, Daniel S. Berger,</a:t>
            </a:r>
          </a:p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Ethan Katz-Bassett, Wyatt Lloyd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HotOS'21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5F1B-8B53-48CF-935E-D5A83C16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23C7C-9E38-4F7F-B226-1C0AAB2B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플래시 </a:t>
            </a:r>
            <a:r>
              <a:rPr lang="en-US" altLang="ko-KR" dirty="0"/>
              <a:t>Storage (</a:t>
            </a:r>
            <a:r>
              <a:rPr lang="ko-KR" altLang="en-US" dirty="0"/>
              <a:t>기존 </a:t>
            </a:r>
            <a:r>
              <a:rPr lang="en-US" altLang="ko-KR" dirty="0"/>
              <a:t>SSD) </a:t>
            </a:r>
            <a:r>
              <a:rPr lang="ko-KR" altLang="en-US" dirty="0"/>
              <a:t>에는 물리적인 한계 존재</a:t>
            </a:r>
            <a:endParaRPr lang="en-US" altLang="ko-KR" dirty="0"/>
          </a:p>
          <a:p>
            <a:pPr lvl="1"/>
            <a:r>
              <a:rPr lang="en-US" altLang="ko-KR" dirty="0"/>
              <a:t>NAND Flash </a:t>
            </a:r>
            <a:r>
              <a:rPr lang="ko-KR" altLang="en-US" dirty="0"/>
              <a:t>의 </a:t>
            </a:r>
            <a:r>
              <a:rPr lang="en-US" altLang="ko-KR" dirty="0"/>
              <a:t>Write </a:t>
            </a:r>
            <a:r>
              <a:rPr lang="ko-KR" altLang="en-US" dirty="0"/>
              <a:t>와 </a:t>
            </a:r>
            <a:r>
              <a:rPr lang="en-US" altLang="ko-KR" dirty="0"/>
              <a:t>Erase </a:t>
            </a:r>
            <a:r>
              <a:rPr lang="ko-KR" altLang="en-US" dirty="0"/>
              <a:t>의 단위가 다르고</a:t>
            </a:r>
            <a:r>
              <a:rPr lang="en-US" altLang="ko-KR" dirty="0"/>
              <a:t>, Overwrite </a:t>
            </a:r>
            <a:r>
              <a:rPr lang="ko-KR" altLang="en-US" dirty="0"/>
              <a:t>가 불가능</a:t>
            </a:r>
            <a:endParaRPr lang="en-US" altLang="ko-KR" dirty="0"/>
          </a:p>
          <a:p>
            <a:pPr lvl="1"/>
            <a:r>
              <a:rPr lang="ko-KR" altLang="en-US" dirty="0"/>
              <a:t>삭제 블록의 플래시 셀은 블록이 완전히 지워진 후에만 다시 쓸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2F366-3524-4712-849A-46750086B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69FEB89-4F9B-4AFB-9AA1-606CABBBC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9469" r="9324" b="10867"/>
          <a:stretch/>
        </p:blipFill>
        <p:spPr bwMode="auto">
          <a:xfrm>
            <a:off x="842984" y="2829296"/>
            <a:ext cx="4785597" cy="31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3E90A9-77EB-40C4-85A7-34C55B87F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10074" r="7997" b="11099"/>
          <a:stretch/>
        </p:blipFill>
        <p:spPr bwMode="auto">
          <a:xfrm>
            <a:off x="6096000" y="2829295"/>
            <a:ext cx="4923383" cy="31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C139F-0701-4D11-9904-6CA3D8E10CF5}"/>
              </a:ext>
            </a:extLst>
          </p:cNvPr>
          <p:cNvSpPr txBox="1"/>
          <p:nvPr/>
        </p:nvSpPr>
        <p:spPr>
          <a:xfrm>
            <a:off x="842984" y="6073140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https://news.skhynix.co.kr/post/zns-ssd-existing-ssd-and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393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0777-6E00-4C4C-B038-9C85C6BA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CBFC3-04ED-409A-8ABB-9F51DD94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WAF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:</a:t>
            </a:r>
            <a:r>
              <a:rPr lang="ko-KR" altLang="en-US" dirty="0">
                <a:solidFill>
                  <a:srgbClr val="4472C4"/>
                </a:solidFill>
              </a:rPr>
              <a:t> </a:t>
            </a:r>
            <a:r>
              <a:rPr lang="en-US" altLang="ko-KR" dirty="0">
                <a:solidFill>
                  <a:srgbClr val="4472C4"/>
                </a:solidFill>
              </a:rPr>
              <a:t>Write Amplification Factor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57548-D9E0-41A8-B082-A9AF12808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DA02D7-F55A-42F9-B045-31B9F2F94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" t="3774" r="6054" b="3962"/>
          <a:stretch/>
        </p:blipFill>
        <p:spPr bwMode="auto">
          <a:xfrm>
            <a:off x="2957593" y="2235531"/>
            <a:ext cx="5341081" cy="37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206F5-6683-41BE-B809-0CE0AE464036}"/>
              </a:ext>
            </a:extLst>
          </p:cNvPr>
          <p:cNvSpPr txBox="1"/>
          <p:nvPr/>
        </p:nvSpPr>
        <p:spPr>
          <a:xfrm>
            <a:off x="2957593" y="6073140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https://news.skhynix.co.kr/post/zns-ssd-existing-ssd-and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541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CFFA-3F49-4060-B94C-C5644922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FE50-1409-4210-86BD-355DCAFE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SSD </a:t>
            </a:r>
            <a:r>
              <a:rPr lang="ko-KR" altLang="en-US" dirty="0"/>
              <a:t>에 대해 상당한 연구가 진행</a:t>
            </a:r>
            <a:endParaRPr lang="en-US" altLang="ko-KR" dirty="0"/>
          </a:p>
          <a:p>
            <a:pPr lvl="1"/>
            <a:r>
              <a:rPr lang="en-US" altLang="ko-KR" dirty="0"/>
              <a:t>Garbage Collection</a:t>
            </a:r>
            <a:r>
              <a:rPr lang="ko-KR" altLang="en-US" dirty="0"/>
              <a:t> 및 </a:t>
            </a:r>
            <a:r>
              <a:rPr lang="en-US" altLang="ko-KR" dirty="0"/>
              <a:t>FTL </a:t>
            </a:r>
            <a:r>
              <a:rPr lang="ko-KR" altLang="en-US" dirty="0"/>
              <a:t>작업으로 인한 성능 저하 및 예측 불가능성 관리 등</a:t>
            </a:r>
            <a:endParaRPr lang="en-US" altLang="ko-KR" dirty="0"/>
          </a:p>
          <a:p>
            <a:pPr lvl="1"/>
            <a:r>
              <a:rPr lang="en-US" altLang="ko-KR" dirty="0"/>
              <a:t>FTL </a:t>
            </a:r>
            <a:r>
              <a:rPr lang="ko-KR" altLang="en-US" dirty="0"/>
              <a:t>최적의 액세스 패턴을 찾기 위해 </a:t>
            </a:r>
            <a:r>
              <a:rPr lang="en-US" altLang="ko-KR" dirty="0"/>
              <a:t>FTL </a:t>
            </a:r>
            <a:r>
              <a:rPr lang="ko-KR" altLang="en-US" dirty="0"/>
              <a:t>을 </a:t>
            </a:r>
            <a:r>
              <a:rPr lang="ko-KR" altLang="en-US" dirty="0" err="1"/>
              <a:t>역설계</a:t>
            </a:r>
            <a:endParaRPr lang="en-US" altLang="ko-KR" dirty="0"/>
          </a:p>
          <a:p>
            <a:r>
              <a:rPr lang="ko-KR" altLang="en-US" dirty="0"/>
              <a:t>하지만 이러한 기존 </a:t>
            </a:r>
            <a:r>
              <a:rPr lang="en-US" altLang="ko-KR" dirty="0"/>
              <a:t>SSD </a:t>
            </a:r>
            <a:r>
              <a:rPr lang="ko-KR" altLang="en-US" dirty="0"/>
              <a:t>에 대한 연구를 중단해야 함</a:t>
            </a:r>
            <a:endParaRPr lang="en-US" altLang="ko-KR" dirty="0"/>
          </a:p>
          <a:p>
            <a:r>
              <a:rPr lang="ko-KR" altLang="en-US" dirty="0"/>
              <a:t>연구의 대상을 </a:t>
            </a:r>
            <a:r>
              <a:rPr lang="en-US" altLang="ko-KR" b="1" dirty="0">
                <a:solidFill>
                  <a:srgbClr val="4472C4"/>
                </a:solidFill>
              </a:rPr>
              <a:t>ZNS SSD</a:t>
            </a:r>
            <a:r>
              <a:rPr lang="en-US" altLang="ko-KR" dirty="0"/>
              <a:t> </a:t>
            </a:r>
            <a:r>
              <a:rPr lang="ko-KR" altLang="en-US" dirty="0"/>
              <a:t>로 전환해야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3FBCB-C44C-488E-B7D9-3805544A0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5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0E00C-4188-42A9-97BC-DB59E9E9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E4CAC-E2CD-4C63-882E-ACAF175E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ZNS SSD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SSD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플래시 하드웨어의 복잡한 세부 사항을 추상화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Zone </a:t>
            </a:r>
            <a:r>
              <a:rPr lang="ko-KR" altLang="en-US" dirty="0">
                <a:solidFill>
                  <a:srgbClr val="4472C4"/>
                </a:solidFill>
              </a:rPr>
              <a:t>이라고 불리는 논리 영역</a:t>
            </a:r>
            <a:r>
              <a:rPr lang="ko-KR" altLang="en-US" dirty="0"/>
              <a:t>으로 나눔</a:t>
            </a:r>
            <a:endParaRPr lang="en-US" altLang="ko-KR" dirty="0"/>
          </a:p>
          <a:p>
            <a:pPr lvl="1"/>
            <a:r>
              <a:rPr lang="en-US" altLang="ko-KR" dirty="0"/>
              <a:t>Write </a:t>
            </a:r>
            <a:r>
              <a:rPr lang="ko-KR" altLang="en-US" dirty="0"/>
              <a:t>는 모든 </a:t>
            </a:r>
            <a:r>
              <a:rPr lang="en-US" altLang="ko-KR" dirty="0"/>
              <a:t>Zone </a:t>
            </a:r>
            <a:r>
              <a:rPr lang="ko-KR" altLang="en-US" dirty="0"/>
              <a:t>에서 가능하지만</a:t>
            </a:r>
            <a:r>
              <a:rPr lang="en-US" altLang="ko-KR" dirty="0"/>
              <a:t>, Zone </a:t>
            </a:r>
            <a:r>
              <a:rPr lang="ko-KR" altLang="en-US" dirty="0"/>
              <a:t>안에서는 순차적으로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615BA-70F0-4764-B8E7-EEFA096C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3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07A08-F9D4-42BB-B037-D7BBEE97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58589-3990-4465-8716-6B92D44F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ZNS SSD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ko-KR" altLang="en-US" dirty="0"/>
              <a:t>여러 어플리케이션이 각자 정해진 </a:t>
            </a:r>
            <a:r>
              <a:rPr lang="en-US" altLang="ko-KR" dirty="0"/>
              <a:t>Zone </a:t>
            </a:r>
            <a:r>
              <a:rPr lang="ko-KR" altLang="en-US" dirty="0"/>
              <a:t>에 순차적으로 데이터 저장</a:t>
            </a:r>
            <a:endParaRPr lang="en-US" altLang="ko-KR" dirty="0"/>
          </a:p>
          <a:p>
            <a:pPr lvl="1"/>
            <a:r>
              <a:rPr lang="en-US" altLang="ko-KR" dirty="0"/>
              <a:t>Zone</a:t>
            </a:r>
            <a:r>
              <a:rPr lang="ko-KR" altLang="en-US" dirty="0"/>
              <a:t> 단위로 삭제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4472C4"/>
                </a:solidFill>
              </a:rPr>
              <a:t>Garbage </a:t>
            </a:r>
            <a:r>
              <a:rPr lang="ko-KR" altLang="en-US" dirty="0">
                <a:solidFill>
                  <a:srgbClr val="4472C4"/>
                </a:solidFill>
              </a:rPr>
              <a:t>발생 </a:t>
            </a:r>
            <a:r>
              <a:rPr lang="en-US" altLang="ko-KR" dirty="0">
                <a:solidFill>
                  <a:srgbClr val="4472C4"/>
                </a:solidFill>
              </a:rPr>
              <a:t>X</a:t>
            </a:r>
            <a:endParaRPr lang="ko-KR" altLang="en-US" dirty="0">
              <a:solidFill>
                <a:srgbClr val="4472C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3FEF9-AFB6-410E-BF48-32A62B088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AAB64C-F1F4-4F80-AE2A-D404561FC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9016" r="8370" b="14200"/>
          <a:stretch/>
        </p:blipFill>
        <p:spPr bwMode="auto">
          <a:xfrm>
            <a:off x="6163858" y="2536716"/>
            <a:ext cx="5822402" cy="35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0C42C1B-90EA-468C-949D-333C22F64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9016" r="8370" b="14200"/>
          <a:stretch/>
        </p:blipFill>
        <p:spPr bwMode="auto">
          <a:xfrm>
            <a:off x="128328" y="2536716"/>
            <a:ext cx="5822402" cy="35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A13E7-7CA7-4C51-AD1C-C1C4FE38B528}"/>
              </a:ext>
            </a:extLst>
          </p:cNvPr>
          <p:cNvSpPr txBox="1"/>
          <p:nvPr/>
        </p:nvSpPr>
        <p:spPr>
          <a:xfrm>
            <a:off x="128328" y="6130899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https://news.skhynix.co.kr/post/zns-ssd-existing-ssd-and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481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E7F62-EBD5-43AF-BB06-1C86C4A3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88E93-AD2F-4535-AB74-F07E19BF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ZNS 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en-US" altLang="ko-KR" dirty="0"/>
              <a:t>Garbage Collection X</a:t>
            </a:r>
          </a:p>
          <a:p>
            <a:pPr lvl="1"/>
            <a:r>
              <a:rPr lang="ko-KR" altLang="en-US" dirty="0"/>
              <a:t>오버 </a:t>
            </a:r>
            <a:r>
              <a:rPr lang="ko-KR" altLang="en-US" dirty="0" err="1"/>
              <a:t>프로비저닝</a:t>
            </a:r>
            <a:r>
              <a:rPr lang="ko-KR" altLang="en-US" dirty="0"/>
              <a:t> 공간 불필요</a:t>
            </a:r>
            <a:endParaRPr lang="en-US" altLang="ko-KR" dirty="0"/>
          </a:p>
          <a:p>
            <a:pPr lvl="1"/>
            <a:r>
              <a:rPr lang="ko-KR" altLang="en-US" dirty="0"/>
              <a:t>성능 변동성 제거</a:t>
            </a:r>
            <a:endParaRPr lang="en-US" altLang="ko-KR" dirty="0"/>
          </a:p>
          <a:p>
            <a:pPr lvl="1"/>
            <a:r>
              <a:rPr lang="ko-KR" altLang="en-US" dirty="0"/>
              <a:t>어플리케이션에 맞게 데이터 배치 및 </a:t>
            </a:r>
            <a:r>
              <a:rPr lang="en-US" altLang="ko-KR" dirty="0"/>
              <a:t>I/O </a:t>
            </a:r>
            <a:r>
              <a:rPr lang="ko-KR" altLang="en-US" dirty="0"/>
              <a:t>스케줄링 가능</a:t>
            </a:r>
            <a:endParaRPr lang="en-US" altLang="ko-KR" dirty="0"/>
          </a:p>
          <a:p>
            <a:r>
              <a:rPr lang="en-US" altLang="ko-KR" dirty="0"/>
              <a:t>SSD</a:t>
            </a:r>
            <a:r>
              <a:rPr lang="ko-KR" altLang="en-US" dirty="0"/>
              <a:t> 에 대한 기존 논문의 </a:t>
            </a:r>
            <a:r>
              <a:rPr lang="en-US" altLang="ko-KR" dirty="0"/>
              <a:t>18% </a:t>
            </a:r>
            <a:r>
              <a:rPr lang="ko-KR" altLang="en-US" dirty="0"/>
              <a:t>만이 </a:t>
            </a:r>
            <a:r>
              <a:rPr lang="en-US" altLang="ko-KR" dirty="0"/>
              <a:t>ZNS SSD </a:t>
            </a:r>
            <a:r>
              <a:rPr lang="ko-KR" altLang="en-US" dirty="0"/>
              <a:t>전환에 영향을 받지 않음</a:t>
            </a:r>
            <a:endParaRPr lang="en-US" altLang="ko-KR" dirty="0"/>
          </a:p>
          <a:p>
            <a:r>
              <a:rPr lang="ko-KR" altLang="en-US" dirty="0"/>
              <a:t>논문의 </a:t>
            </a:r>
            <a:r>
              <a:rPr lang="en-US" altLang="ko-KR" dirty="0"/>
              <a:t>23% </a:t>
            </a:r>
            <a:r>
              <a:rPr lang="ko-KR" altLang="en-US" dirty="0"/>
              <a:t>는 </a:t>
            </a:r>
            <a:r>
              <a:rPr lang="en-US" altLang="ko-KR" dirty="0"/>
              <a:t>ZNS </a:t>
            </a:r>
            <a:r>
              <a:rPr lang="ko-KR" altLang="en-US" dirty="0"/>
              <a:t>에 의해 </a:t>
            </a:r>
            <a:r>
              <a:rPr lang="ko-KR" altLang="en-US" dirty="0">
                <a:solidFill>
                  <a:srgbClr val="4472C4"/>
                </a:solidFill>
              </a:rPr>
              <a:t>단순화되거나 해결</a:t>
            </a:r>
            <a:r>
              <a:rPr lang="ko-KR" altLang="en-US" dirty="0"/>
              <a:t>된 문제 다룸</a:t>
            </a:r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59% </a:t>
            </a:r>
            <a:r>
              <a:rPr lang="ko-KR" altLang="en-US" dirty="0"/>
              <a:t>의 논문은 </a:t>
            </a:r>
            <a:r>
              <a:rPr lang="en-US" altLang="ko-KR" dirty="0"/>
              <a:t>ZNS </a:t>
            </a:r>
            <a:r>
              <a:rPr lang="ko-KR" altLang="en-US" dirty="0"/>
              <a:t>를 사용했을 때 재검토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8D8AF-720F-4C56-88DB-57F7281E9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8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DA44D-16D5-453A-AA29-E5CCD267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78114-1838-4004-89A9-83D3A310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 SSD </a:t>
            </a:r>
            <a:r>
              <a:rPr lang="ko-KR" altLang="en-US" dirty="0"/>
              <a:t>에서 </a:t>
            </a:r>
            <a:r>
              <a:rPr lang="en-US" altLang="ko-KR" dirty="0"/>
              <a:t>FTL </a:t>
            </a:r>
            <a:r>
              <a:rPr lang="ko-KR" altLang="en-US" dirty="0"/>
              <a:t>의 역할</a:t>
            </a:r>
            <a:endParaRPr lang="en-US" altLang="ko-KR" dirty="0"/>
          </a:p>
          <a:p>
            <a:pPr lvl="1"/>
            <a:r>
              <a:rPr lang="ko-KR" altLang="en-US" dirty="0"/>
              <a:t>각 논리 주소를 블록 및 페이지 구조로 변환</a:t>
            </a:r>
            <a:endParaRPr lang="en-US" altLang="ko-KR" dirty="0"/>
          </a:p>
          <a:p>
            <a:pPr lvl="1"/>
            <a:r>
              <a:rPr lang="en-US" altLang="ko-KR" dirty="0"/>
              <a:t>Garbage Collection</a:t>
            </a:r>
          </a:p>
          <a:p>
            <a:pPr lvl="1"/>
            <a:r>
              <a:rPr lang="en-US" altLang="ko-KR" dirty="0"/>
              <a:t>Wear leveling</a:t>
            </a:r>
          </a:p>
          <a:p>
            <a:r>
              <a:rPr lang="en-US" altLang="ko-KR" dirty="0"/>
              <a:t>Zoned Namespace SSD</a:t>
            </a:r>
          </a:p>
          <a:p>
            <a:pPr lvl="1"/>
            <a:r>
              <a:rPr lang="ko-KR" altLang="en-US" dirty="0"/>
              <a:t>주소 공간을 </a:t>
            </a:r>
            <a:r>
              <a:rPr lang="en-US" altLang="ko-KR" dirty="0"/>
              <a:t>Zone </a:t>
            </a:r>
            <a:r>
              <a:rPr lang="ko-KR" altLang="en-US" dirty="0"/>
              <a:t>으로 분할</a:t>
            </a:r>
            <a:endParaRPr lang="en-US" altLang="ko-KR" dirty="0"/>
          </a:p>
          <a:p>
            <a:pPr lvl="1"/>
            <a:r>
              <a:rPr lang="ko-KR" altLang="en-US" dirty="0"/>
              <a:t>순차적으로 </a:t>
            </a:r>
            <a:r>
              <a:rPr lang="en-US" altLang="ko-KR" dirty="0"/>
              <a:t>Write, </a:t>
            </a:r>
            <a:r>
              <a:rPr lang="ko-KR" altLang="en-US" dirty="0"/>
              <a:t>위치는 </a:t>
            </a:r>
            <a:r>
              <a:rPr lang="en-US" altLang="ko-KR" dirty="0"/>
              <a:t>Write pointer </a:t>
            </a:r>
            <a:r>
              <a:rPr lang="ko-KR" altLang="en-US" dirty="0"/>
              <a:t>로 추적</a:t>
            </a:r>
            <a:endParaRPr lang="en-US" altLang="ko-KR" dirty="0"/>
          </a:p>
          <a:p>
            <a:pPr lvl="1"/>
            <a:r>
              <a:rPr lang="en-US" altLang="ko-KR" dirty="0"/>
              <a:t>Zone </a:t>
            </a:r>
            <a:r>
              <a:rPr lang="ko-KR" altLang="en-US" dirty="0"/>
              <a:t>의 상태 존재</a:t>
            </a:r>
            <a:endParaRPr lang="en-US" altLang="ko-KR" dirty="0"/>
          </a:p>
          <a:p>
            <a:pPr lvl="2"/>
            <a:r>
              <a:rPr lang="ko-KR" altLang="en-US" sz="2000" dirty="0"/>
              <a:t>비어 있음</a:t>
            </a:r>
            <a:r>
              <a:rPr lang="en-US" altLang="ko-KR" sz="2000" dirty="0"/>
              <a:t>, </a:t>
            </a:r>
            <a:r>
              <a:rPr lang="ko-KR" altLang="en-US" sz="2000" dirty="0"/>
              <a:t>열린 상태</a:t>
            </a:r>
            <a:r>
              <a:rPr lang="en-US" altLang="ko-KR" sz="2000" dirty="0"/>
              <a:t>, </a:t>
            </a:r>
            <a:r>
              <a:rPr lang="ko-KR" altLang="en-US" sz="2000" dirty="0"/>
              <a:t>닫힌 상태</a:t>
            </a:r>
            <a:r>
              <a:rPr lang="en-US" altLang="ko-KR" sz="2000" dirty="0"/>
              <a:t>,</a:t>
            </a:r>
          </a:p>
          <a:p>
            <a:pPr marL="914400" lvl="2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가득 참</a:t>
            </a:r>
            <a:r>
              <a:rPr lang="en-US" altLang="ko-KR" sz="2000" dirty="0"/>
              <a:t>, </a:t>
            </a:r>
            <a:r>
              <a:rPr lang="ko-KR" altLang="en-US" sz="2000" dirty="0"/>
              <a:t>읽기 전용</a:t>
            </a:r>
            <a:r>
              <a:rPr lang="en-US" altLang="ko-KR" sz="2000" dirty="0"/>
              <a:t>, </a:t>
            </a:r>
            <a:r>
              <a:rPr lang="ko-KR" altLang="en-US" sz="2000" dirty="0"/>
              <a:t>오프라인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28888-FF0F-49B0-80BC-A4D4A7DE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E18396-253B-4548-823E-5911870A2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9016" r="8370" b="14200"/>
          <a:stretch/>
        </p:blipFill>
        <p:spPr bwMode="auto">
          <a:xfrm>
            <a:off x="6508172" y="2798272"/>
            <a:ext cx="5455228" cy="33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2A487-0661-4DB6-AF66-38A7D7A74C3E}"/>
              </a:ext>
            </a:extLst>
          </p:cNvPr>
          <p:cNvSpPr txBox="1"/>
          <p:nvPr/>
        </p:nvSpPr>
        <p:spPr>
          <a:xfrm>
            <a:off x="6508172" y="6111681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https://news.skhynix.co.kr/post/zns-ssd-existing-ssd-and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2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2110-F9FC-4D7D-A862-8914B0C1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A27D7-0E77-4946-8C01-6BB1FF65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Less on-board DRAM</a:t>
            </a:r>
          </a:p>
          <a:p>
            <a:r>
              <a:rPr lang="en-US" altLang="ko-KR" dirty="0"/>
              <a:t>Mapping Table,</a:t>
            </a:r>
            <a:r>
              <a:rPr lang="ko-KR" altLang="en-US" dirty="0"/>
              <a:t> </a:t>
            </a:r>
            <a:r>
              <a:rPr lang="en-US" altLang="ko-KR" dirty="0"/>
              <a:t>Garbage Collection </a:t>
            </a:r>
            <a:r>
              <a:rPr lang="ko-KR" altLang="en-US" dirty="0"/>
              <a:t>메타데이터 </a:t>
            </a:r>
            <a:r>
              <a:rPr lang="en-US" altLang="ko-KR" dirty="0"/>
              <a:t>SSD on-board DRAM 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SSD </a:t>
            </a:r>
            <a:r>
              <a:rPr lang="ko-KR" altLang="en-US" dirty="0"/>
              <a:t>에서 필요한 </a:t>
            </a:r>
            <a:r>
              <a:rPr lang="en-US" altLang="ko-KR" dirty="0"/>
              <a:t>DRAM </a:t>
            </a:r>
            <a:r>
              <a:rPr lang="ko-KR" altLang="en-US" dirty="0"/>
              <a:t>용량</a:t>
            </a:r>
            <a:endParaRPr lang="en-US" altLang="ko-KR" dirty="0"/>
          </a:p>
          <a:p>
            <a:pPr lvl="1"/>
            <a:r>
              <a:rPr lang="ko-KR" altLang="en-US" dirty="0"/>
              <a:t>페이지 </a:t>
            </a:r>
            <a:r>
              <a:rPr lang="en-US" altLang="ko-KR" dirty="0"/>
              <a:t>4KB </a:t>
            </a:r>
            <a:r>
              <a:rPr lang="ko-KR" altLang="en-US" dirty="0"/>
              <a:t>가정</a:t>
            </a:r>
            <a:endParaRPr lang="en-US" altLang="ko-KR" dirty="0"/>
          </a:p>
          <a:p>
            <a:pPr lvl="1"/>
            <a:r>
              <a:rPr lang="en-US" altLang="ko-KR" dirty="0"/>
              <a:t>Mapping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에 페이지당 약 </a:t>
            </a:r>
            <a:r>
              <a:rPr lang="en-US" altLang="ko-KR" dirty="0"/>
              <a:t>4</a:t>
            </a:r>
            <a:r>
              <a:rPr lang="ko-KR" altLang="en-US" dirty="0"/>
              <a:t>바이트가 필요</a:t>
            </a:r>
            <a:endParaRPr lang="en-US" altLang="ko-KR" dirty="0"/>
          </a:p>
          <a:p>
            <a:pPr lvl="1"/>
            <a:r>
              <a:rPr lang="en-US" altLang="ko-KR" dirty="0"/>
              <a:t>1TB </a:t>
            </a:r>
            <a:r>
              <a:rPr lang="ko-KR" altLang="en-US" dirty="0"/>
              <a:t>플래시 디바이스에 약 </a:t>
            </a:r>
            <a:r>
              <a:rPr lang="en-US" altLang="ko-KR" dirty="0">
                <a:solidFill>
                  <a:srgbClr val="4472C4"/>
                </a:solidFill>
              </a:rPr>
              <a:t>1GB </a:t>
            </a:r>
            <a:r>
              <a:rPr lang="ko-KR" altLang="en-US" dirty="0">
                <a:solidFill>
                  <a:srgbClr val="4472C4"/>
                </a:solidFill>
              </a:rPr>
              <a:t>의 </a:t>
            </a:r>
            <a:r>
              <a:rPr lang="en-US" altLang="ko-KR" dirty="0">
                <a:solidFill>
                  <a:srgbClr val="4472C4"/>
                </a:solidFill>
              </a:rPr>
              <a:t>on-board DRAM </a:t>
            </a:r>
            <a:r>
              <a:rPr lang="ko-KR" altLang="en-US" dirty="0">
                <a:solidFill>
                  <a:srgbClr val="4472C4"/>
                </a:solidFill>
              </a:rPr>
              <a:t>필요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en-US" altLang="ko-KR" dirty="0"/>
              <a:t>ZNS SSD </a:t>
            </a:r>
            <a:r>
              <a:rPr lang="ko-KR" altLang="en-US" dirty="0"/>
              <a:t>에서 </a:t>
            </a:r>
            <a:r>
              <a:rPr lang="en-US" altLang="ko-KR" dirty="0"/>
              <a:t>FTL </a:t>
            </a:r>
            <a:r>
              <a:rPr lang="ko-KR" altLang="en-US" dirty="0"/>
              <a:t>은 </a:t>
            </a:r>
            <a:r>
              <a:rPr lang="en-US" altLang="ko-KR" dirty="0"/>
              <a:t>Zone </a:t>
            </a:r>
            <a:r>
              <a:rPr lang="ko-KR" altLang="en-US" dirty="0"/>
              <a:t>을 </a:t>
            </a:r>
            <a:r>
              <a:rPr lang="en-US" altLang="ko-KR" dirty="0"/>
              <a:t>Block 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</a:p>
          <a:p>
            <a:pPr lvl="1"/>
            <a:r>
              <a:rPr lang="ko-KR" altLang="en-US" dirty="0"/>
              <a:t>블록당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블록의 크기 </a:t>
            </a:r>
            <a:r>
              <a:rPr lang="en-US" altLang="ko-KR" dirty="0"/>
              <a:t>16MB </a:t>
            </a:r>
            <a:r>
              <a:rPr lang="ko-KR" altLang="en-US" dirty="0"/>
              <a:t>가정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>
                <a:solidFill>
                  <a:srgbClr val="4472C4"/>
                </a:solidFill>
              </a:rPr>
              <a:t>256 KB </a:t>
            </a:r>
            <a:r>
              <a:rPr lang="ko-KR" altLang="en-US" dirty="0">
                <a:solidFill>
                  <a:srgbClr val="4472C4"/>
                </a:solidFill>
              </a:rPr>
              <a:t>의 </a:t>
            </a:r>
            <a:r>
              <a:rPr lang="en-US" altLang="ko-KR" dirty="0">
                <a:solidFill>
                  <a:srgbClr val="4472C4"/>
                </a:solidFill>
              </a:rPr>
              <a:t>on-board DRAM </a:t>
            </a:r>
            <a:r>
              <a:rPr lang="ko-KR" altLang="en-US" dirty="0">
                <a:solidFill>
                  <a:srgbClr val="4472C4"/>
                </a:solidFill>
              </a:rPr>
              <a:t>만 필요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06154-E80A-4857-BEBD-729986A2C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7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273FA-61BF-4653-B308-9435FD8D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CDC30-D336-4F55-9669-5CA5AE69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en-US" altLang="ko-KR" dirty="0"/>
              <a:t>Overprovisioning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SSD </a:t>
            </a:r>
            <a:r>
              <a:rPr lang="ko-KR" altLang="en-US" dirty="0"/>
              <a:t>는 예비 용량으로 플래시 </a:t>
            </a:r>
            <a:r>
              <a:rPr lang="en-US" altLang="ko-KR" dirty="0"/>
              <a:t>cell </a:t>
            </a:r>
            <a:r>
              <a:rPr lang="ko-KR" altLang="en-US" dirty="0"/>
              <a:t>의 상당 부분을 차지</a:t>
            </a:r>
            <a:endParaRPr lang="en-US" altLang="ko-KR" dirty="0"/>
          </a:p>
          <a:p>
            <a:r>
              <a:rPr lang="en-US" altLang="ko-KR" dirty="0"/>
              <a:t>Overprovisioning </a:t>
            </a:r>
            <a:r>
              <a:rPr lang="ko-KR" altLang="en-US" dirty="0"/>
              <a:t>은 일반적으로</a:t>
            </a:r>
            <a:r>
              <a:rPr lang="en-US" altLang="ko-KR" dirty="0"/>
              <a:t> SSD</a:t>
            </a:r>
            <a:r>
              <a:rPr lang="ko-KR" altLang="en-US" dirty="0"/>
              <a:t> 용량의 </a:t>
            </a:r>
            <a:r>
              <a:rPr lang="en-US" altLang="ko-KR" dirty="0"/>
              <a:t>7~28%</a:t>
            </a:r>
          </a:p>
          <a:p>
            <a:r>
              <a:rPr lang="en-US" altLang="ko-KR" dirty="0"/>
              <a:t>FTL </a:t>
            </a:r>
            <a:r>
              <a:rPr lang="ko-KR" altLang="en-US" dirty="0"/>
              <a:t>은 이 여유용량을 사용하여 </a:t>
            </a:r>
            <a:r>
              <a:rPr lang="en-US" altLang="ko-KR" dirty="0"/>
              <a:t>Garbage Collection </a:t>
            </a:r>
            <a:r>
              <a:rPr lang="ko-KR" altLang="en-US" dirty="0"/>
              <a:t>오버헤드를 줄임</a:t>
            </a:r>
            <a:endParaRPr lang="en-US" altLang="ko-KR" dirty="0"/>
          </a:p>
          <a:p>
            <a:r>
              <a:rPr lang="en-US" altLang="ko-KR" dirty="0"/>
              <a:t>Random Write </a:t>
            </a:r>
            <a:r>
              <a:rPr lang="ko-KR" altLang="en-US" dirty="0"/>
              <a:t>워크로드 실험에서 </a:t>
            </a:r>
            <a:r>
              <a:rPr lang="en-US" altLang="ko-KR" dirty="0"/>
              <a:t>Garbage Collection </a:t>
            </a:r>
            <a:r>
              <a:rPr lang="ko-KR" altLang="en-US" dirty="0"/>
              <a:t>의 </a:t>
            </a:r>
            <a:r>
              <a:rPr lang="en-US" altLang="ko-KR" dirty="0"/>
              <a:t>WAF</a:t>
            </a:r>
          </a:p>
          <a:p>
            <a:pPr lvl="1"/>
            <a:r>
              <a:rPr lang="en-US" altLang="ko-KR" dirty="0"/>
              <a:t>Overprovisioning</a:t>
            </a:r>
            <a:r>
              <a:rPr lang="ko-KR" altLang="en-US" dirty="0"/>
              <a:t> 영역이 없는 상태에서는 기존보다 </a:t>
            </a:r>
            <a:r>
              <a:rPr lang="en-US" altLang="ko-KR" dirty="0"/>
              <a:t>15</a:t>
            </a:r>
            <a:r>
              <a:rPr lang="ko-KR" altLang="en-US" dirty="0"/>
              <a:t>배 많이 발생</a:t>
            </a:r>
            <a:endParaRPr lang="en-US" altLang="ko-KR" dirty="0"/>
          </a:p>
          <a:p>
            <a:pPr lvl="1"/>
            <a:r>
              <a:rPr lang="ko-KR" altLang="en-US" dirty="0"/>
              <a:t>용량의 </a:t>
            </a:r>
            <a:r>
              <a:rPr lang="en-US" altLang="ko-KR" dirty="0"/>
              <a:t>25% </a:t>
            </a:r>
            <a:r>
              <a:rPr lang="ko-KR" altLang="en-US" dirty="0"/>
              <a:t>만큼 </a:t>
            </a:r>
            <a:r>
              <a:rPr lang="en-US" altLang="ko-KR" dirty="0"/>
              <a:t>Overprovisioning </a:t>
            </a:r>
            <a:r>
              <a:rPr lang="ko-KR" altLang="en-US" dirty="0"/>
              <a:t>시 기존보다 </a:t>
            </a:r>
            <a:r>
              <a:rPr lang="en-US" altLang="ko-KR" dirty="0"/>
              <a:t>2.5</a:t>
            </a:r>
            <a:r>
              <a:rPr lang="ko-KR" altLang="en-US" dirty="0"/>
              <a:t>배 감소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9ACCE-948F-48F1-81C3-92858310E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07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2CF3-206F-4AA4-9981-860B44B0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5EECE-7A8B-4A63-A128-618BBA3E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en-US" altLang="ko-KR" dirty="0"/>
              <a:t>Overprovisioning</a:t>
            </a:r>
          </a:p>
          <a:p>
            <a:r>
              <a:rPr lang="en-US" altLang="ko-KR" dirty="0"/>
              <a:t>Flash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  <a:r>
              <a:rPr lang="ko-KR" altLang="en-US" dirty="0"/>
              <a:t>에서 가장 비용이 많이 드는 부분 </a:t>
            </a:r>
            <a:r>
              <a:rPr lang="en-US" altLang="ko-KR" dirty="0"/>
              <a:t>: Cell</a:t>
            </a:r>
          </a:p>
          <a:p>
            <a:r>
              <a:rPr lang="ko-KR" altLang="en-US" dirty="0"/>
              <a:t>과도한 </a:t>
            </a:r>
            <a:r>
              <a:rPr lang="en-US" altLang="ko-KR" dirty="0"/>
              <a:t>Overprovisioning </a:t>
            </a:r>
            <a:r>
              <a:rPr lang="ko-KR" altLang="en-US" dirty="0"/>
              <a:t>은 </a:t>
            </a:r>
            <a:r>
              <a:rPr lang="en-US" altLang="ko-KR" dirty="0"/>
              <a:t>SSD </a:t>
            </a:r>
            <a:r>
              <a:rPr lang="ko-KR" altLang="en-US" dirty="0"/>
              <a:t>가격을 상승시킴</a:t>
            </a:r>
            <a:endParaRPr lang="en-US" altLang="ko-KR" dirty="0"/>
          </a:p>
          <a:p>
            <a:r>
              <a:rPr lang="en-US" altLang="ko-KR" dirty="0">
                <a:solidFill>
                  <a:srgbClr val="4472C4"/>
                </a:solidFill>
              </a:rPr>
              <a:t>ZNS SSD </a:t>
            </a:r>
            <a:r>
              <a:rPr lang="ko-KR" altLang="en-US" dirty="0">
                <a:solidFill>
                  <a:srgbClr val="4472C4"/>
                </a:solidFill>
              </a:rPr>
              <a:t>는 거의 모든 </a:t>
            </a:r>
            <a:r>
              <a:rPr lang="en-US" altLang="ko-KR" dirty="0">
                <a:solidFill>
                  <a:srgbClr val="4472C4"/>
                </a:solidFill>
              </a:rPr>
              <a:t>Flash </a:t>
            </a:r>
            <a:r>
              <a:rPr lang="ko-KR" altLang="en-US" dirty="0">
                <a:solidFill>
                  <a:srgbClr val="4472C4"/>
                </a:solidFill>
              </a:rPr>
              <a:t>용량 사용 가능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en-US" altLang="ko-KR" dirty="0"/>
              <a:t>Garbage Collection </a:t>
            </a:r>
            <a:r>
              <a:rPr lang="ko-KR" altLang="en-US" dirty="0"/>
              <a:t>을 수행하지 않기 때문에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ko-KR" altLang="en-US" dirty="0"/>
              <a:t>일부는 불량 </a:t>
            </a:r>
            <a:r>
              <a:rPr lang="en-US" altLang="ko-KR" dirty="0"/>
              <a:t>Flash Block </a:t>
            </a:r>
            <a:r>
              <a:rPr lang="ko-KR" altLang="en-US" dirty="0"/>
              <a:t>을 대체하기 위해 예약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59DF2-E395-4A40-BE97-5169AF4D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7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latin typeface="+mn-lt"/>
              </a:rPr>
              <a:t>Contents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Abstract</a:t>
            </a:r>
          </a:p>
          <a:p>
            <a:r>
              <a:rPr lang="en-US" altLang="en-US" dirty="0">
                <a:cs typeface="lato"/>
              </a:rPr>
              <a:t>Background</a:t>
            </a:r>
          </a:p>
          <a:p>
            <a:r>
              <a:rPr lang="en-US" altLang="en-US" dirty="0">
                <a:cs typeface="lato"/>
              </a:rPr>
              <a:t>Introduction</a:t>
            </a:r>
          </a:p>
          <a:p>
            <a:r>
              <a:rPr lang="en-US" altLang="en-US" dirty="0">
                <a:cs typeface="lato"/>
              </a:rPr>
              <a:t>ZNS Device Dominate</a:t>
            </a:r>
          </a:p>
          <a:p>
            <a:r>
              <a:rPr lang="en-US" altLang="en-US" dirty="0">
                <a:cs typeface="lato"/>
              </a:rPr>
              <a:t>Reevaluating The Focus of SSD R&amp;D</a:t>
            </a:r>
          </a:p>
          <a:p>
            <a:r>
              <a:rPr lang="en-US" altLang="en-US" dirty="0">
                <a:cs typeface="lato"/>
              </a:rPr>
              <a:t>Research Agenda</a:t>
            </a:r>
          </a:p>
          <a:p>
            <a:r>
              <a:rPr lang="en-US" altLang="en-US" dirty="0">
                <a:cs typeface="lato"/>
              </a:rPr>
              <a:t>Conclusion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F7B52-0293-4E3B-A664-3CBEB24F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3893D-DE69-42AC-B4BA-98EE7D80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ZNS is a More Useful Abstraction</a:t>
            </a:r>
          </a:p>
          <a:p>
            <a:r>
              <a:rPr lang="en-US" altLang="ko-KR" dirty="0"/>
              <a:t>Zoned</a:t>
            </a:r>
            <a:r>
              <a:rPr lang="ko-KR" altLang="en-US" dirty="0"/>
              <a:t> 인터페이스는 위에 다른 추상화 구축 가능</a:t>
            </a:r>
            <a:endParaRPr lang="en-US" altLang="ko-KR" dirty="0"/>
          </a:p>
          <a:p>
            <a:r>
              <a:rPr lang="en-US" altLang="ko-KR" dirty="0"/>
              <a:t>On-board FTL </a:t>
            </a:r>
            <a:r>
              <a:rPr lang="ko-KR" altLang="en-US" dirty="0"/>
              <a:t>보다 데이터 관리에 적합</a:t>
            </a:r>
            <a:endParaRPr lang="en-US" altLang="ko-KR" dirty="0"/>
          </a:p>
          <a:p>
            <a:pPr lvl="1"/>
            <a:r>
              <a:rPr lang="en-US" altLang="ko-KR" dirty="0"/>
              <a:t>Host </a:t>
            </a:r>
            <a:r>
              <a:rPr lang="ko-KR" altLang="en-US" dirty="0"/>
              <a:t>는 어플리케이션에 대한 정보를 알고 있기 때문에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B643C-E626-44BE-9C0C-8C0D9EAF5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67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2C80-E8B7-4BEA-8776-FC12AC8E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AC545-5C4D-40A8-B867-AC1991F2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>
            <a:normAutofit/>
          </a:bodyPr>
          <a:lstStyle/>
          <a:p>
            <a:r>
              <a:rPr lang="en-US" altLang="ko-KR" dirty="0"/>
              <a:t>ZNS</a:t>
            </a:r>
            <a:r>
              <a:rPr lang="ko-KR" altLang="en-US" dirty="0"/>
              <a:t> </a:t>
            </a:r>
            <a:r>
              <a:rPr lang="en-US" altLang="ko-KR" dirty="0"/>
              <a:t>May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Better</a:t>
            </a:r>
            <a:r>
              <a:rPr lang="ko-KR" altLang="en-US" dirty="0"/>
              <a:t> </a:t>
            </a:r>
            <a:r>
              <a:rPr lang="en-US" altLang="ko-KR" dirty="0"/>
              <a:t>Performance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SSD</a:t>
            </a:r>
          </a:p>
          <a:p>
            <a:pPr lvl="1"/>
            <a:r>
              <a:rPr lang="en-US" altLang="ko-KR" dirty="0"/>
              <a:t>Garbage Collection </a:t>
            </a:r>
            <a:r>
              <a:rPr lang="ko-KR" altLang="en-US" dirty="0"/>
              <a:t>은 성능 예측 불가</a:t>
            </a:r>
            <a:endParaRPr lang="en-US" altLang="ko-KR" dirty="0"/>
          </a:p>
          <a:p>
            <a:pPr lvl="1"/>
            <a:r>
              <a:rPr lang="en-US" altLang="ko-KR" dirty="0"/>
              <a:t>FTL </a:t>
            </a:r>
            <a:r>
              <a:rPr lang="ko-KR" altLang="en-US" dirty="0"/>
              <a:t>에는 어플리케이션의 정보가 없기 때문에 성능 개선 불가</a:t>
            </a:r>
            <a:endParaRPr lang="en-US" altLang="ko-KR" dirty="0"/>
          </a:p>
          <a:p>
            <a:r>
              <a:rPr lang="en-US" altLang="ko-KR" dirty="0"/>
              <a:t>ZNS SSD</a:t>
            </a:r>
          </a:p>
          <a:p>
            <a:pPr lvl="1"/>
            <a:r>
              <a:rPr lang="en-US" altLang="ko-KR" dirty="0"/>
              <a:t>Host </a:t>
            </a:r>
            <a:r>
              <a:rPr lang="ko-KR" altLang="en-US" dirty="0"/>
              <a:t>가 데이터 배치 결정 가능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Zone </a:t>
            </a:r>
            <a:r>
              <a:rPr lang="ko-KR" altLang="en-US" dirty="0"/>
              <a:t>에 어떤 데이터를 기록하고 지울 지 제어 가능</a:t>
            </a:r>
            <a:endParaRPr lang="en-US" altLang="ko-KR" dirty="0"/>
          </a:p>
          <a:p>
            <a:pPr lvl="1"/>
            <a:r>
              <a:rPr lang="en-US" altLang="ko-KR" dirty="0"/>
              <a:t>Host</a:t>
            </a:r>
            <a:r>
              <a:rPr lang="ko-KR" altLang="en-US" dirty="0"/>
              <a:t> 가 데이터를 </a:t>
            </a:r>
            <a:r>
              <a:rPr lang="en-US" altLang="ko-KR" dirty="0"/>
              <a:t>Zone </a:t>
            </a:r>
            <a:r>
              <a:rPr lang="ko-KR" altLang="en-US" dirty="0"/>
              <a:t>으로 그룹화하여 </a:t>
            </a:r>
            <a:r>
              <a:rPr lang="en-US" altLang="ko-KR" dirty="0"/>
              <a:t>WAF </a:t>
            </a:r>
            <a:r>
              <a:rPr lang="ko-KR" altLang="en-US" dirty="0"/>
              <a:t>를 줄일 수 있음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ZNS </a:t>
            </a:r>
            <a:r>
              <a:rPr lang="ko-KR" altLang="en-US" dirty="0"/>
              <a:t>를 통한 </a:t>
            </a:r>
            <a:r>
              <a:rPr lang="en-US" altLang="ko-KR" dirty="0" err="1"/>
              <a:t>RocksDB</a:t>
            </a:r>
            <a:r>
              <a:rPr lang="en-US" altLang="ko-KR" dirty="0"/>
              <a:t> (Western</a:t>
            </a:r>
            <a:r>
              <a:rPr lang="ko-KR" altLang="en-US" dirty="0"/>
              <a:t> </a:t>
            </a:r>
            <a:r>
              <a:rPr lang="en-US" altLang="ko-KR" dirty="0"/>
              <a:t>Digital)</a:t>
            </a:r>
          </a:p>
          <a:p>
            <a:pPr lvl="1"/>
            <a:r>
              <a:rPr lang="en-US" altLang="ko-KR" dirty="0"/>
              <a:t>Read tail latency 2~4</a:t>
            </a:r>
            <a:r>
              <a:rPr lang="ko-KR" altLang="en-US" dirty="0"/>
              <a:t>배 감소</a:t>
            </a:r>
            <a:r>
              <a:rPr lang="en-US" altLang="ko-KR" dirty="0"/>
              <a:t>, Write </a:t>
            </a:r>
            <a:r>
              <a:rPr lang="ko-KR" altLang="en-US" dirty="0"/>
              <a:t>처리량 </a:t>
            </a:r>
            <a:r>
              <a:rPr lang="en-US" altLang="ko-KR" dirty="0"/>
              <a:t>2</a:t>
            </a:r>
            <a:r>
              <a:rPr lang="ko-KR" altLang="en-US" dirty="0"/>
              <a:t>배 증가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F0336-79B5-4B83-9824-4C06FFA6C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44273-5277-4513-AED1-C348DFA1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ZNS Devices Dominate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3B22D-C840-45D0-B063-1C37AB92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ZNS SSD Adoption</a:t>
            </a:r>
          </a:p>
          <a:p>
            <a:r>
              <a:rPr lang="ko-KR" altLang="en-US" dirty="0"/>
              <a:t>모든 주요 </a:t>
            </a:r>
            <a:r>
              <a:rPr lang="en-US" altLang="ko-KR" dirty="0"/>
              <a:t>SSD </a:t>
            </a:r>
            <a:r>
              <a:rPr lang="ko-KR" altLang="en-US" dirty="0"/>
              <a:t>제조업체는 </a:t>
            </a:r>
            <a:r>
              <a:rPr lang="en-US" altLang="ko-KR" dirty="0"/>
              <a:t>ZNS </a:t>
            </a:r>
            <a:r>
              <a:rPr lang="ko-KR" altLang="en-US" dirty="0"/>
              <a:t>프로토타입 보유</a:t>
            </a:r>
            <a:endParaRPr lang="en-US" altLang="ko-KR" dirty="0"/>
          </a:p>
          <a:p>
            <a:r>
              <a:rPr lang="ko-KR" altLang="en-US" dirty="0" err="1"/>
              <a:t>하이퍼스케일러에서</a:t>
            </a:r>
            <a:r>
              <a:rPr lang="ko-KR" altLang="en-US" dirty="0"/>
              <a:t> 테스트 완료</a:t>
            </a:r>
            <a:endParaRPr lang="en-US" altLang="ko-KR" dirty="0"/>
          </a:p>
          <a:p>
            <a:r>
              <a:rPr lang="en-US" altLang="ko-KR" dirty="0"/>
              <a:t>Linux </a:t>
            </a:r>
            <a:r>
              <a:rPr lang="ko-KR" altLang="en-US" dirty="0"/>
              <a:t>는 </a:t>
            </a:r>
            <a:r>
              <a:rPr lang="en-US" altLang="ko-KR" dirty="0"/>
              <a:t>Native Zone </a:t>
            </a:r>
            <a:r>
              <a:rPr lang="ko-KR" altLang="en-US" dirty="0"/>
              <a:t>파일 시스템 </a:t>
            </a:r>
            <a:r>
              <a:rPr lang="en-US" altLang="ko-KR" dirty="0"/>
              <a:t>(</a:t>
            </a:r>
            <a:r>
              <a:rPr lang="en-US" altLang="ko-KR" dirty="0" err="1"/>
              <a:t>ZoneFS</a:t>
            </a:r>
            <a:r>
              <a:rPr lang="en-US" altLang="ko-KR" dirty="0"/>
              <a:t>, F2FS)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ko-KR" altLang="en-US" dirty="0"/>
              <a:t>와 같은 어플리케이션 </a:t>
            </a:r>
            <a:r>
              <a:rPr lang="en-US" altLang="ko-KR" dirty="0"/>
              <a:t>ZNS SSD </a:t>
            </a:r>
            <a:r>
              <a:rPr lang="ko-KR" altLang="en-US" dirty="0"/>
              <a:t>용 포팅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E8859-8DB5-4189-90F4-D4B0EE98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5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AB69F-9FE8-463A-BD49-8ABCD4FB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Reevaluating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Focus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79C9B-E880-479C-99E8-5998D3E3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</a:t>
            </a:r>
            <a:r>
              <a:rPr lang="ko-KR" altLang="en-US" dirty="0"/>
              <a:t> 및 </a:t>
            </a:r>
            <a:r>
              <a:rPr lang="en-US" altLang="ko-KR" dirty="0"/>
              <a:t>SSD </a:t>
            </a:r>
            <a:r>
              <a:rPr lang="ko-KR" altLang="en-US" dirty="0"/>
              <a:t>에 대한 최근 연구 조사</a:t>
            </a:r>
            <a:endParaRPr lang="en-US" altLang="ko-KR" dirty="0"/>
          </a:p>
          <a:p>
            <a:pPr lvl="1"/>
            <a:r>
              <a:rPr lang="en-US" altLang="ko-KR" dirty="0"/>
              <a:t>FAST,</a:t>
            </a:r>
            <a:r>
              <a:rPr lang="ko-KR" altLang="en-US" dirty="0"/>
              <a:t> </a:t>
            </a:r>
            <a:r>
              <a:rPr lang="en-US" altLang="ko-KR" dirty="0"/>
              <a:t>OSDI,</a:t>
            </a:r>
            <a:r>
              <a:rPr lang="ko-KR" altLang="en-US" dirty="0"/>
              <a:t> </a:t>
            </a:r>
            <a:r>
              <a:rPr lang="en-US" altLang="ko-KR" dirty="0"/>
              <a:t>SOSP,</a:t>
            </a:r>
            <a:r>
              <a:rPr lang="ko-KR" altLang="en-US" dirty="0"/>
              <a:t> </a:t>
            </a:r>
            <a:r>
              <a:rPr lang="en-US" altLang="ko-KR" dirty="0"/>
              <a:t>MSST</a:t>
            </a:r>
            <a:r>
              <a:rPr lang="ko-KR" altLang="en-US" dirty="0"/>
              <a:t> 에서 지난 </a:t>
            </a:r>
            <a:r>
              <a:rPr lang="en-US" altLang="ko-KR" dirty="0"/>
              <a:t>5</a:t>
            </a:r>
            <a:r>
              <a:rPr lang="ko-KR" altLang="en-US" dirty="0"/>
              <a:t>년간 발표된 논문 대상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465</a:t>
            </a:r>
            <a:r>
              <a:rPr lang="ko-KR" altLang="en-US" dirty="0"/>
              <a:t>편 중 </a:t>
            </a:r>
            <a:r>
              <a:rPr lang="en-US" altLang="ko-KR" dirty="0"/>
              <a:t>Flash </a:t>
            </a:r>
            <a:r>
              <a:rPr lang="ko-KR" altLang="en-US" dirty="0"/>
              <a:t>기반 </a:t>
            </a:r>
            <a:r>
              <a:rPr lang="en-US" altLang="ko-KR" dirty="0"/>
              <a:t>SSD </a:t>
            </a:r>
            <a:r>
              <a:rPr lang="ko-KR" altLang="en-US" dirty="0"/>
              <a:t>가 중요한 부분을 차지하는 </a:t>
            </a:r>
            <a:r>
              <a:rPr lang="en-US" altLang="ko-KR" dirty="0"/>
              <a:t>104</a:t>
            </a:r>
            <a:r>
              <a:rPr lang="ko-KR" altLang="en-US" dirty="0"/>
              <a:t>편 선정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34490-56BD-4AB6-BDFA-C020DC12F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1733DE1-4191-4648-8C14-8418A670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89" y="2933054"/>
            <a:ext cx="6248162" cy="27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7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92983-9DCF-4B78-B24D-E9CF7B61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Reevaluating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Focus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B6B93-C699-40B3-8DED-865F05FF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Simpli</a:t>
            </a:r>
            <a:r>
              <a:rPr lang="en-US" altLang="ko-KR" dirty="0"/>
              <a:t>fied/Solved : ZNS SSD </a:t>
            </a:r>
            <a:r>
              <a:rPr lang="ko-KR" altLang="en-US" dirty="0"/>
              <a:t>로 해결 또는 단순화 가능</a:t>
            </a:r>
            <a:endParaRPr lang="en-US" altLang="ko-KR" dirty="0"/>
          </a:p>
          <a:p>
            <a:r>
              <a:rPr lang="en-US" altLang="ko-KR" b="1" dirty="0"/>
              <a:t>Appr</a:t>
            </a:r>
            <a:r>
              <a:rPr lang="en-US" altLang="ko-KR" dirty="0"/>
              <a:t>oach : </a:t>
            </a:r>
            <a:r>
              <a:rPr lang="ko-KR" altLang="en-US" dirty="0"/>
              <a:t>접근 방식은 </a:t>
            </a:r>
            <a:r>
              <a:rPr lang="en-US" altLang="ko-KR" dirty="0"/>
              <a:t>ZNS </a:t>
            </a:r>
            <a:r>
              <a:rPr lang="ko-KR" altLang="en-US" dirty="0"/>
              <a:t>에 따라 변경 가능</a:t>
            </a:r>
            <a:endParaRPr lang="en-US" altLang="ko-KR" dirty="0"/>
          </a:p>
          <a:p>
            <a:r>
              <a:rPr lang="en-US" altLang="ko-KR" b="1" dirty="0"/>
              <a:t>Res</a:t>
            </a:r>
            <a:r>
              <a:rPr lang="en-US" altLang="ko-KR" dirty="0"/>
              <a:t>ult : </a:t>
            </a:r>
            <a:r>
              <a:rPr lang="ko-KR" altLang="en-US" dirty="0"/>
              <a:t>연구 결과 변경 가능</a:t>
            </a:r>
            <a:endParaRPr lang="en-US" altLang="ko-KR" dirty="0"/>
          </a:p>
          <a:p>
            <a:r>
              <a:rPr lang="en-US" altLang="ko-KR" b="1" dirty="0"/>
              <a:t>Orth</a:t>
            </a:r>
            <a:r>
              <a:rPr lang="en-US" altLang="ko-KR" dirty="0"/>
              <a:t>ogonal : ZNS </a:t>
            </a:r>
            <a:r>
              <a:rPr lang="ko-KR" altLang="en-US" dirty="0"/>
              <a:t>와 독립적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A86A3-67CF-42B6-B5B0-E9936487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CE4563-E5EA-45EA-8C07-719DCA9CB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86" y="2809380"/>
            <a:ext cx="7428674" cy="33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78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152A8-54A6-4A0F-BB28-77A570C6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</a:t>
            </a:r>
            <a:r>
              <a:rPr lang="ko-KR" altLang="en-US" dirty="0"/>
              <a:t> </a:t>
            </a:r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9D741-3C98-4778-833B-CED5D1BE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>
            <a:normAutofit/>
          </a:bodyPr>
          <a:lstStyle/>
          <a:p>
            <a:r>
              <a:rPr lang="en-US" altLang="ko-KR" dirty="0"/>
              <a:t>Improving Performance</a:t>
            </a:r>
          </a:p>
          <a:p>
            <a:pPr lvl="1"/>
            <a:r>
              <a:rPr lang="en-US" altLang="ko-KR" sz="2200" i="1" dirty="0"/>
              <a:t>How can application-level information improve zone management?</a:t>
            </a:r>
          </a:p>
          <a:p>
            <a:pPr lvl="1"/>
            <a:r>
              <a:rPr lang="en-US" altLang="ko-KR" sz="2200" i="1" dirty="0"/>
              <a:t>How should applications interact with zones?</a:t>
            </a:r>
          </a:p>
          <a:p>
            <a:pPr lvl="1"/>
            <a:r>
              <a:rPr lang="en-US" altLang="ko-KR" sz="2200" i="1" dirty="0"/>
              <a:t>What is the best approach to I/O scheduling with </a:t>
            </a:r>
            <a:r>
              <a:rPr lang="en-US" altLang="ko-KR" sz="2200" i="1" dirty="0" err="1"/>
              <a:t>hostdriven</a:t>
            </a:r>
            <a:r>
              <a:rPr lang="en-US" altLang="ko-KR" sz="2200" i="1" dirty="0"/>
              <a:t> device management?</a:t>
            </a:r>
          </a:p>
          <a:p>
            <a:pPr lvl="1"/>
            <a:r>
              <a:rPr lang="en-US" altLang="ko-KR" sz="2200" i="1" dirty="0"/>
              <a:t>How can we best exploit transparent data placement?</a:t>
            </a:r>
          </a:p>
          <a:p>
            <a:r>
              <a:rPr lang="en-US" altLang="ko-KR" sz="2600" dirty="0"/>
              <a:t>Managing</a:t>
            </a:r>
            <a:r>
              <a:rPr lang="ko-KR" altLang="en-US" sz="2600" dirty="0"/>
              <a:t> </a:t>
            </a:r>
            <a:r>
              <a:rPr lang="en-US" altLang="ko-KR" sz="2600" dirty="0"/>
              <a:t>Limitations</a:t>
            </a:r>
          </a:p>
          <a:p>
            <a:pPr lvl="1"/>
            <a:r>
              <a:rPr lang="en-US" altLang="ko-KR" sz="2200" i="1" dirty="0"/>
              <a:t>How should hosts manage active zone limits?</a:t>
            </a:r>
          </a:p>
          <a:p>
            <a:pPr lvl="1"/>
            <a:r>
              <a:rPr lang="en-US" altLang="ko-KR" sz="2200" i="1" dirty="0"/>
              <a:t>Are there workloads that perform worse on ZNS SSDs than on conventional SSDs?</a:t>
            </a:r>
          </a:p>
          <a:p>
            <a:pPr lvl="1"/>
            <a:r>
              <a:rPr lang="en-US" altLang="ko-KR" sz="2200" i="1" dirty="0"/>
              <a:t>How do ZNS SSDs fit with recent trends to offload I/O tasks</a:t>
            </a:r>
          </a:p>
          <a:p>
            <a:pPr marL="347400" lvl="1" indent="0">
              <a:buNone/>
            </a:pPr>
            <a:r>
              <a:rPr lang="en-US" altLang="ko-KR" sz="2200" i="1" dirty="0"/>
              <a:t>    from the host to dedicated hardware?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9729F-2113-4EE4-80B0-732C2C0D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172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49C8-ED06-45E1-89AE-C8767A6E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486A-4578-42A7-972F-D570E678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</a:t>
            </a:r>
            <a:r>
              <a:rPr lang="en-US" altLang="ko-KR" dirty="0"/>
              <a:t>SSD </a:t>
            </a:r>
            <a:r>
              <a:rPr lang="ko-KR" altLang="en-US" dirty="0"/>
              <a:t>연구가 기존 </a:t>
            </a:r>
            <a:r>
              <a:rPr lang="en-US" altLang="ko-KR" dirty="0"/>
              <a:t>SSD </a:t>
            </a:r>
            <a:r>
              <a:rPr lang="ko-KR" altLang="en-US" dirty="0"/>
              <a:t>의 문제에 초점을 맞추고 있음</a:t>
            </a:r>
            <a:endParaRPr lang="en-US" altLang="ko-KR" dirty="0"/>
          </a:p>
          <a:p>
            <a:r>
              <a:rPr lang="ko-KR" altLang="en-US" dirty="0"/>
              <a:t>하지만 업계는 </a:t>
            </a:r>
            <a:r>
              <a:rPr lang="en-US" altLang="ko-KR" dirty="0"/>
              <a:t>ZNS </a:t>
            </a:r>
            <a:r>
              <a:rPr lang="ko-KR" altLang="en-US" dirty="0"/>
              <a:t>를 표준화하고 채택하기 시작</a:t>
            </a:r>
            <a:endParaRPr lang="en-US" altLang="ko-KR" dirty="0"/>
          </a:p>
          <a:p>
            <a:r>
              <a:rPr lang="ko-KR" altLang="en-US" dirty="0"/>
              <a:t>새로운 연구 방향이 주어짐</a:t>
            </a:r>
            <a:endParaRPr lang="en-US" altLang="ko-KR" dirty="0"/>
          </a:p>
          <a:p>
            <a:r>
              <a:rPr lang="ko-KR" altLang="en-US" dirty="0"/>
              <a:t>시스템 커뮤니티의 문제 지적</a:t>
            </a:r>
            <a:endParaRPr lang="en-US" altLang="ko-KR" dirty="0"/>
          </a:p>
          <a:p>
            <a:pPr lvl="1"/>
            <a:r>
              <a:rPr lang="ko-KR" altLang="en-US" dirty="0"/>
              <a:t>업계 연관 인원들만 새로운 기술과 문제에 접근할 수 있는 권한을 가짐</a:t>
            </a:r>
            <a:endParaRPr lang="en-US" altLang="ko-KR" dirty="0"/>
          </a:p>
          <a:p>
            <a:r>
              <a:rPr lang="ko-KR" altLang="en-US" dirty="0"/>
              <a:t>새로운 동향과 과제에 대한 적극적인 연구 장려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2B1AA-EDF7-4A13-8C80-9FC333E5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4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22413-2370-4001-88F7-6B43A120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A550B-907F-405A-ADA2-5769D7FE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 </a:t>
            </a:r>
            <a:r>
              <a:rPr lang="ko-KR" altLang="en-US" dirty="0"/>
              <a:t>디바이스에 대한 연구는 기존 </a:t>
            </a:r>
            <a:r>
              <a:rPr lang="en-US" altLang="ko-KR" dirty="0"/>
              <a:t>SSD </a:t>
            </a:r>
            <a:r>
              <a:rPr lang="ko-KR" altLang="en-US" dirty="0"/>
              <a:t>에 거의 초점을 맞추고 있음</a:t>
            </a:r>
            <a:endParaRPr lang="en-US" altLang="ko-KR" dirty="0"/>
          </a:p>
          <a:p>
            <a:r>
              <a:rPr lang="ko-KR" altLang="en-US" dirty="0"/>
              <a:t>업계는 최근 </a:t>
            </a:r>
            <a:r>
              <a:rPr lang="en-US" altLang="ko-KR" dirty="0">
                <a:solidFill>
                  <a:srgbClr val="4472C4"/>
                </a:solidFill>
              </a:rPr>
              <a:t>ZNS SSD </a:t>
            </a:r>
            <a:r>
              <a:rPr lang="ko-KR" altLang="en-US" dirty="0"/>
              <a:t>를 채택하고 있음</a:t>
            </a:r>
            <a:endParaRPr lang="en-US" altLang="ko-KR" dirty="0"/>
          </a:p>
          <a:p>
            <a:pPr lvl="1"/>
            <a:r>
              <a:rPr lang="en-US" altLang="ko-KR" dirty="0"/>
              <a:t>ZNS : Zoned Namespace</a:t>
            </a:r>
          </a:p>
          <a:p>
            <a:r>
              <a:rPr lang="ko-KR" altLang="en-US" dirty="0"/>
              <a:t>연구의 방향을 </a:t>
            </a:r>
            <a:r>
              <a:rPr lang="en-US" altLang="ko-KR" dirty="0"/>
              <a:t>ZNS SSD </a:t>
            </a:r>
            <a:r>
              <a:rPr lang="ko-KR" altLang="en-US" dirty="0"/>
              <a:t>로 전환해야 함</a:t>
            </a:r>
            <a:endParaRPr lang="en-US" altLang="ko-KR" dirty="0"/>
          </a:p>
          <a:p>
            <a:r>
              <a:rPr lang="ko-KR" altLang="en-US" dirty="0"/>
              <a:t>이에 관한 연구 방향을 이 논문에서 논의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DB95B-E71A-4CA6-A263-0F1B3F6E0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9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4D7A8-FFAD-4B45-9F13-CB064E55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(1/5)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5DAD4-B544-41BD-9A3D-A7F335064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개발자를 위한 SSD (Coding for SSD) – Part 2 : SSD의 아키텍처와 벤치마킹 – tech.kakao.com">
            <a:extLst>
              <a:ext uri="{FF2B5EF4-FFF2-40B4-BE49-F238E27FC236}">
                <a16:creationId xmlns:a16="http://schemas.microsoft.com/office/drawing/2014/main" id="{246A751C-7CBA-42C5-A724-94F15B4D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326" y="1370367"/>
            <a:ext cx="68580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5CCF5E-46F6-4A41-9096-521F93B89056}"/>
              </a:ext>
            </a:extLst>
          </p:cNvPr>
          <p:cNvSpPr/>
          <p:nvPr/>
        </p:nvSpPr>
        <p:spPr>
          <a:xfrm>
            <a:off x="5547618" y="2748237"/>
            <a:ext cx="1119882" cy="1176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872A8F-ABE6-462D-9F89-EEE250123D45}"/>
              </a:ext>
            </a:extLst>
          </p:cNvPr>
          <p:cNvSpPr/>
          <p:nvPr/>
        </p:nvSpPr>
        <p:spPr>
          <a:xfrm>
            <a:off x="5699760" y="2011680"/>
            <a:ext cx="769620" cy="68321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BEF348-68E7-421A-B676-6A6EEE7E4BC0}"/>
              </a:ext>
            </a:extLst>
          </p:cNvPr>
          <p:cNvSpPr/>
          <p:nvPr/>
        </p:nvSpPr>
        <p:spPr>
          <a:xfrm>
            <a:off x="8217988" y="1801223"/>
            <a:ext cx="1927497" cy="11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0E63D4-3306-494E-A867-716A0C1360FB}"/>
              </a:ext>
            </a:extLst>
          </p:cNvPr>
          <p:cNvSpPr/>
          <p:nvPr/>
        </p:nvSpPr>
        <p:spPr>
          <a:xfrm>
            <a:off x="8217986" y="3095486"/>
            <a:ext cx="1927497" cy="11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AA5E44-4A87-4ED0-B922-BA4BD9B456EF}"/>
              </a:ext>
            </a:extLst>
          </p:cNvPr>
          <p:cNvSpPr/>
          <p:nvPr/>
        </p:nvSpPr>
        <p:spPr>
          <a:xfrm>
            <a:off x="8217987" y="4401199"/>
            <a:ext cx="1927497" cy="11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3C54CA-9392-435D-A60B-EB0E1D18D7CC}"/>
              </a:ext>
            </a:extLst>
          </p:cNvPr>
          <p:cNvSpPr/>
          <p:nvPr/>
        </p:nvSpPr>
        <p:spPr>
          <a:xfrm>
            <a:off x="6290491" y="4395474"/>
            <a:ext cx="1927497" cy="11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EC725A-4218-4D7B-92A6-B2DA68EBCE3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14675" y="3336269"/>
            <a:ext cx="243294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1CF420-361C-4EA7-A179-255AD9665B53}"/>
              </a:ext>
            </a:extLst>
          </p:cNvPr>
          <p:cNvSpPr txBox="1"/>
          <p:nvPr/>
        </p:nvSpPr>
        <p:spPr>
          <a:xfrm>
            <a:off x="971536" y="3105435"/>
            <a:ext cx="204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SSD </a:t>
            </a:r>
            <a:r>
              <a:rPr lang="ko-KR" altLang="en-US" sz="2400" dirty="0"/>
              <a:t>컨트롤러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4401F1-593E-40CA-A86A-CCACDC6F134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14675" y="2353289"/>
            <a:ext cx="2585085" cy="3265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3FCC19-7232-42F4-A8FE-A692AA754324}"/>
              </a:ext>
            </a:extLst>
          </p:cNvPr>
          <p:cNvSpPr txBox="1"/>
          <p:nvPr/>
        </p:nvSpPr>
        <p:spPr>
          <a:xfrm>
            <a:off x="971536" y="2125720"/>
            <a:ext cx="204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DRAM (</a:t>
            </a:r>
            <a:r>
              <a:rPr lang="ko-KR" altLang="en-US" sz="2400" dirty="0"/>
              <a:t>캐시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313242-25FF-4572-A0C8-9A9ABB9E5E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14675" y="4983506"/>
            <a:ext cx="317581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CC266C-892E-4879-84CA-8F7340BF2F87}"/>
              </a:ext>
            </a:extLst>
          </p:cNvPr>
          <p:cNvSpPr txBox="1"/>
          <p:nvPr/>
        </p:nvSpPr>
        <p:spPr>
          <a:xfrm>
            <a:off x="974947" y="4568007"/>
            <a:ext cx="2143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NAND</a:t>
            </a:r>
          </a:p>
          <a:p>
            <a:r>
              <a:rPr lang="en-US" altLang="ko-KR" sz="2400" dirty="0"/>
              <a:t>Flash</a:t>
            </a:r>
            <a:r>
              <a:rPr lang="ko-KR" altLang="en-US" sz="2400" dirty="0"/>
              <a:t> </a:t>
            </a:r>
            <a:r>
              <a:rPr lang="en-US" altLang="ko-KR" sz="2400" dirty="0"/>
              <a:t>Memory</a:t>
            </a:r>
            <a:endParaRPr lang="ko-KR" altLang="en-US" sz="24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2D4A6D-C2EE-4101-B3F9-36AD785D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SSD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410984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6C31-465A-49E2-8B2F-50F9716B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(2/5)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BB551-37CA-4A48-A149-1F28F398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NAND Flash Memory </a:t>
            </a:r>
            <a:r>
              <a:rPr lang="ko-KR" altLang="en-US" dirty="0"/>
              <a:t>구조 </a:t>
            </a:r>
            <a:r>
              <a:rPr lang="en-US" altLang="ko-KR" dirty="0"/>
              <a:t>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9D5D7-F4C3-4CCC-975E-0A4B34F0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97675D-A1D1-4827-849D-404CAAD3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15312"/>
            <a:ext cx="5668118" cy="34481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DF950-4FA2-4884-9EE8-218BBF09C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1657" r="3683" b="9220"/>
          <a:stretch/>
        </p:blipFill>
        <p:spPr bwMode="auto">
          <a:xfrm>
            <a:off x="6426086" y="2445353"/>
            <a:ext cx="5294287" cy="29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7BF4A6-BA26-4454-B140-12D9A0909BD9}"/>
              </a:ext>
            </a:extLst>
          </p:cNvPr>
          <p:cNvSpPr txBox="1"/>
          <p:nvPr/>
        </p:nvSpPr>
        <p:spPr>
          <a:xfrm>
            <a:off x="1850716" y="1668367"/>
            <a:ext cx="2423886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t>SSD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t>저장 공간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DFA11-8D99-459E-9696-BBAAA312BFC9}"/>
              </a:ext>
            </a:extLst>
          </p:cNvPr>
          <p:cNvSpPr txBox="1"/>
          <p:nvPr/>
        </p:nvSpPr>
        <p:spPr>
          <a:xfrm>
            <a:off x="6807417" y="1668367"/>
            <a:ext cx="4245284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t>HDD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t>SSD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t>저장 공간 비교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B2761-7984-4696-A5F9-9F6EAF8383CE}"/>
              </a:ext>
            </a:extLst>
          </p:cNvPr>
          <p:cNvSpPr txBox="1"/>
          <p:nvPr/>
        </p:nvSpPr>
        <p:spPr>
          <a:xfrm>
            <a:off x="6426086" y="5584843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http://cappleblog.co.kr/583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655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E7D0-DC31-40BA-A538-2F65FC57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(3/5)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782F5-47A8-424E-9D68-B9065F55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FTL (Flash Translation Layer)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A0583-F81A-4263-B98E-7DACC8187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2B941-7C25-4843-807B-AFF58C9B19CB}"/>
              </a:ext>
            </a:extLst>
          </p:cNvPr>
          <p:cNvGrpSpPr>
            <a:grpSpLocks noChangeAspect="1"/>
          </p:cNvGrpSpPr>
          <p:nvPr/>
        </p:nvGrpSpPr>
        <p:grpSpPr>
          <a:xfrm>
            <a:off x="1066800" y="1683358"/>
            <a:ext cx="4724399" cy="4450743"/>
            <a:chOff x="2324100" y="1866900"/>
            <a:chExt cx="4165600" cy="392431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C7C9F94-153D-4737-BD85-43A60EFCF3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" t="2527" r="34745" b="3409"/>
            <a:stretch/>
          </p:blipFill>
          <p:spPr bwMode="auto">
            <a:xfrm>
              <a:off x="2324100" y="1866900"/>
              <a:ext cx="4165600" cy="3924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4DC74B-6F53-4B06-8D65-3E7BB4031330}"/>
                </a:ext>
              </a:extLst>
            </p:cNvPr>
            <p:cNvSpPr/>
            <p:nvPr/>
          </p:nvSpPr>
          <p:spPr>
            <a:xfrm>
              <a:off x="6334125" y="3829056"/>
              <a:ext cx="155575" cy="200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016166-BAE1-4A66-85FB-95B446DD5BC4}"/>
              </a:ext>
            </a:extLst>
          </p:cNvPr>
          <p:cNvSpPr txBox="1"/>
          <p:nvPr/>
        </p:nvSpPr>
        <p:spPr>
          <a:xfrm>
            <a:off x="6270172" y="2231794"/>
            <a:ext cx="403497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dirty="0">
                <a:solidFill>
                  <a:srgbClr val="3B3B3B"/>
                </a:solidFill>
                <a:latin typeface="Lato"/>
                <a:ea typeface="Lato"/>
              </a:rPr>
              <a:t>어플리케이션 영역 </a:t>
            </a:r>
            <a:r>
              <a:rPr lang="en-US" altLang="ko-KR" sz="2400" dirty="0">
                <a:solidFill>
                  <a:srgbClr val="3B3B3B"/>
                </a:solidFill>
                <a:latin typeface="Lato"/>
                <a:ea typeface="Lato"/>
              </a:rPr>
              <a:t>(Host)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Lato"/>
              <a:ea typeface="Lato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1D0F7-1861-40A1-9F8A-646A283CE6E5}"/>
              </a:ext>
            </a:extLst>
          </p:cNvPr>
          <p:cNvSpPr txBox="1"/>
          <p:nvPr/>
        </p:nvSpPr>
        <p:spPr>
          <a:xfrm>
            <a:off x="6270171" y="2973209"/>
            <a:ext cx="403497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400" dirty="0">
                <a:solidFill>
                  <a:srgbClr val="3B3B3B"/>
                </a:solidFill>
                <a:latin typeface="Lato"/>
                <a:ea typeface="Lato"/>
              </a:rPr>
              <a:t>장치 영역 </a:t>
            </a:r>
            <a:r>
              <a:rPr lang="en-US" altLang="ko-KR" sz="2400" dirty="0">
                <a:solidFill>
                  <a:srgbClr val="3B3B3B"/>
                </a:solidFill>
                <a:latin typeface="Lato"/>
                <a:ea typeface="Lato"/>
              </a:rPr>
              <a:t>(SSD)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Lato"/>
              <a:ea typeface="Lato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166E4-19F1-476D-A016-A57A907FEB86}"/>
              </a:ext>
            </a:extLst>
          </p:cNvPr>
          <p:cNvSpPr txBox="1"/>
          <p:nvPr/>
        </p:nvSpPr>
        <p:spPr>
          <a:xfrm>
            <a:off x="1066800" y="6129110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http://cappleblog.co.kr/583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655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ECE3-676C-47FB-8E05-7BAD93AB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(4/5)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43891-35C4-4D46-962B-28E00D24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FTL </a:t>
            </a:r>
            <a:r>
              <a:rPr lang="ko-KR" altLang="en-US" dirty="0"/>
              <a:t>주소 변환</a:t>
            </a:r>
            <a:endParaRPr lang="en-US" altLang="ko-KR" dirty="0"/>
          </a:p>
          <a:p>
            <a:pPr lvl="1"/>
            <a:r>
              <a:rPr lang="en-US" altLang="ko-KR" dirty="0"/>
              <a:t>Mapping table </a:t>
            </a:r>
            <a:r>
              <a:rPr lang="ko-KR" altLang="en-US" dirty="0"/>
              <a:t>통해 </a:t>
            </a:r>
            <a:r>
              <a:rPr lang="en-US" altLang="ko-KR" dirty="0"/>
              <a:t>LBA </a:t>
            </a:r>
            <a:r>
              <a:rPr lang="ko-KR" altLang="en-US" dirty="0"/>
              <a:t>를 물리 주소로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73EC7-0E8C-4B76-96F9-26CCAC24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8303D7-2371-4066-8B3C-B7C99CA0E44F}"/>
              </a:ext>
            </a:extLst>
          </p:cNvPr>
          <p:cNvGrpSpPr/>
          <p:nvPr/>
        </p:nvGrpSpPr>
        <p:grpSpPr>
          <a:xfrm>
            <a:off x="2544762" y="2336812"/>
            <a:ext cx="7102476" cy="3594100"/>
            <a:chOff x="1724024" y="2171700"/>
            <a:chExt cx="6324601" cy="31242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3AB37403-6411-446E-8AF3-5AFB64670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486" r="2485" b="5893"/>
            <a:stretch/>
          </p:blipFill>
          <p:spPr bwMode="auto">
            <a:xfrm>
              <a:off x="1724024" y="2171700"/>
              <a:ext cx="6324601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4C6D75-3967-4CE5-9552-7BD0DFCDE59A}"/>
                </a:ext>
              </a:extLst>
            </p:cNvPr>
            <p:cNvSpPr/>
            <p:nvPr/>
          </p:nvSpPr>
          <p:spPr>
            <a:xfrm>
              <a:off x="1724024" y="4914900"/>
              <a:ext cx="2190751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14B75C-07A3-4AAD-83E2-DEE55675DA94}"/>
              </a:ext>
            </a:extLst>
          </p:cNvPr>
          <p:cNvSpPr txBox="1"/>
          <p:nvPr/>
        </p:nvSpPr>
        <p:spPr>
          <a:xfrm>
            <a:off x="2544762" y="5948022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http://cappleblog.co.kr/583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276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777-A2E8-427D-BE51-63DAC67A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4B84E-864F-4908-82E3-92FEE208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Wear leveling</a:t>
            </a:r>
          </a:p>
          <a:p>
            <a:pPr lvl="1"/>
            <a:r>
              <a:rPr lang="en-US" altLang="ko-KR" dirty="0"/>
              <a:t>Page Register </a:t>
            </a:r>
            <a:r>
              <a:rPr lang="ko-KR" altLang="en-US" dirty="0"/>
              <a:t>를 통해 페이지에 </a:t>
            </a:r>
            <a:r>
              <a:rPr lang="en-US" altLang="ko-KR" dirty="0"/>
              <a:t>Re-Write </a:t>
            </a:r>
            <a:r>
              <a:rPr lang="ko-KR" altLang="en-US" dirty="0"/>
              <a:t>가 몇 번 일어났는지 기록</a:t>
            </a:r>
            <a:endParaRPr lang="en-US" altLang="ko-KR" dirty="0"/>
          </a:p>
          <a:p>
            <a:pPr lvl="1"/>
            <a:r>
              <a:rPr lang="en-US" altLang="ko-KR" dirty="0"/>
              <a:t>Mapping table </a:t>
            </a:r>
            <a:r>
              <a:rPr lang="ko-KR" altLang="en-US" dirty="0"/>
              <a:t>수정하여 </a:t>
            </a:r>
            <a:r>
              <a:rPr lang="en-US" altLang="ko-KR" dirty="0"/>
              <a:t>LBA </a:t>
            </a:r>
            <a:r>
              <a:rPr lang="ko-KR" altLang="en-US" dirty="0"/>
              <a:t>에 연결된 물리 주소를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2A42BD-CD42-49C1-814C-91229A31E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F9BCDE-9757-4309-A56A-9CED1040B60B}"/>
              </a:ext>
            </a:extLst>
          </p:cNvPr>
          <p:cNvGrpSpPr>
            <a:grpSpLocks noChangeAspect="1"/>
          </p:cNvGrpSpPr>
          <p:nvPr/>
        </p:nvGrpSpPr>
        <p:grpSpPr>
          <a:xfrm>
            <a:off x="352424" y="3187409"/>
            <a:ext cx="5094709" cy="2578100"/>
            <a:chOff x="1724024" y="2171700"/>
            <a:chExt cx="6324601" cy="312420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EACC5D-E6F6-4BA8-A779-B9A9D3EEE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486" r="2485" b="5893"/>
            <a:stretch/>
          </p:blipFill>
          <p:spPr bwMode="auto">
            <a:xfrm>
              <a:off x="1724024" y="2171700"/>
              <a:ext cx="6324601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951B79-4EF3-4FF9-A7E5-14AB12B26E50}"/>
                </a:ext>
              </a:extLst>
            </p:cNvPr>
            <p:cNvSpPr/>
            <p:nvPr/>
          </p:nvSpPr>
          <p:spPr>
            <a:xfrm>
              <a:off x="1724024" y="4914900"/>
              <a:ext cx="2190751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8AF03E-E8DE-402C-85C8-9C4E133D79FD}"/>
              </a:ext>
            </a:extLst>
          </p:cNvPr>
          <p:cNvGrpSpPr/>
          <p:nvPr/>
        </p:nvGrpSpPr>
        <p:grpSpPr>
          <a:xfrm>
            <a:off x="6625664" y="3187409"/>
            <a:ext cx="5094709" cy="2564509"/>
            <a:chOff x="5593817" y="2552700"/>
            <a:chExt cx="5094709" cy="2564509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9DACC59-E179-482A-91D3-91C74E6E2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" t="1826" r="2352" b="4944"/>
            <a:stretch/>
          </p:blipFill>
          <p:spPr bwMode="auto">
            <a:xfrm>
              <a:off x="5593817" y="2552700"/>
              <a:ext cx="5094709" cy="256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7C27A8-6C50-451A-B83D-E39CF88493C3}"/>
                </a:ext>
              </a:extLst>
            </p:cNvPr>
            <p:cNvSpPr/>
            <p:nvPr/>
          </p:nvSpPr>
          <p:spPr>
            <a:xfrm>
              <a:off x="5593817" y="4933507"/>
              <a:ext cx="1753281" cy="183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40756F-3814-43FE-A96F-CBC7CA6DDBD7}"/>
              </a:ext>
            </a:extLst>
          </p:cNvPr>
          <p:cNvCxnSpPr>
            <a:cxnSpLocks/>
          </p:cNvCxnSpPr>
          <p:nvPr/>
        </p:nvCxnSpPr>
        <p:spPr>
          <a:xfrm>
            <a:off x="5667483" y="4586922"/>
            <a:ext cx="834174" cy="0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DD736-F608-4701-A9EF-0B9D8E98DDF8}"/>
              </a:ext>
            </a:extLst>
          </p:cNvPr>
          <p:cNvSpPr txBox="1"/>
          <p:nvPr/>
        </p:nvSpPr>
        <p:spPr>
          <a:xfrm>
            <a:off x="205740" y="5930912"/>
            <a:ext cx="7444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http://cappleblog.co.kr/583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882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315-C92A-40E5-9A47-3306C43E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CD75B-D89A-4B0E-9B18-97B242AA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SSD </a:t>
            </a:r>
            <a:r>
              <a:rPr lang="ko-KR" altLang="en-US" dirty="0"/>
              <a:t>는 </a:t>
            </a:r>
            <a:r>
              <a:rPr lang="en-US" altLang="ko-KR" dirty="0"/>
              <a:t>HDD </a:t>
            </a:r>
            <a:r>
              <a:rPr lang="ko-KR" altLang="en-US" dirty="0"/>
              <a:t>보다 대기 시간이 훨씬 짧고 </a:t>
            </a:r>
            <a:r>
              <a:rPr lang="en-US" altLang="ko-KR" dirty="0"/>
              <a:t>I/O </a:t>
            </a:r>
            <a:r>
              <a:rPr lang="ko-KR" altLang="en-US" dirty="0"/>
              <a:t>처리량이 높음</a:t>
            </a:r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SSD </a:t>
            </a:r>
            <a:r>
              <a:rPr lang="ko-KR" altLang="en-US" dirty="0"/>
              <a:t>는 매우 보편화됨</a:t>
            </a:r>
            <a:endParaRPr lang="en-US" altLang="ko-KR" dirty="0"/>
          </a:p>
          <a:p>
            <a:r>
              <a:rPr lang="ko-KR" altLang="en-US" dirty="0"/>
              <a:t>클라우드 </a:t>
            </a:r>
            <a:r>
              <a:rPr lang="en-US" altLang="ko-KR" dirty="0"/>
              <a:t>Provider (AWS, Azure </a:t>
            </a:r>
            <a:r>
              <a:rPr lang="ko-KR" altLang="en-US" dirty="0"/>
              <a:t>등</a:t>
            </a:r>
            <a:r>
              <a:rPr lang="en-US" altLang="ko-KR" dirty="0"/>
              <a:t>) SSD </a:t>
            </a:r>
            <a:r>
              <a:rPr lang="ko-KR" altLang="en-US" dirty="0"/>
              <a:t>를 범용 </a:t>
            </a:r>
            <a:r>
              <a:rPr lang="en-US" altLang="ko-KR" dirty="0"/>
              <a:t>VM </a:t>
            </a:r>
            <a:r>
              <a:rPr lang="ko-KR" altLang="en-US" dirty="0"/>
              <a:t>의 기본 </a:t>
            </a:r>
            <a:r>
              <a:rPr lang="en-US" altLang="ko-KR" dirty="0"/>
              <a:t>Storage</a:t>
            </a:r>
            <a:r>
              <a:rPr lang="ko-KR" altLang="en-US" dirty="0"/>
              <a:t> 로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2000" dirty="0"/>
              <a:t>AWS</a:t>
            </a:r>
            <a:r>
              <a:rPr lang="en-US" altLang="ko-KR" dirty="0"/>
              <a:t>						</a:t>
            </a:r>
            <a:r>
              <a:rPr lang="en-US" altLang="ko-KR" sz="2000" dirty="0"/>
              <a:t>Azure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5D208-0E61-49AD-B0FD-63BC58927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E43972-C5D5-4DA7-A2FE-FFE5934D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29" y="3594296"/>
            <a:ext cx="2918578" cy="21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7C68B4-8A4D-41F3-B10C-932E9706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95" y="3594296"/>
            <a:ext cx="7188985" cy="28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9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와이드스크린</PresentationFormat>
  <Paragraphs>221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맑은 고딕</vt:lpstr>
      <vt:lpstr>lato</vt:lpstr>
      <vt:lpstr>Wingdings</vt:lpstr>
      <vt:lpstr>Office 테마</vt:lpstr>
      <vt:lpstr>PowerPoint 프레젠테이션</vt:lpstr>
      <vt:lpstr>Contents</vt:lpstr>
      <vt:lpstr>Abstract</vt:lpstr>
      <vt:lpstr>Background (1/5)</vt:lpstr>
      <vt:lpstr>Background (2/5)</vt:lpstr>
      <vt:lpstr>Background (3/5)</vt:lpstr>
      <vt:lpstr>Background (4/5)</vt:lpstr>
      <vt:lpstr>Background (5/5)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ZNS Devices Dominate</vt:lpstr>
      <vt:lpstr>ZNS Devices Dominate</vt:lpstr>
      <vt:lpstr>ZNS Devices Dominate</vt:lpstr>
      <vt:lpstr>ZNS Devices Dominate</vt:lpstr>
      <vt:lpstr>ZNS Devices Dominate</vt:lpstr>
      <vt:lpstr>ZNS Devices Dominate</vt:lpstr>
      <vt:lpstr>ZNS Devices Dominate</vt:lpstr>
      <vt:lpstr>Reevaluating The Focus of SSD R&amp;D</vt:lpstr>
      <vt:lpstr>Reevaluating The Focus of SSD R&amp;D</vt:lpstr>
      <vt:lpstr>Research Agenda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2022-02-09T00:11:59Z</dcterms:modified>
</cp:coreProperties>
</file>