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8"/>
  </p:notesMasterIdLst>
  <p:sldIdLst>
    <p:sldId id="259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5" r:id="rId36"/>
    <p:sldId id="296" r:id="rId37"/>
  </p:sldIdLst>
  <p:sldSz cx="12192000" cy="6858000"/>
  <p:notesSz cx="6858000" cy="9144000"/>
  <p:embeddedFontLst>
    <p:embeddedFont>
      <p:font typeface="lato" panose="020B0600000101010101" charset="0"/>
      <p:regular r:id="rId39"/>
      <p:bold r:id="rId40"/>
      <p:italic r:id="rId41"/>
      <p:boldItalic r:id="rId42"/>
    </p:embeddedFont>
    <p:embeddedFont>
      <p:font typeface="lato" panose="020B0600000101010101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90000"/>
    <a:srgbClr val="C00000"/>
    <a:srgbClr val="5B9BD5"/>
    <a:srgbClr val="FF9B9B"/>
    <a:srgbClr val="00A249"/>
    <a:srgbClr val="007635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3" autoAdjust="0"/>
    <p:restoredTop sz="69026" autoAdjust="0"/>
  </p:normalViewPr>
  <p:slideViewPr>
    <p:cSldViewPr snapToGrid="0" showGuides="1">
      <p:cViewPr varScale="1">
        <p:scale>
          <a:sx n="80" d="100"/>
          <a:sy n="80" d="100"/>
        </p:scale>
        <p:origin x="1440" y="7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5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52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577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03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75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11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79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7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13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0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30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79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2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8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Juwon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Lee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425031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5"/>
                </a:solidFill>
                <a:ea typeface="roboto"/>
              </a:rPr>
              <a:t>FaaSNet</a:t>
            </a:r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 : Scalable and Fast Provisioning of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Custom Serverless Container Runtimes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 at Alibaba Cloud Function Compute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39" y="3273060"/>
            <a:ext cx="10688956" cy="154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 err="1">
                <a:solidFill>
                  <a:schemeClr val="accent5"/>
                </a:solidFill>
                <a:ea typeface="lato"/>
                <a:cs typeface="lato"/>
              </a:rPr>
              <a:t>Ao</a:t>
            </a:r>
            <a:r>
              <a:rPr lang="en-US" altLang="ko-KR" sz="2200" dirty="0">
                <a:solidFill>
                  <a:schemeClr val="accent5"/>
                </a:solidFill>
                <a:ea typeface="lato"/>
                <a:cs typeface="lato"/>
              </a:rPr>
              <a:t> Wang, Shuai Chang, </a:t>
            </a:r>
            <a:r>
              <a:rPr lang="en-US" altLang="ko-KR" sz="2200" dirty="0" err="1">
                <a:solidFill>
                  <a:schemeClr val="accent5"/>
                </a:solidFill>
                <a:ea typeface="lato"/>
                <a:cs typeface="lato"/>
              </a:rPr>
              <a:t>Huangshi</a:t>
            </a:r>
            <a:r>
              <a:rPr lang="en-US" altLang="ko-KR" sz="2200" dirty="0">
                <a:solidFill>
                  <a:schemeClr val="accent5"/>
                </a:solidFill>
                <a:ea typeface="lato"/>
                <a:cs typeface="lato"/>
              </a:rPr>
              <a:t> Tian,</a:t>
            </a:r>
          </a:p>
          <a:p>
            <a:pPr algn="ctr">
              <a:lnSpc>
                <a:spcPct val="150000"/>
              </a:lnSpc>
            </a:pPr>
            <a:r>
              <a:rPr lang="en-US" altLang="ko-KR" sz="2200" dirty="0" err="1">
                <a:solidFill>
                  <a:schemeClr val="accent5"/>
                </a:solidFill>
                <a:ea typeface="lato"/>
                <a:cs typeface="lato"/>
              </a:rPr>
              <a:t>Hongqi</a:t>
            </a:r>
            <a:r>
              <a:rPr lang="en-US" altLang="ko-KR" sz="2200" dirty="0">
                <a:solidFill>
                  <a:schemeClr val="accent5"/>
                </a:solidFill>
                <a:ea typeface="lato"/>
                <a:cs typeface="lato"/>
              </a:rPr>
              <a:t> Wang, </a:t>
            </a:r>
            <a:r>
              <a:rPr lang="en-US" altLang="ko-KR" sz="2200" dirty="0" err="1">
                <a:solidFill>
                  <a:schemeClr val="accent5"/>
                </a:solidFill>
                <a:ea typeface="lato"/>
                <a:cs typeface="lato"/>
              </a:rPr>
              <a:t>Haoran</a:t>
            </a:r>
            <a:r>
              <a:rPr lang="en-US" altLang="ko-KR" sz="2200" dirty="0">
                <a:solidFill>
                  <a:schemeClr val="accent5"/>
                </a:solidFill>
                <a:ea typeface="lato"/>
                <a:cs typeface="lato"/>
              </a:rPr>
              <a:t> Yang, </a:t>
            </a:r>
            <a:r>
              <a:rPr lang="en-US" altLang="ko-KR" sz="2200" dirty="0" err="1">
                <a:solidFill>
                  <a:schemeClr val="accent5"/>
                </a:solidFill>
                <a:ea typeface="lato"/>
                <a:cs typeface="lato"/>
              </a:rPr>
              <a:t>Huiba</a:t>
            </a:r>
            <a:r>
              <a:rPr lang="en-US" altLang="ko-KR" sz="2200" dirty="0">
                <a:solidFill>
                  <a:schemeClr val="accent5"/>
                </a:solidFill>
                <a:ea typeface="lato"/>
                <a:cs typeface="lato"/>
              </a:rPr>
              <a:t> Li, and Rui Du,</a:t>
            </a:r>
          </a:p>
          <a:p>
            <a:pPr algn="ctr">
              <a:lnSpc>
                <a:spcPct val="150000"/>
              </a:lnSpc>
            </a:pPr>
            <a:r>
              <a:rPr lang="en-US" altLang="ko-KR" sz="2200" dirty="0">
                <a:solidFill>
                  <a:schemeClr val="accent5"/>
                </a:solidFill>
                <a:ea typeface="lato"/>
                <a:cs typeface="lato"/>
              </a:rPr>
              <a:t>Yue Cheng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D3217-55BD-44DC-AAA5-58B9497F6C78}"/>
              </a:ext>
            </a:extLst>
          </p:cNvPr>
          <p:cNvSpPr txBox="1"/>
          <p:nvPr/>
        </p:nvSpPr>
        <p:spPr>
          <a:xfrm>
            <a:off x="751522" y="665605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ea typeface="lato"/>
                <a:cs typeface="lato"/>
              </a:rPr>
              <a:t>USENIX ATC’21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1FDCC-2014-4589-8D1E-04BE91E5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and 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EF9CD-9250-47FB-964E-29046F08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/>
              <a:t>Cold start (Function </a:t>
            </a:r>
            <a:r>
              <a:rPr lang="ko-KR" altLang="en-US" dirty="0"/>
              <a:t>최초 호출</a:t>
            </a:r>
            <a:r>
              <a:rPr lang="en-US" altLang="ko-KR" dirty="0"/>
              <a:t>) </a:t>
            </a:r>
            <a:r>
              <a:rPr lang="ko-KR" altLang="en-US" dirty="0" err="1"/>
              <a:t>패널티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(a) </a:t>
            </a:r>
            <a:r>
              <a:rPr lang="ko-KR" altLang="en-US" dirty="0"/>
              <a:t>베이징</a:t>
            </a:r>
            <a:r>
              <a:rPr lang="en-US" altLang="ko-KR" dirty="0"/>
              <a:t>: </a:t>
            </a:r>
            <a:r>
              <a:rPr lang="ko-KR" altLang="en-US" dirty="0"/>
              <a:t>이미지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57% </a:t>
            </a:r>
            <a:r>
              <a:rPr lang="ko-KR" altLang="en-US" dirty="0"/>
              <a:t>의 대기 시간 </a:t>
            </a:r>
            <a:r>
              <a:rPr lang="en-US" altLang="ko-KR" dirty="0"/>
              <a:t>45</a:t>
            </a:r>
            <a:r>
              <a:rPr lang="ko-KR" altLang="en-US" dirty="0"/>
              <a:t>초 이상</a:t>
            </a:r>
            <a:r>
              <a:rPr lang="en-US" altLang="ko-KR" dirty="0"/>
              <a:t>, </a:t>
            </a:r>
            <a:r>
              <a:rPr lang="ko-KR" altLang="en-US" dirty="0"/>
              <a:t>상하이</a:t>
            </a:r>
            <a:r>
              <a:rPr lang="en-US" altLang="ko-KR" dirty="0"/>
              <a:t>:</a:t>
            </a:r>
            <a:r>
              <a:rPr lang="ko-KR" altLang="en-US" dirty="0"/>
              <a:t> 이미지 </a:t>
            </a:r>
            <a:r>
              <a:rPr lang="en-US" altLang="ko-KR" dirty="0"/>
              <a:t>pull 86% </a:t>
            </a:r>
            <a:r>
              <a:rPr lang="ko-KR" altLang="en-US" dirty="0"/>
              <a:t>이상이 </a:t>
            </a:r>
            <a:r>
              <a:rPr lang="en-US" altLang="ko-KR" dirty="0"/>
              <a:t>80</a:t>
            </a:r>
            <a:r>
              <a:rPr lang="ko-KR" altLang="en-US" dirty="0"/>
              <a:t>초 이상 </a:t>
            </a:r>
            <a:endParaRPr lang="en-US" altLang="ko-KR" dirty="0"/>
          </a:p>
          <a:p>
            <a:pPr lvl="1"/>
            <a:r>
              <a:rPr lang="en-US" altLang="ko-KR" dirty="0"/>
              <a:t>(b)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호출 요청 </a:t>
            </a:r>
            <a:r>
              <a:rPr lang="en-US" altLang="ko-KR" dirty="0"/>
              <a:t>50% </a:t>
            </a:r>
            <a:r>
              <a:rPr lang="ko-KR" altLang="en-US" dirty="0"/>
              <a:t>이상이 이미지 </a:t>
            </a:r>
            <a:r>
              <a:rPr lang="en-US" altLang="ko-KR" dirty="0"/>
              <a:t>pull </a:t>
            </a:r>
            <a:r>
              <a:rPr lang="ko-KR" altLang="en-US" dirty="0"/>
              <a:t>에 전체 </a:t>
            </a:r>
            <a:r>
              <a:rPr lang="en-US" altLang="ko-KR" dirty="0"/>
              <a:t>function </a:t>
            </a:r>
            <a:r>
              <a:rPr lang="ko-KR" altLang="en-US" dirty="0"/>
              <a:t>시작 시간 </a:t>
            </a:r>
            <a:r>
              <a:rPr lang="en-US" altLang="ko-KR" dirty="0"/>
              <a:t>80%, 72% </a:t>
            </a:r>
            <a:r>
              <a:rPr lang="ko-KR" altLang="en-US" dirty="0"/>
              <a:t>소비</a:t>
            </a:r>
            <a:endParaRPr lang="en-US" altLang="ko-KR" dirty="0"/>
          </a:p>
          <a:p>
            <a:pPr lvl="1"/>
            <a:r>
              <a:rPr lang="en-US" altLang="ko-KR" dirty="0"/>
              <a:t>(c) </a:t>
            </a:r>
            <a:r>
              <a:rPr lang="ko-KR" altLang="en-US" dirty="0"/>
              <a:t>두 지역 모두 </a:t>
            </a:r>
            <a:r>
              <a:rPr lang="en-US" altLang="ko-KR" dirty="0"/>
              <a:t>function cold start </a:t>
            </a:r>
            <a:r>
              <a:rPr lang="ko-KR" altLang="en-US" dirty="0"/>
              <a:t>중 약 </a:t>
            </a:r>
            <a:r>
              <a:rPr lang="en-US" altLang="ko-KR" dirty="0"/>
              <a:t>49% 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초 미만에 다시 요청</a:t>
            </a:r>
            <a:endParaRPr lang="en-US" altLang="ko-KR" dirty="0"/>
          </a:p>
          <a:p>
            <a:pPr lvl="1"/>
            <a:r>
              <a:rPr lang="en-US" altLang="ko-KR" dirty="0"/>
              <a:t>(d) </a:t>
            </a:r>
            <a:r>
              <a:rPr lang="ko-KR" altLang="en-US" dirty="0"/>
              <a:t>베이징</a:t>
            </a:r>
            <a:r>
              <a:rPr lang="en-US" altLang="ko-KR" dirty="0"/>
              <a:t>: function </a:t>
            </a:r>
            <a:r>
              <a:rPr lang="ko-KR" altLang="en-US" dirty="0"/>
              <a:t>실행 약 </a:t>
            </a:r>
            <a:r>
              <a:rPr lang="en-US" altLang="ko-KR" dirty="0"/>
              <a:t>80% 1</a:t>
            </a:r>
            <a:r>
              <a:rPr lang="ko-KR" altLang="en-US" dirty="0"/>
              <a:t>초 이상</a:t>
            </a:r>
            <a:r>
              <a:rPr lang="en-US" altLang="ko-KR" dirty="0"/>
              <a:t>, </a:t>
            </a:r>
            <a:r>
              <a:rPr lang="ko-KR" altLang="en-US" dirty="0"/>
              <a:t>상하이</a:t>
            </a:r>
            <a:r>
              <a:rPr lang="en-US" altLang="ko-KR" dirty="0"/>
              <a:t>: </a:t>
            </a:r>
            <a:r>
              <a:rPr lang="ko-KR" altLang="en-US" dirty="0"/>
              <a:t>백분위수 </a:t>
            </a:r>
            <a:r>
              <a:rPr lang="en-US" altLang="ko-KR" dirty="0"/>
              <a:t>90</a:t>
            </a:r>
            <a:r>
              <a:rPr lang="ko-KR" altLang="en-US" dirty="0"/>
              <a:t>번째 </a:t>
            </a:r>
            <a:r>
              <a:rPr lang="en-US" altLang="ko-KR" dirty="0"/>
              <a:t>36.6</a:t>
            </a:r>
            <a:r>
              <a:rPr lang="ko-KR" altLang="en-US" dirty="0"/>
              <a:t>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D18DA-478A-4AE4-B7ED-5C2F29BF6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122" name="Picture 2" descr="https://www.notion.so/image/https%3A%2F%2Fs3-us-west-2.amazonaws.com%2Fsecure.notion-static.com%2Fd20967e7-41d0-43c0-9118-8760bb2fd5da%2FScreenshot_from_2022-02-10_15-00-06.png?table=block&amp;id=60956ce5-9666-4d3d-8252-f1ff5ab65ed3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0213D7B1-E1E7-43F9-A657-A630F5FD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0" y="1501921"/>
            <a:ext cx="10582979" cy="255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8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A282B-EE37-4F22-B5D4-F52772B7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cs typeface="lato"/>
              </a:rPr>
              <a:t>FaaSNet</a:t>
            </a:r>
            <a:r>
              <a:rPr lang="en-US" altLang="en-US" dirty="0">
                <a:cs typeface="lato"/>
              </a:rPr>
              <a:t>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B6A08-C63B-4329-B75D-2D564350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구조 개요</a:t>
            </a:r>
            <a:endParaRPr lang="en-US" altLang="ko-KR" dirty="0"/>
          </a:p>
          <a:p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VM </a:t>
            </a:r>
            <a:r>
              <a:rPr lang="ko-KR" altLang="en-US" dirty="0"/>
              <a:t>전체에 걸쳐 컨테이너 </a:t>
            </a:r>
            <a:r>
              <a:rPr lang="ko-KR" altLang="en-US" dirty="0" err="1"/>
              <a:t>프로비저닝을</a:t>
            </a:r>
            <a:r>
              <a:rPr lang="ko-KR" altLang="en-US" dirty="0"/>
              <a:t> 분산</a:t>
            </a:r>
            <a:r>
              <a:rPr lang="en-US" altLang="ko-KR" dirty="0"/>
              <a:t>, </a:t>
            </a:r>
            <a:r>
              <a:rPr lang="ko-KR" altLang="en-US" dirty="0"/>
              <a:t>병렬화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E56F6-024B-4B0B-B1E7-EA9A428A0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146" name="Picture 2" descr="https://www.notion.so/image/https%3A%2F%2Fs3-us-west-2.amazonaws.com%2Fsecure.notion-static.com%2F2e85d3df-93a8-4126-a87d-93b48ddc0813%2FScreenshot_from_2022-02-11_10-03-31.png?table=block&amp;id=bc8dda49-6544-4b63-9fc8-b83e66530235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90B76BE2-D7AB-47B4-9113-2F9FCEA05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4"/>
          <a:stretch/>
        </p:blipFill>
        <p:spPr bwMode="auto">
          <a:xfrm>
            <a:off x="6070646" y="2786333"/>
            <a:ext cx="6092969" cy="34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52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A282B-EE37-4F22-B5D4-F52772B7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cs typeface="lato"/>
              </a:rPr>
              <a:t>FaaSNet</a:t>
            </a:r>
            <a:r>
              <a:rPr lang="en-US" altLang="en-US" dirty="0">
                <a:cs typeface="lato"/>
              </a:rPr>
              <a:t>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B6A08-C63B-4329-B75D-2D564350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구조 개요</a:t>
            </a:r>
            <a:r>
              <a:rPr lang="en-US" altLang="ko-KR" dirty="0"/>
              <a:t> – </a:t>
            </a:r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플랫폼 아키텍처</a:t>
            </a:r>
            <a:endParaRPr lang="en-US" altLang="ko-KR" dirty="0"/>
          </a:p>
          <a:p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VM </a:t>
            </a:r>
            <a:r>
              <a:rPr lang="ko-KR" altLang="en-US" dirty="0"/>
              <a:t>전체에 걸쳐 컨테이너 </a:t>
            </a:r>
            <a:r>
              <a:rPr lang="ko-KR" altLang="en-US" dirty="0" err="1"/>
              <a:t>프로비저닝을</a:t>
            </a:r>
            <a:r>
              <a:rPr lang="ko-KR" altLang="en-US" dirty="0"/>
              <a:t> 분산</a:t>
            </a:r>
            <a:r>
              <a:rPr lang="en-US" altLang="ko-KR" dirty="0"/>
              <a:t>, </a:t>
            </a:r>
            <a:r>
              <a:rPr lang="ko-KR" altLang="en-US" dirty="0"/>
              <a:t>병렬화</a:t>
            </a:r>
            <a:endParaRPr lang="en-US" altLang="ko-KR" dirty="0"/>
          </a:p>
          <a:p>
            <a:r>
              <a:rPr lang="ko-KR" altLang="en-US" dirty="0"/>
              <a:t>게이트웨이</a:t>
            </a:r>
            <a:endParaRPr lang="en-US" altLang="ko-KR" dirty="0"/>
          </a:p>
          <a:p>
            <a:pPr lvl="1"/>
            <a:r>
              <a:rPr lang="ko-KR" altLang="en-US" dirty="0"/>
              <a:t>사용자 인증</a:t>
            </a:r>
            <a:endParaRPr lang="en-US" altLang="ko-KR" dirty="0"/>
          </a:p>
          <a:p>
            <a:pPr lvl="1"/>
            <a:r>
              <a:rPr lang="en-US" altLang="ko-KR" dirty="0"/>
              <a:t>Function </a:t>
            </a:r>
            <a:r>
              <a:rPr lang="ko-KR" altLang="en-US" dirty="0"/>
              <a:t>호출 요청을 스케줄러에게 전달</a:t>
            </a:r>
            <a:endParaRPr lang="en-US" altLang="ko-KR" dirty="0"/>
          </a:p>
          <a:p>
            <a:pPr lvl="1"/>
            <a:r>
              <a:rPr lang="ko-KR" altLang="en-US" dirty="0"/>
              <a:t>일반 컨테이너 이미지를</a:t>
            </a:r>
            <a:endParaRPr lang="en-US" altLang="ko-KR" dirty="0"/>
          </a:p>
          <a:p>
            <a:pPr marL="3474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효율적인 </a:t>
            </a:r>
            <a:r>
              <a:rPr lang="en-US" altLang="ko-KR" dirty="0"/>
              <a:t>I/O</a:t>
            </a:r>
            <a:r>
              <a:rPr lang="ko-KR" altLang="en-US" dirty="0"/>
              <a:t> </a:t>
            </a:r>
            <a:r>
              <a:rPr lang="en-US" altLang="ko-KR" dirty="0"/>
              <a:t>format </a:t>
            </a:r>
            <a:r>
              <a:rPr lang="ko-KR" altLang="en-US" dirty="0"/>
              <a:t>으로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E56F6-024B-4B0B-B1E7-EA9A428A0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146" name="Picture 2" descr="https://www.notion.so/image/https%3A%2F%2Fs3-us-west-2.amazonaws.com%2Fsecure.notion-static.com%2F2e85d3df-93a8-4126-a87d-93b48ddc0813%2FScreenshot_from_2022-02-11_10-03-31.png?table=block&amp;id=bc8dda49-6544-4b63-9fc8-b83e66530235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90B76BE2-D7AB-47B4-9113-2F9FCEA05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4"/>
          <a:stretch/>
        </p:blipFill>
        <p:spPr bwMode="auto">
          <a:xfrm>
            <a:off x="6070646" y="2786333"/>
            <a:ext cx="6092969" cy="34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E9D9E3-DFD8-4C8F-A162-4386FD57450E}"/>
              </a:ext>
            </a:extLst>
          </p:cNvPr>
          <p:cNvSpPr/>
          <p:nvPr/>
        </p:nvSpPr>
        <p:spPr>
          <a:xfrm>
            <a:off x="7010400" y="2951019"/>
            <a:ext cx="928256" cy="595745"/>
          </a:xfrm>
          <a:prstGeom prst="rect">
            <a:avLst/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6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A282B-EE37-4F22-B5D4-F52772B7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cs typeface="lato"/>
              </a:rPr>
              <a:t>FaaSNet</a:t>
            </a:r>
            <a:r>
              <a:rPr lang="en-US" altLang="en-US" dirty="0">
                <a:cs typeface="lato"/>
              </a:rPr>
              <a:t>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B6A08-C63B-4329-B75D-2D564350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구조 개요</a:t>
            </a:r>
            <a:r>
              <a:rPr lang="en-US" altLang="ko-KR" dirty="0"/>
              <a:t> – </a:t>
            </a:r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플랫폼 아키텍처</a:t>
            </a:r>
            <a:endParaRPr lang="en-US" altLang="ko-KR" dirty="0"/>
          </a:p>
          <a:p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VM </a:t>
            </a:r>
            <a:r>
              <a:rPr lang="ko-KR" altLang="en-US" dirty="0"/>
              <a:t>전체에 걸쳐 컨테이너 </a:t>
            </a:r>
            <a:r>
              <a:rPr lang="ko-KR" altLang="en-US" dirty="0" err="1"/>
              <a:t>프로비저닝을</a:t>
            </a:r>
            <a:r>
              <a:rPr lang="ko-KR" altLang="en-US" dirty="0"/>
              <a:t> 분산</a:t>
            </a:r>
            <a:r>
              <a:rPr lang="en-US" altLang="ko-KR" dirty="0"/>
              <a:t>, </a:t>
            </a:r>
            <a:r>
              <a:rPr lang="ko-KR" altLang="en-US" dirty="0"/>
              <a:t>병렬화</a:t>
            </a:r>
            <a:endParaRPr lang="en-US" altLang="ko-KR" dirty="0"/>
          </a:p>
          <a:p>
            <a:r>
              <a:rPr lang="ko-KR" altLang="en-US" dirty="0"/>
              <a:t>스케줄러</a:t>
            </a:r>
            <a:endParaRPr lang="en-US" altLang="ko-KR" dirty="0"/>
          </a:p>
          <a:p>
            <a:pPr lvl="1"/>
            <a:r>
              <a:rPr lang="en-US" altLang="ko-KR" dirty="0"/>
              <a:t>Function </a:t>
            </a:r>
            <a:r>
              <a:rPr lang="ko-KR" altLang="en-US" dirty="0"/>
              <a:t>호출 요청 처리</a:t>
            </a:r>
            <a:endParaRPr lang="en-US" altLang="ko-KR" dirty="0"/>
          </a:p>
          <a:p>
            <a:pPr lvl="1"/>
            <a:r>
              <a:rPr lang="en-US" altLang="ko-KR" dirty="0" err="1"/>
              <a:t>FaaSNet</a:t>
            </a:r>
            <a:r>
              <a:rPr lang="en-US" altLang="ko-KR" dirty="0"/>
              <a:t> manager </a:t>
            </a:r>
            <a:r>
              <a:rPr lang="ko-KR" altLang="en-US" dirty="0"/>
              <a:t>통합</a:t>
            </a:r>
            <a:endParaRPr lang="en-US" altLang="ko-KR" dirty="0"/>
          </a:p>
          <a:p>
            <a:pPr lvl="1"/>
            <a:r>
              <a:rPr lang="en-US" altLang="ko-KR" dirty="0"/>
              <a:t>FT </a:t>
            </a:r>
            <a:r>
              <a:rPr lang="ko-KR" altLang="en-US" dirty="0"/>
              <a:t>의 삽입 및 삭제를 통해 </a:t>
            </a:r>
            <a:r>
              <a:rPr lang="en-US" altLang="ko-KR" dirty="0"/>
              <a:t>tree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E56F6-024B-4B0B-B1E7-EA9A428A0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146" name="Picture 2" descr="https://www.notion.so/image/https%3A%2F%2Fs3-us-west-2.amazonaws.com%2Fsecure.notion-static.com%2F2e85d3df-93a8-4126-a87d-93b48ddc0813%2FScreenshot_from_2022-02-11_10-03-31.png?table=block&amp;id=bc8dda49-6544-4b63-9fc8-b83e66530235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90B76BE2-D7AB-47B4-9113-2F9FCEA05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4"/>
          <a:stretch/>
        </p:blipFill>
        <p:spPr bwMode="auto">
          <a:xfrm>
            <a:off x="6070646" y="2786333"/>
            <a:ext cx="6092969" cy="34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E9D9E3-DFD8-4C8F-A162-4386FD57450E}"/>
              </a:ext>
            </a:extLst>
          </p:cNvPr>
          <p:cNvSpPr/>
          <p:nvPr/>
        </p:nvSpPr>
        <p:spPr>
          <a:xfrm>
            <a:off x="8714507" y="2932079"/>
            <a:ext cx="1468584" cy="1113448"/>
          </a:xfrm>
          <a:prstGeom prst="rect">
            <a:avLst/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9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A282B-EE37-4F22-B5D4-F52772B7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cs typeface="lato"/>
              </a:rPr>
              <a:t>FaaSNet</a:t>
            </a:r>
            <a:r>
              <a:rPr lang="en-US" altLang="en-US" dirty="0">
                <a:cs typeface="lato"/>
              </a:rPr>
              <a:t>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B6A08-C63B-4329-B75D-2D564350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구조 개요</a:t>
            </a:r>
            <a:r>
              <a:rPr lang="en-US" altLang="ko-KR" dirty="0"/>
              <a:t> – </a:t>
            </a:r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플랫폼 아키텍처</a:t>
            </a:r>
            <a:endParaRPr lang="en-US" altLang="ko-KR" dirty="0"/>
          </a:p>
          <a:p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VM </a:t>
            </a:r>
            <a:r>
              <a:rPr lang="ko-KR" altLang="en-US" dirty="0"/>
              <a:t>전체에 걸쳐 컨테이너 </a:t>
            </a:r>
            <a:r>
              <a:rPr lang="ko-KR" altLang="en-US" dirty="0" err="1"/>
              <a:t>프로비저닝을</a:t>
            </a:r>
            <a:r>
              <a:rPr lang="ko-KR" altLang="en-US" dirty="0"/>
              <a:t> 분산</a:t>
            </a:r>
            <a:r>
              <a:rPr lang="en-US" altLang="ko-KR" dirty="0"/>
              <a:t>, </a:t>
            </a:r>
            <a:r>
              <a:rPr lang="ko-KR" altLang="en-US" dirty="0"/>
              <a:t>병렬화</a:t>
            </a:r>
            <a:endParaRPr lang="en-US" altLang="ko-KR" dirty="0"/>
          </a:p>
          <a:p>
            <a:r>
              <a:rPr lang="en-US" altLang="ko-KR" dirty="0"/>
              <a:t>VM agent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VM </a:t>
            </a:r>
            <a:r>
              <a:rPr lang="ko-KR" altLang="en-US" dirty="0"/>
              <a:t>은 에이전트 실행</a:t>
            </a:r>
            <a:endParaRPr lang="en-US" altLang="ko-KR" dirty="0"/>
          </a:p>
          <a:p>
            <a:pPr lvl="1"/>
            <a:r>
              <a:rPr lang="en-US" altLang="ko-KR" dirty="0" err="1"/>
              <a:t>FaaSNet</a:t>
            </a:r>
            <a:r>
              <a:rPr lang="en-US" altLang="ko-KR" dirty="0"/>
              <a:t> worker </a:t>
            </a:r>
            <a:r>
              <a:rPr lang="ko-KR" altLang="en-US" dirty="0"/>
              <a:t>를 에이전트에 통합</a:t>
            </a:r>
            <a:endParaRPr lang="en-US" altLang="ko-KR" dirty="0"/>
          </a:p>
          <a:p>
            <a:pPr lvl="1"/>
            <a:r>
              <a:rPr lang="en-US" altLang="ko-KR" dirty="0"/>
              <a:t>Worker </a:t>
            </a:r>
            <a:r>
              <a:rPr lang="ko-KR" altLang="en-US" dirty="0"/>
              <a:t>에서 컨테이너 </a:t>
            </a:r>
            <a:r>
              <a:rPr lang="ko-KR" altLang="en-US" dirty="0" err="1"/>
              <a:t>프로비저닝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1"/>
            <a:r>
              <a:rPr lang="en-US" altLang="ko-KR" dirty="0"/>
              <a:t>VM </a:t>
            </a:r>
            <a:r>
              <a:rPr lang="ko-KR" altLang="en-US" dirty="0"/>
              <a:t>의 </a:t>
            </a:r>
            <a:r>
              <a:rPr lang="en-US" altLang="ko-KR" dirty="0"/>
              <a:t>function </a:t>
            </a:r>
            <a:r>
              <a:rPr lang="ko-KR" altLang="en-US" dirty="0"/>
              <a:t>컨테이너 관리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E56F6-024B-4B0B-B1E7-EA9A428A0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146" name="Picture 2" descr="https://www.notion.so/image/https%3A%2F%2Fs3-us-west-2.amazonaws.com%2Fsecure.notion-static.com%2F2e85d3df-93a8-4126-a87d-93b48ddc0813%2FScreenshot_from_2022-02-11_10-03-31.png?table=block&amp;id=bc8dda49-6544-4b63-9fc8-b83e66530235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90B76BE2-D7AB-47B4-9113-2F9FCEA05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4"/>
          <a:stretch/>
        </p:blipFill>
        <p:spPr bwMode="auto">
          <a:xfrm>
            <a:off x="6070646" y="2786333"/>
            <a:ext cx="6092969" cy="34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E9D9E3-DFD8-4C8F-A162-4386FD57450E}"/>
              </a:ext>
            </a:extLst>
          </p:cNvPr>
          <p:cNvSpPr/>
          <p:nvPr/>
        </p:nvSpPr>
        <p:spPr>
          <a:xfrm>
            <a:off x="10622634" y="4234406"/>
            <a:ext cx="1340766" cy="1696506"/>
          </a:xfrm>
          <a:prstGeom prst="rect">
            <a:avLst/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D15E9-B6FB-4FF8-BEF3-E99133B9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cs typeface="lato"/>
              </a:rPr>
              <a:t>FaaSNet</a:t>
            </a:r>
            <a:r>
              <a:rPr lang="en-US" altLang="en-US" dirty="0">
                <a:cs typeface="lato"/>
              </a:rPr>
              <a:t>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2ACBD-539F-4765-B5CC-D805A01C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Trees</a:t>
            </a:r>
          </a:p>
          <a:p>
            <a:r>
              <a:rPr lang="en-US" altLang="ko-KR" dirty="0"/>
              <a:t>FT </a:t>
            </a:r>
            <a:r>
              <a:rPr lang="ko-KR" altLang="en-US" dirty="0"/>
              <a:t>의 각 </a:t>
            </a:r>
            <a:r>
              <a:rPr lang="en-US" altLang="ko-KR" dirty="0"/>
              <a:t>VM worker </a:t>
            </a:r>
            <a:r>
              <a:rPr lang="ko-KR" altLang="en-US" dirty="0"/>
              <a:t>는 컨테이너 </a:t>
            </a:r>
            <a:r>
              <a:rPr lang="ko-KR" altLang="en-US" dirty="0" err="1"/>
              <a:t>프로비저닝</a:t>
            </a:r>
            <a:r>
              <a:rPr lang="ko-KR" altLang="en-US" dirty="0"/>
              <a:t> 관리</a:t>
            </a:r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ko-KR" altLang="en-US" dirty="0"/>
              <a:t>컨테이너 이미지는 </a:t>
            </a:r>
            <a:r>
              <a:rPr lang="en-US" altLang="ko-KR" dirty="0"/>
              <a:t>leaf node </a:t>
            </a:r>
            <a:r>
              <a:rPr lang="ko-KR" altLang="en-US" dirty="0"/>
              <a:t>에 도달할 때까지 </a:t>
            </a:r>
            <a:r>
              <a:rPr lang="en-US" altLang="ko-KR" dirty="0"/>
              <a:t>streaming</a:t>
            </a:r>
          </a:p>
          <a:p>
            <a:r>
              <a:rPr lang="en-US" altLang="ko-KR" dirty="0"/>
              <a:t>Layer </a:t>
            </a:r>
            <a:r>
              <a:rPr lang="ko-KR" altLang="en-US" dirty="0"/>
              <a:t>동시 다운로드 작업 가능</a:t>
            </a:r>
            <a:endParaRPr lang="en-US" altLang="ko-KR" dirty="0"/>
          </a:p>
          <a:p>
            <a:r>
              <a:rPr lang="en-US" altLang="ko-KR" dirty="0"/>
              <a:t>Balanced-binary tree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EF7CF-ACBB-4DAA-8E08-A8D22194D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170" name="Picture 2" descr="https://www.notion.so/image/https%3A%2F%2Fs3-us-west-2.amazonaws.com%2Fsecure.notion-static.com%2F932ce226-d3dd-441d-9832-03ad8f6b9b6d%2FScreenshot_from_2022-02-11_19-41-43.png?table=block&amp;id=6ef1e78b-2b21-47a6-861d-e5f610dcf775&amp;spaceId=fbba28c8-c995-463f-9b65-239bcd515a43&amp;width=1920&amp;userId=862e33c8-3701-4031-a415-a726468c8a7c&amp;cache=v2">
            <a:extLst>
              <a:ext uri="{FF2B5EF4-FFF2-40B4-BE49-F238E27FC236}">
                <a16:creationId xmlns:a16="http://schemas.microsoft.com/office/drawing/2014/main" id="{3F9EA9AF-CE85-4E26-B932-C3AC5CB1D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94"/>
          <a:stretch/>
        </p:blipFill>
        <p:spPr bwMode="auto">
          <a:xfrm>
            <a:off x="8486786" y="3297382"/>
            <a:ext cx="3123323" cy="283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0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D15E9-B6FB-4FF8-BEF3-E99133B9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cs typeface="lato"/>
              </a:rPr>
              <a:t>FaaSNet</a:t>
            </a:r>
            <a:r>
              <a:rPr lang="en-US" altLang="en-US" dirty="0">
                <a:cs typeface="lato"/>
              </a:rPr>
              <a:t>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2ACBD-539F-4765-B5CC-D805A01C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Trees</a:t>
            </a:r>
          </a:p>
          <a:p>
            <a:r>
              <a:rPr lang="en-US" altLang="ko-KR" dirty="0"/>
              <a:t>Insert</a:t>
            </a:r>
          </a:p>
          <a:p>
            <a:pPr lvl="1"/>
            <a:r>
              <a:rPr lang="en-US" altLang="ko-KR" dirty="0"/>
              <a:t>FT </a:t>
            </a:r>
            <a:r>
              <a:rPr lang="ko-KR" altLang="en-US" dirty="0"/>
              <a:t>첫 번째 노드가 </a:t>
            </a:r>
            <a:r>
              <a:rPr lang="en-US" altLang="ko-KR" dirty="0"/>
              <a:t>root </a:t>
            </a:r>
            <a:r>
              <a:rPr lang="ko-KR" altLang="en-US" dirty="0"/>
              <a:t>노드로 삽입</a:t>
            </a:r>
            <a:endParaRPr lang="en-US" altLang="ko-KR" dirty="0"/>
          </a:p>
          <a:p>
            <a:pPr lvl="1"/>
            <a:r>
              <a:rPr lang="en-US" altLang="ko-KR" dirty="0"/>
              <a:t>BFS </a:t>
            </a:r>
            <a:r>
              <a:rPr lang="ko-KR" altLang="en-US" dirty="0"/>
              <a:t>를 통해 각 트리 노드에 있는 자식 노드 수 추적</a:t>
            </a:r>
            <a:endParaRPr lang="en-US" altLang="ko-KR" dirty="0"/>
          </a:p>
          <a:p>
            <a:r>
              <a:rPr lang="en-US" altLang="ko-KR" dirty="0"/>
              <a:t>Delete</a:t>
            </a:r>
          </a:p>
          <a:p>
            <a:pPr lvl="1"/>
            <a:r>
              <a:rPr lang="ko-KR" altLang="en-US" dirty="0"/>
              <a:t>일정시간 유휴 상태인 </a:t>
            </a:r>
            <a:r>
              <a:rPr lang="en-US" altLang="ko-KR" dirty="0"/>
              <a:t>VM </a:t>
            </a:r>
            <a:r>
              <a:rPr lang="ko-KR" altLang="en-US" dirty="0"/>
              <a:t>을 스케줄러가 회수</a:t>
            </a:r>
            <a:endParaRPr lang="en-US" altLang="ko-KR" dirty="0"/>
          </a:p>
          <a:p>
            <a:pPr lvl="1"/>
            <a:r>
              <a:rPr lang="ko-KR" altLang="en-US" dirty="0"/>
              <a:t>필요한 경우 </a:t>
            </a:r>
            <a:r>
              <a:rPr lang="en-US" altLang="ko-KR" dirty="0"/>
              <a:t>FT </a:t>
            </a:r>
            <a:r>
              <a:rPr lang="ko-KR" altLang="en-US" dirty="0"/>
              <a:t>의 구조 재조정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AEF7CF-ACBB-4DAA-8E08-A8D22194D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7170" name="Picture 2" descr="https://www.notion.so/image/https%3A%2F%2Fs3-us-west-2.amazonaws.com%2Fsecure.notion-static.com%2F932ce226-d3dd-441d-9832-03ad8f6b9b6d%2FScreenshot_from_2022-02-11_19-41-43.png?table=block&amp;id=6ef1e78b-2b21-47a6-861d-e5f610dcf775&amp;spaceId=fbba28c8-c995-463f-9b65-239bcd515a43&amp;width=1920&amp;userId=862e33c8-3701-4031-a415-a726468c8a7c&amp;cache=v2">
            <a:extLst>
              <a:ext uri="{FF2B5EF4-FFF2-40B4-BE49-F238E27FC236}">
                <a16:creationId xmlns:a16="http://schemas.microsoft.com/office/drawing/2014/main" id="{3F9EA9AF-CE85-4E26-B932-C3AC5CB1D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94"/>
          <a:stretch/>
        </p:blipFill>
        <p:spPr bwMode="auto">
          <a:xfrm>
            <a:off x="8486786" y="3297382"/>
            <a:ext cx="3123323" cy="283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48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17664-5A5E-46E6-BC9E-DF2B92F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cs typeface="lato"/>
              </a:rPr>
              <a:t>FaaSNet</a:t>
            </a:r>
            <a:r>
              <a:rPr lang="en-US" altLang="en-US" dirty="0">
                <a:cs typeface="lato"/>
              </a:rPr>
              <a:t>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48CB-6340-4B7C-AC8A-1633FD6D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Provisioning</a:t>
            </a:r>
            <a:r>
              <a:rPr lang="ko-KR" altLang="en-US" dirty="0"/>
              <a:t> </a:t>
            </a:r>
            <a:r>
              <a:rPr lang="en-US" altLang="ko-KR" dirty="0"/>
              <a:t>Protocol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컨테이너 이미지 </a:t>
            </a:r>
            <a:r>
              <a:rPr lang="en-US" altLang="ko-KR" dirty="0"/>
              <a:t>Manifest </a:t>
            </a:r>
            <a:r>
              <a:rPr lang="ko-KR" altLang="en-US" dirty="0"/>
              <a:t>파일을 </a:t>
            </a:r>
            <a:r>
              <a:rPr lang="en-US" altLang="ko-KR" dirty="0"/>
              <a:t>Metadata store </a:t>
            </a:r>
            <a:r>
              <a:rPr lang="ko-KR" altLang="en-US" dirty="0"/>
              <a:t>에서 다운로드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C79F6-8601-4C7E-98B4-889FA867D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Picture 2" descr="https://www.notion.so/image/https%3A%2F%2Fs3-us-west-2.amazonaws.com%2Fsecure.notion-static.com%2F2e85d3df-93a8-4126-a87d-93b48ddc0813%2FScreenshot_from_2022-02-11_10-03-31.png?table=block&amp;id=bc8dda49-6544-4b63-9fc8-b83e66530235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B68551F3-5080-4B98-B84F-83A944EB1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4"/>
          <a:stretch/>
        </p:blipFill>
        <p:spPr bwMode="auto">
          <a:xfrm>
            <a:off x="6070646" y="2786333"/>
            <a:ext cx="6092969" cy="34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F95FDC-257A-4694-9DE0-41495F43BA62}"/>
              </a:ext>
            </a:extLst>
          </p:cNvPr>
          <p:cNvSpPr/>
          <p:nvPr/>
        </p:nvSpPr>
        <p:spPr>
          <a:xfrm>
            <a:off x="6715652" y="5292435"/>
            <a:ext cx="1874165" cy="841665"/>
          </a:xfrm>
          <a:prstGeom prst="rect">
            <a:avLst/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1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17664-5A5E-46E6-BC9E-DF2B92F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cs typeface="lato"/>
              </a:rPr>
              <a:t>FaaSNet</a:t>
            </a:r>
            <a:r>
              <a:rPr lang="en-US" altLang="en-US" dirty="0">
                <a:cs typeface="lato"/>
              </a:rPr>
              <a:t>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48CB-6340-4B7C-AC8A-1633FD6D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Provisioning</a:t>
            </a:r>
            <a:r>
              <a:rPr lang="ko-KR" altLang="en-US" dirty="0"/>
              <a:t> </a:t>
            </a:r>
            <a:r>
              <a:rPr lang="en-US" altLang="ko-KR" dirty="0"/>
              <a:t>Protocol</a:t>
            </a:r>
          </a:p>
          <a:p>
            <a:pPr marL="0" indent="0">
              <a:buNone/>
            </a:pPr>
            <a:r>
              <a:rPr lang="en-US" altLang="ko-KR" dirty="0"/>
              <a:t>2. Manifest</a:t>
            </a:r>
            <a:r>
              <a:rPr lang="ko-KR" altLang="en-US" dirty="0"/>
              <a:t> 를 </a:t>
            </a:r>
            <a:r>
              <a:rPr lang="en-US" altLang="ko-KR" dirty="0"/>
              <a:t>load </a:t>
            </a:r>
            <a:r>
              <a:rPr lang="ko-KR" altLang="en-US" dirty="0"/>
              <a:t>및 검사하며 이미지 </a:t>
            </a:r>
            <a:r>
              <a:rPr lang="en-US" altLang="ko-KR" dirty="0"/>
              <a:t>layer URL </a:t>
            </a:r>
            <a:r>
              <a:rPr lang="ko-KR" altLang="en-US" dirty="0"/>
              <a:t>을 가져옴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VM1 </a:t>
            </a:r>
            <a:r>
              <a:rPr lang="ko-KR" altLang="en-US" dirty="0"/>
              <a:t>의 로컬 저장소에 </a:t>
            </a:r>
            <a:r>
              <a:rPr lang="en-US" altLang="ko-KR" dirty="0"/>
              <a:t>URL </a:t>
            </a:r>
            <a:r>
              <a:rPr lang="ko-KR" altLang="en-US" dirty="0"/>
              <a:t>정보 유지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C79F6-8601-4C7E-98B4-889FA867D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Picture 2" descr="https://www.notion.so/image/https%3A%2F%2Fs3-us-west-2.amazonaws.com%2Fsecure.notion-static.com%2F2e85d3df-93a8-4126-a87d-93b48ddc0813%2FScreenshot_from_2022-02-11_10-03-31.png?table=block&amp;id=bc8dda49-6544-4b63-9fc8-b83e66530235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B68551F3-5080-4B98-B84F-83A944EB1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4"/>
          <a:stretch/>
        </p:blipFill>
        <p:spPr bwMode="auto">
          <a:xfrm>
            <a:off x="6070646" y="2786333"/>
            <a:ext cx="6092969" cy="34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F95FDC-257A-4694-9DE0-41495F43BA62}"/>
              </a:ext>
            </a:extLst>
          </p:cNvPr>
          <p:cNvSpPr/>
          <p:nvPr/>
        </p:nvSpPr>
        <p:spPr>
          <a:xfrm>
            <a:off x="9365673" y="4530435"/>
            <a:ext cx="540327" cy="304801"/>
          </a:xfrm>
          <a:prstGeom prst="rect">
            <a:avLst/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2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17664-5A5E-46E6-BC9E-DF2B92F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cs typeface="lato"/>
              </a:rPr>
              <a:t>FaaSNet</a:t>
            </a:r>
            <a:r>
              <a:rPr lang="en-US" altLang="en-US" dirty="0">
                <a:cs typeface="lato"/>
              </a:rPr>
              <a:t>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48CB-6340-4B7C-AC8A-1633FD6D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Provisioning</a:t>
            </a:r>
            <a:r>
              <a:rPr lang="ko-KR" altLang="en-US" dirty="0"/>
              <a:t> </a:t>
            </a:r>
            <a:r>
              <a:rPr lang="en-US" altLang="ko-KR" dirty="0"/>
              <a:t>Protocol</a:t>
            </a:r>
          </a:p>
          <a:p>
            <a:pPr marL="0" indent="0">
              <a:buNone/>
            </a:pPr>
            <a:r>
              <a:rPr lang="en-US" altLang="ko-KR" dirty="0"/>
              <a:t>3. VM1 </a:t>
            </a:r>
            <a:r>
              <a:rPr lang="ko-KR" altLang="en-US" dirty="0"/>
              <a:t>은 스케줄러에게 요청된 </a:t>
            </a:r>
            <a:r>
              <a:rPr lang="en-US" altLang="ko-KR" dirty="0"/>
              <a:t>function n</a:t>
            </a:r>
            <a:r>
              <a:rPr lang="ko-KR" altLang="en-US" dirty="0"/>
              <a:t>에 대한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컨테이너 런타임 생성 준비가 되었다고 회신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C79F6-8601-4C7E-98B4-889FA867D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Picture 2" descr="https://www.notion.so/image/https%3A%2F%2Fs3-us-west-2.amazonaws.com%2Fsecure.notion-static.com%2F2e85d3df-93a8-4126-a87d-93b48ddc0813%2FScreenshot_from_2022-02-11_10-03-31.png?table=block&amp;id=bc8dda49-6544-4b63-9fc8-b83e66530235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B68551F3-5080-4B98-B84F-83A944EB1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4"/>
          <a:stretch/>
        </p:blipFill>
        <p:spPr bwMode="auto">
          <a:xfrm>
            <a:off x="6070646" y="2786333"/>
            <a:ext cx="6092969" cy="34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F95FDC-257A-4694-9DE0-41495F43BA62}"/>
              </a:ext>
            </a:extLst>
          </p:cNvPr>
          <p:cNvSpPr/>
          <p:nvPr/>
        </p:nvSpPr>
        <p:spPr>
          <a:xfrm>
            <a:off x="9559637" y="4073235"/>
            <a:ext cx="775854" cy="415638"/>
          </a:xfrm>
          <a:prstGeom prst="rect">
            <a:avLst/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5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n-lt"/>
              </a:rPr>
              <a:t>목차</a:t>
            </a:r>
            <a:endParaRPr kumimoji="1" lang="ko-Kore-KR" altLang="en-US" dirty="0" err="1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>
                <a:cs typeface="lato"/>
              </a:rPr>
              <a:t>Introduction</a:t>
            </a:r>
          </a:p>
          <a:p>
            <a:r>
              <a:rPr lang="en-US" altLang="en-US" dirty="0">
                <a:cs typeface="lato"/>
              </a:rPr>
              <a:t>Background</a:t>
            </a:r>
            <a:r>
              <a:rPr lang="ko-KR" altLang="en-US" dirty="0">
                <a:cs typeface="lato"/>
              </a:rPr>
              <a:t> </a:t>
            </a:r>
            <a:r>
              <a:rPr lang="en-US" altLang="ko-KR" dirty="0">
                <a:cs typeface="lato"/>
              </a:rPr>
              <a:t>and</a:t>
            </a:r>
            <a:r>
              <a:rPr lang="ko-KR" altLang="en-US" dirty="0">
                <a:cs typeface="lato"/>
              </a:rPr>
              <a:t> </a:t>
            </a:r>
            <a:r>
              <a:rPr lang="en-US" altLang="ko-KR" dirty="0">
                <a:cs typeface="lato"/>
              </a:rPr>
              <a:t>Motivation</a:t>
            </a:r>
          </a:p>
          <a:p>
            <a:r>
              <a:rPr lang="en-US" altLang="en-US" dirty="0" err="1">
                <a:cs typeface="lato"/>
              </a:rPr>
              <a:t>FaaSNet</a:t>
            </a:r>
            <a:r>
              <a:rPr lang="en-US" altLang="en-US" dirty="0">
                <a:cs typeface="lato"/>
              </a:rPr>
              <a:t> Design</a:t>
            </a:r>
          </a:p>
          <a:p>
            <a:r>
              <a:rPr lang="en-US" altLang="en-US" dirty="0">
                <a:cs typeface="lato"/>
              </a:rPr>
              <a:t>Evaluation</a:t>
            </a:r>
          </a:p>
          <a:p>
            <a:r>
              <a:rPr lang="en-US" altLang="ko-KR" dirty="0">
                <a:cs typeface="lato"/>
              </a:rPr>
              <a:t>Discussion</a:t>
            </a:r>
            <a:endParaRPr lang="en-US" altLang="en-US" dirty="0">
              <a:cs typeface="lato"/>
            </a:endParaRPr>
          </a:p>
          <a:p>
            <a:r>
              <a:rPr lang="en-US" altLang="en-US" dirty="0">
                <a:cs typeface="lato"/>
              </a:rPr>
              <a:t>Conclusion</a:t>
            </a: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17664-5A5E-46E6-BC9E-DF2B92F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cs typeface="lato"/>
              </a:rPr>
              <a:t>FaaSNet</a:t>
            </a:r>
            <a:r>
              <a:rPr lang="en-US" altLang="en-US" dirty="0">
                <a:cs typeface="lato"/>
              </a:rPr>
              <a:t>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48CB-6340-4B7C-AC8A-1633FD6D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Provisioning</a:t>
            </a:r>
            <a:r>
              <a:rPr lang="ko-KR" altLang="en-US" dirty="0"/>
              <a:t> </a:t>
            </a:r>
            <a:r>
              <a:rPr lang="en-US" altLang="ko-KR" dirty="0"/>
              <a:t>Protocol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스케줄러는 </a:t>
            </a:r>
            <a:r>
              <a:rPr lang="en-US" altLang="ko-KR" dirty="0"/>
              <a:t>VM1 </a:t>
            </a:r>
            <a:r>
              <a:rPr lang="ko-KR" altLang="en-US" dirty="0"/>
              <a:t>로부터 응답을 받은 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컨테이너 </a:t>
            </a:r>
            <a:r>
              <a:rPr lang="en-US" altLang="ko-KR" dirty="0"/>
              <a:t>RPC </a:t>
            </a:r>
            <a:r>
              <a:rPr lang="ko-KR" altLang="en-US" dirty="0"/>
              <a:t>생성 요청을 </a:t>
            </a:r>
            <a:r>
              <a:rPr lang="en-US" altLang="ko-KR" dirty="0"/>
              <a:t>VM1 </a:t>
            </a:r>
            <a:r>
              <a:rPr lang="ko-KR" altLang="en-US" dirty="0"/>
              <a:t>에게 보냄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C79F6-8601-4C7E-98B4-889FA867D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Picture 2" descr="https://www.notion.so/image/https%3A%2F%2Fs3-us-west-2.amazonaws.com%2Fsecure.notion-static.com%2F2e85d3df-93a8-4126-a87d-93b48ddc0813%2FScreenshot_from_2022-02-11_10-03-31.png?table=block&amp;id=bc8dda49-6544-4b63-9fc8-b83e66530235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B68551F3-5080-4B98-B84F-83A944EB1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4"/>
          <a:stretch/>
        </p:blipFill>
        <p:spPr bwMode="auto">
          <a:xfrm>
            <a:off x="6070646" y="2786333"/>
            <a:ext cx="6092969" cy="34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F95FDC-257A-4694-9DE0-41495F43BA62}"/>
              </a:ext>
            </a:extLst>
          </p:cNvPr>
          <p:cNvSpPr/>
          <p:nvPr/>
        </p:nvSpPr>
        <p:spPr>
          <a:xfrm>
            <a:off x="8562109" y="2985652"/>
            <a:ext cx="1759527" cy="1530930"/>
          </a:xfrm>
          <a:prstGeom prst="rect">
            <a:avLst/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8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17664-5A5E-46E6-BC9E-DF2B92F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cs typeface="lato"/>
              </a:rPr>
              <a:t>FaaSNet</a:t>
            </a:r>
            <a:r>
              <a:rPr lang="en-US" altLang="en-US" dirty="0">
                <a:cs typeface="lato"/>
              </a:rPr>
              <a:t>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48CB-6340-4B7C-AC8A-1633FD6D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Provisioning</a:t>
            </a:r>
            <a:r>
              <a:rPr lang="ko-KR" altLang="en-US" dirty="0"/>
              <a:t> </a:t>
            </a:r>
            <a:r>
              <a:rPr lang="en-US" altLang="ko-KR" dirty="0"/>
              <a:t>Protocol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처리된 </a:t>
            </a:r>
            <a:r>
              <a:rPr lang="en-US" altLang="ko-KR" dirty="0"/>
              <a:t>Manifest </a:t>
            </a:r>
            <a:r>
              <a:rPr lang="ko-KR" altLang="en-US" dirty="0"/>
              <a:t>구성을 기반으로 컨테이너 생성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C79F6-8601-4C7E-98B4-889FA867D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Picture 2" descr="https://www.notion.so/image/https%3A%2F%2Fs3-us-west-2.amazonaws.com%2Fsecure.notion-static.com%2F2e85d3df-93a8-4126-a87d-93b48ddc0813%2FScreenshot_from_2022-02-11_10-03-31.png?table=block&amp;id=bc8dda49-6544-4b63-9fc8-b83e66530235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B68551F3-5080-4B98-B84F-83A944EB1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4"/>
          <a:stretch/>
        </p:blipFill>
        <p:spPr bwMode="auto">
          <a:xfrm>
            <a:off x="6070646" y="2786333"/>
            <a:ext cx="6092969" cy="34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F95FDC-257A-4694-9DE0-41495F43BA62}"/>
              </a:ext>
            </a:extLst>
          </p:cNvPr>
          <p:cNvSpPr/>
          <p:nvPr/>
        </p:nvSpPr>
        <p:spPr>
          <a:xfrm>
            <a:off x="8617527" y="4502727"/>
            <a:ext cx="1842655" cy="1631374"/>
          </a:xfrm>
          <a:prstGeom prst="rect">
            <a:avLst/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30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17664-5A5E-46E6-BC9E-DF2B92F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cs typeface="lato"/>
              </a:rPr>
              <a:t>FaaSNet</a:t>
            </a:r>
            <a:r>
              <a:rPr lang="en-US" altLang="en-US" dirty="0">
                <a:cs typeface="lato"/>
              </a:rPr>
              <a:t>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48CB-6340-4B7C-AC8A-1633FD6D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Provisioning</a:t>
            </a:r>
            <a:r>
              <a:rPr lang="ko-KR" altLang="en-US" dirty="0"/>
              <a:t> </a:t>
            </a:r>
            <a:r>
              <a:rPr lang="en-US" altLang="ko-KR" dirty="0"/>
              <a:t>Protocol</a:t>
            </a:r>
          </a:p>
          <a:p>
            <a:pPr marL="0" indent="0">
              <a:buNone/>
            </a:pPr>
            <a:r>
              <a:rPr lang="en-US" altLang="ko-KR" dirty="0"/>
              <a:t>6. VM1 </a:t>
            </a:r>
            <a:r>
              <a:rPr lang="ko-KR" altLang="en-US" dirty="0"/>
              <a:t>은 컨테이너가 성공적으로 생성되었다는 </a:t>
            </a:r>
            <a:r>
              <a:rPr lang="en-US" altLang="ko-KR" dirty="0"/>
              <a:t>RPC </a:t>
            </a:r>
            <a:r>
              <a:rPr lang="ko-KR" altLang="en-US" dirty="0"/>
              <a:t>를 스케줄러에게 전달</a:t>
            </a:r>
            <a:endParaRPr lang="en-US" altLang="ko-KR" dirty="0"/>
          </a:p>
          <a:p>
            <a:pPr lvl="1"/>
            <a:r>
              <a:rPr lang="ko-KR" altLang="en-US" dirty="0"/>
              <a:t>스케줄러는 </a:t>
            </a:r>
            <a:r>
              <a:rPr lang="en-US" altLang="ko-KR" dirty="0"/>
              <a:t>VM </a:t>
            </a:r>
            <a:r>
              <a:rPr lang="ko-KR" altLang="en-US" dirty="0"/>
              <a:t>에 주기적으로 </a:t>
            </a:r>
            <a:r>
              <a:rPr lang="en-US" altLang="ko-KR" dirty="0"/>
              <a:t>ping </a:t>
            </a:r>
            <a:r>
              <a:rPr lang="ko-KR" altLang="en-US" dirty="0"/>
              <a:t>을 보내 </a:t>
            </a:r>
            <a:r>
              <a:rPr lang="en-US" altLang="ko-KR" dirty="0"/>
              <a:t>VM </a:t>
            </a:r>
            <a:r>
              <a:rPr lang="ko-KR" altLang="en-US" dirty="0"/>
              <a:t>장애 신속하게 감지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C79F6-8601-4C7E-98B4-889FA867D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Picture 2" descr="https://www.notion.so/image/https%3A%2F%2Fs3-us-west-2.amazonaws.com%2Fsecure.notion-static.com%2F2e85d3df-93a8-4126-a87d-93b48ddc0813%2FScreenshot_from_2022-02-11_10-03-31.png?table=block&amp;id=bc8dda49-6544-4b63-9fc8-b83e66530235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B68551F3-5080-4B98-B84F-83A944EB1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4"/>
          <a:stretch/>
        </p:blipFill>
        <p:spPr bwMode="auto">
          <a:xfrm>
            <a:off x="6070646" y="2786333"/>
            <a:ext cx="6092969" cy="34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F95FDC-257A-4694-9DE0-41495F43BA62}"/>
              </a:ext>
            </a:extLst>
          </p:cNvPr>
          <p:cNvSpPr/>
          <p:nvPr/>
        </p:nvSpPr>
        <p:spPr>
          <a:xfrm>
            <a:off x="8534399" y="2920738"/>
            <a:ext cx="1842655" cy="1631374"/>
          </a:xfrm>
          <a:prstGeom prst="rect">
            <a:avLst/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50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17664-5A5E-46E6-BC9E-DF2B92F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48CB-6340-4B7C-AC8A-1633FD6D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500-VM pool, 1000-VM pool 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en-US" altLang="ko-KR" dirty="0"/>
              <a:t>Alibaba Cloud Function Compute </a:t>
            </a:r>
            <a:r>
              <a:rPr lang="ko-KR" altLang="en-US" dirty="0"/>
              <a:t>에 </a:t>
            </a:r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배포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VM </a:t>
            </a:r>
            <a:r>
              <a:rPr lang="ko-KR" altLang="en-US" dirty="0"/>
              <a:t>은 </a:t>
            </a:r>
            <a:r>
              <a:rPr lang="en-US" altLang="ko-KR" dirty="0"/>
              <a:t>CPU 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메모리 </a:t>
            </a:r>
            <a:r>
              <a:rPr lang="en-US" altLang="ko-KR" dirty="0"/>
              <a:t>4GB, </a:t>
            </a:r>
            <a:r>
              <a:rPr lang="ko-KR" altLang="en-US" dirty="0"/>
              <a:t>네트워크 </a:t>
            </a:r>
            <a:r>
              <a:rPr lang="en-US" altLang="ko-KR" dirty="0"/>
              <a:t>1Gbps </a:t>
            </a:r>
            <a:r>
              <a:rPr lang="ko-KR" altLang="en-US" dirty="0"/>
              <a:t>인스턴스 사용</a:t>
            </a:r>
            <a:endParaRPr lang="en-US" altLang="ko-KR" dirty="0"/>
          </a:p>
          <a:p>
            <a:r>
              <a:rPr lang="en-US" altLang="ko-KR" dirty="0"/>
              <a:t>512KB Block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</a:p>
          <a:p>
            <a:r>
              <a:rPr lang="en-US" altLang="ko-KR" dirty="0"/>
              <a:t>Python 3.8 </a:t>
            </a:r>
            <a:r>
              <a:rPr lang="en-US" altLang="ko-KR" dirty="0" err="1"/>
              <a:t>PyStan</a:t>
            </a:r>
            <a:r>
              <a:rPr lang="en-US" altLang="ko-KR" dirty="0"/>
              <a:t> </a:t>
            </a:r>
            <a:r>
              <a:rPr lang="ko-KR" altLang="en-US" dirty="0"/>
              <a:t>어플리케이션 </a:t>
            </a:r>
            <a:r>
              <a:rPr lang="en-US" altLang="ko-KR" dirty="0"/>
              <a:t>2</a:t>
            </a:r>
            <a:r>
              <a:rPr lang="ko-KR" altLang="en-US" dirty="0"/>
              <a:t>초 실행 </a:t>
            </a:r>
            <a:r>
              <a:rPr lang="en-US" altLang="ko-KR" dirty="0"/>
              <a:t>function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ko-KR" altLang="en-US" dirty="0"/>
              <a:t>컨테이너 이미지 크기 </a:t>
            </a:r>
            <a:r>
              <a:rPr lang="en-US" altLang="ko-KR" dirty="0"/>
              <a:t>758MB</a:t>
            </a:r>
          </a:p>
          <a:p>
            <a:r>
              <a:rPr lang="en-US" altLang="ko-KR" dirty="0"/>
              <a:t>Function </a:t>
            </a:r>
            <a:r>
              <a:rPr lang="ko-KR" altLang="en-US" dirty="0"/>
              <a:t>은 </a:t>
            </a:r>
            <a:r>
              <a:rPr lang="en-US" altLang="ko-KR" dirty="0"/>
              <a:t>3,008MB </a:t>
            </a:r>
            <a:r>
              <a:rPr lang="ko-KR" altLang="en-US" dirty="0"/>
              <a:t>메모리로 구성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VM </a:t>
            </a:r>
            <a:r>
              <a:rPr lang="ko-KR" altLang="en-US" dirty="0"/>
              <a:t>은 하나의 </a:t>
            </a:r>
            <a:r>
              <a:rPr lang="en-US" altLang="ko-KR" dirty="0"/>
              <a:t>Function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C79F6-8601-4C7E-98B4-889FA867D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093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17664-5A5E-46E6-BC9E-DF2B92F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48CB-6340-4B7C-AC8A-1633FD6D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비교대상</a:t>
            </a:r>
            <a:endParaRPr lang="en-US" altLang="ko-KR" dirty="0"/>
          </a:p>
          <a:p>
            <a:r>
              <a:rPr lang="en-US" altLang="ko-KR" dirty="0"/>
              <a:t>Kraken : Uber P2P </a:t>
            </a:r>
            <a:r>
              <a:rPr lang="ko-KR" altLang="en-US" dirty="0"/>
              <a:t>기반 레지스트리 시스템</a:t>
            </a:r>
            <a:endParaRPr lang="en-US" altLang="ko-KR" dirty="0"/>
          </a:p>
          <a:p>
            <a:pPr lvl="1"/>
            <a:r>
              <a:rPr lang="en-US" altLang="ko-KR" dirty="0"/>
              <a:t>VM </a:t>
            </a:r>
            <a:r>
              <a:rPr lang="ko-KR" altLang="en-US" dirty="0"/>
              <a:t>인프라에 하나의 </a:t>
            </a:r>
            <a:r>
              <a:rPr lang="en-US" altLang="ko-KR" dirty="0"/>
              <a:t>origin node </a:t>
            </a:r>
            <a:r>
              <a:rPr lang="ko-KR" altLang="en-US" dirty="0"/>
              <a:t>가 있는 클러스터</a:t>
            </a:r>
            <a:endParaRPr lang="en-US" altLang="ko-KR" dirty="0"/>
          </a:p>
          <a:p>
            <a:r>
              <a:rPr lang="en-US" altLang="ko-KR" dirty="0"/>
              <a:t>Baseline : Alibaba Cloud Function Compute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현재 </a:t>
            </a:r>
            <a:r>
              <a:rPr lang="en-US" altLang="ko-KR" dirty="0"/>
              <a:t>production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ko-KR" altLang="en-US" dirty="0"/>
              <a:t>중앙 컨테이너 레지스트리에서 </a:t>
            </a:r>
            <a:r>
              <a:rPr lang="en-US" altLang="ko-KR" dirty="0"/>
              <a:t>docker pull </a:t>
            </a:r>
            <a:r>
              <a:rPr lang="ko-KR" altLang="en-US" dirty="0"/>
              <a:t>을 사용해 컨테이너 이미지 다운로드</a:t>
            </a:r>
            <a:endParaRPr lang="en-US" altLang="ko-KR" dirty="0"/>
          </a:p>
          <a:p>
            <a:r>
              <a:rPr lang="en-US" altLang="ko-KR" dirty="0"/>
              <a:t>On-demand : Baseline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1"/>
            <a:r>
              <a:rPr lang="ko-KR" altLang="en-US" dirty="0"/>
              <a:t>컨테이너 레지스트리 요청 시 컨테이너 </a:t>
            </a:r>
            <a:r>
              <a:rPr lang="en-US" altLang="ko-KR" dirty="0"/>
              <a:t>layer </a:t>
            </a:r>
            <a:r>
              <a:rPr lang="ko-KR" altLang="en-US" dirty="0"/>
              <a:t>데이터 다운로드</a:t>
            </a:r>
            <a:endParaRPr lang="en-US" altLang="ko-KR" dirty="0"/>
          </a:p>
          <a:p>
            <a:r>
              <a:rPr lang="en-US" altLang="ko-KR" dirty="0"/>
              <a:t>DADI + P2P : Alibaba</a:t>
            </a:r>
          </a:p>
          <a:p>
            <a:pPr lvl="1"/>
            <a:r>
              <a:rPr lang="ko-KR" altLang="en-US" dirty="0"/>
              <a:t>리소스가 제한된 </a:t>
            </a:r>
            <a:r>
              <a:rPr lang="en-US" altLang="ko-KR" dirty="0"/>
              <a:t>VM </a:t>
            </a:r>
            <a:r>
              <a:rPr lang="ko-KR" altLang="en-US" dirty="0"/>
              <a:t>하나를 </a:t>
            </a:r>
            <a:r>
              <a:rPr lang="en-US" altLang="ko-KR" dirty="0"/>
              <a:t>root </a:t>
            </a:r>
            <a:r>
              <a:rPr lang="ko-KR" altLang="en-US" dirty="0"/>
              <a:t>노드로 사용하여 </a:t>
            </a:r>
            <a:r>
              <a:rPr lang="en-US" altLang="ko-KR" dirty="0"/>
              <a:t>P2P </a:t>
            </a:r>
            <a:r>
              <a:rPr lang="ko-KR" altLang="en-US" dirty="0"/>
              <a:t>토폴로지 관리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C79F6-8601-4C7E-98B4-889FA867D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57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17664-5A5E-46E6-BC9E-DF2B92FB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Evaluation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48CB-6340-4B7C-AC8A-1633FD6D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Goals</a:t>
            </a:r>
          </a:p>
          <a:p>
            <a:pPr lvl="1"/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은 워크로드 성능에 미치는 영향을 최소화하면서 </a:t>
            </a:r>
            <a:r>
              <a:rPr lang="en-US" altLang="ko-KR" dirty="0"/>
              <a:t>function </a:t>
            </a:r>
            <a:r>
              <a:rPr lang="ko-KR" altLang="en-US" dirty="0"/>
              <a:t>컨테이너를 </a:t>
            </a:r>
            <a:endParaRPr lang="en-US" altLang="ko-KR" dirty="0"/>
          </a:p>
          <a:p>
            <a:pPr lvl="1"/>
            <a:r>
              <a:rPr lang="ko-KR" altLang="en-US" dirty="0"/>
              <a:t>호출 동시성 </a:t>
            </a:r>
            <a:r>
              <a:rPr lang="en-US" altLang="ko-KR" dirty="0"/>
              <a:t>level </a:t>
            </a:r>
            <a:r>
              <a:rPr lang="ko-KR" altLang="en-US" dirty="0"/>
              <a:t>증가에 따라 </a:t>
            </a:r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이 확장되는가 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Function </a:t>
            </a:r>
            <a:r>
              <a:rPr lang="ko-KR" altLang="en-US" dirty="0"/>
              <a:t>배치가 </a:t>
            </a:r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의 효율성에 어떤 영향을 주는가 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의 효율적인 </a:t>
            </a:r>
            <a:r>
              <a:rPr lang="en-US" altLang="ko-KR" dirty="0"/>
              <a:t>I/O format </a:t>
            </a:r>
            <a:r>
              <a:rPr lang="ko-KR" altLang="en-US" dirty="0"/>
              <a:t>이 어떻게 작동하는가 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On-demanding fetching </a:t>
            </a:r>
            <a:r>
              <a:rPr lang="ko-KR" altLang="en-US" dirty="0"/>
              <a:t>은 얼마나 효과적인가 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C79F6-8601-4C7E-98B4-889FA867D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457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BE567-1AEE-4194-98D3-C2E19261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D7C2A-6A18-409F-9E86-E11F2FF9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FaaS</a:t>
            </a:r>
            <a:r>
              <a:rPr lang="en-US" altLang="ko-KR" dirty="0"/>
              <a:t> Application Workloads</a:t>
            </a:r>
          </a:p>
          <a:p>
            <a:r>
              <a:rPr lang="en-US" altLang="ko-KR" dirty="0"/>
              <a:t>IoT, Game </a:t>
            </a:r>
            <a:r>
              <a:rPr lang="ko-KR" altLang="en-US" dirty="0"/>
              <a:t>두 가지 </a:t>
            </a:r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어플리케이션을 사용하여 평가</a:t>
            </a:r>
            <a:endParaRPr lang="en-US" altLang="ko-KR" dirty="0"/>
          </a:p>
          <a:p>
            <a:pPr lvl="1"/>
            <a:r>
              <a:rPr lang="ko-KR" altLang="en-US" dirty="0"/>
              <a:t>원래 </a:t>
            </a:r>
            <a:r>
              <a:rPr lang="en-US" altLang="ko-KR" dirty="0"/>
              <a:t>Game </a:t>
            </a:r>
            <a:r>
              <a:rPr lang="ko-KR" altLang="en-US" dirty="0"/>
              <a:t>워크로드는 처리량이 점진적으로 증가</a:t>
            </a:r>
            <a:endParaRPr lang="en-US" altLang="ko-KR" dirty="0"/>
          </a:p>
          <a:p>
            <a:pPr lvl="1"/>
            <a:r>
              <a:rPr lang="en-US" altLang="ko-KR" dirty="0"/>
              <a:t>Stress </a:t>
            </a:r>
            <a:r>
              <a:rPr lang="ko-KR" altLang="en-US" dirty="0"/>
              <a:t>테스트를 위해 합성 워크로드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4B710-675C-4B8B-A90C-9BF28424C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810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BE567-1AEE-4194-98D3-C2E19261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D7C2A-6A18-409F-9E86-E11F2FF9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/>
              <a:t>IoT Trace</a:t>
            </a:r>
          </a:p>
          <a:p>
            <a:r>
              <a:rPr lang="ko-KR" altLang="en-US" dirty="0"/>
              <a:t>두 번의 호출 요청 </a:t>
            </a:r>
            <a:r>
              <a:rPr lang="en-US" altLang="ko-KR" dirty="0"/>
              <a:t>burst</a:t>
            </a:r>
          </a:p>
          <a:p>
            <a:r>
              <a:rPr lang="ko-KR" altLang="en-US" dirty="0"/>
              <a:t>첫 번째 </a:t>
            </a:r>
            <a:r>
              <a:rPr lang="en-US" altLang="ko-KR" dirty="0"/>
              <a:t>: 9</a:t>
            </a:r>
            <a:r>
              <a:rPr lang="ko-KR" altLang="en-US" dirty="0"/>
              <a:t>분에 발생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10 RPS </a:t>
            </a:r>
            <a:r>
              <a:rPr lang="ko-KR" altLang="en-US" dirty="0"/>
              <a:t>에서 </a:t>
            </a:r>
            <a:r>
              <a:rPr lang="en-US" altLang="ko-KR" dirty="0"/>
              <a:t>300~400 RPS </a:t>
            </a:r>
            <a:r>
              <a:rPr lang="ko-KR" altLang="en-US" dirty="0"/>
              <a:t>로 증가</a:t>
            </a:r>
            <a:endParaRPr lang="en-US" altLang="ko-KR" dirty="0"/>
          </a:p>
          <a:p>
            <a:r>
              <a:rPr lang="ko-KR" altLang="en-US" dirty="0"/>
              <a:t>최대 처리량 약 </a:t>
            </a:r>
            <a:r>
              <a:rPr lang="en-US" altLang="ko-KR" dirty="0"/>
              <a:t>18</a:t>
            </a:r>
            <a:r>
              <a:rPr lang="ko-KR" altLang="en-US" dirty="0"/>
              <a:t>분간 지속</a:t>
            </a:r>
            <a:endParaRPr lang="en-US" altLang="ko-KR" dirty="0"/>
          </a:p>
          <a:p>
            <a:r>
              <a:rPr lang="en-US" altLang="ko-KR" dirty="0"/>
              <a:t>28</a:t>
            </a:r>
            <a:r>
              <a:rPr lang="ko-KR" altLang="en-US" dirty="0"/>
              <a:t>분에 </a:t>
            </a:r>
            <a:r>
              <a:rPr lang="en-US" altLang="ko-KR" dirty="0"/>
              <a:t>10 RPS </a:t>
            </a:r>
            <a:r>
              <a:rPr lang="ko-KR" altLang="en-US" dirty="0"/>
              <a:t>로 감소</a:t>
            </a:r>
            <a:endParaRPr lang="en-US" altLang="ko-KR" dirty="0"/>
          </a:p>
          <a:p>
            <a:r>
              <a:rPr lang="ko-KR" altLang="en-US" dirty="0"/>
              <a:t>두 번째 </a:t>
            </a:r>
            <a:r>
              <a:rPr lang="en-US" altLang="ko-KR" dirty="0"/>
              <a:t>: 40</a:t>
            </a:r>
            <a:r>
              <a:rPr lang="ko-KR" altLang="en-US" dirty="0"/>
              <a:t>분에 발생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100 RPS </a:t>
            </a:r>
            <a:r>
              <a:rPr lang="ko-KR" altLang="en-US" dirty="0"/>
              <a:t>로 증가하다가 </a:t>
            </a:r>
            <a:r>
              <a:rPr lang="en-US" altLang="ko-KR" dirty="0"/>
              <a:t>2</a:t>
            </a:r>
            <a:r>
              <a:rPr lang="ko-KR" altLang="en-US" dirty="0"/>
              <a:t>분 후 </a:t>
            </a:r>
            <a:r>
              <a:rPr lang="en-US" altLang="ko-KR" dirty="0"/>
              <a:t>400 RPS </a:t>
            </a:r>
            <a:r>
              <a:rPr lang="ko-KR" altLang="en-US" dirty="0"/>
              <a:t>로 증가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4B710-675C-4B8B-A90C-9BF28424C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19458" name="Picture 2" descr="https://www.notion.so/image/https%3A%2F%2Fs3-us-west-2.amazonaws.com%2Fsecure.notion-static.com%2Fc81ddbc2-0e1b-4f3c-b055-9e9860aee0cf%2FUntitled.png?table=block&amp;id=b21a567b-c002-48d5-acc8-68cdfbbe0a65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D46B79E7-DF4F-4630-B88C-4B1CF39F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1580843"/>
            <a:ext cx="5244377" cy="455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201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BE567-1AEE-4194-98D3-C2E19261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D7C2A-6A18-409F-9E86-E11F2FF9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/>
              <a:t>IoT Trace</a:t>
            </a:r>
          </a:p>
          <a:p>
            <a:r>
              <a:rPr lang="ko-KR" altLang="en-US" dirty="0"/>
              <a:t>첫 번째 </a:t>
            </a:r>
            <a:r>
              <a:rPr lang="en-US" altLang="ko-KR" dirty="0"/>
              <a:t>burst </a:t>
            </a:r>
            <a:r>
              <a:rPr lang="ko-KR" altLang="en-US" dirty="0"/>
              <a:t>시 </a:t>
            </a:r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스케줄러에서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function </a:t>
            </a:r>
            <a:r>
              <a:rPr lang="ko-KR" altLang="en-US" dirty="0"/>
              <a:t>호출 </a:t>
            </a:r>
            <a:r>
              <a:rPr lang="ko-KR" altLang="en-US" dirty="0" err="1"/>
              <a:t>백로그</a:t>
            </a:r>
            <a:r>
              <a:rPr lang="ko-KR" altLang="en-US" dirty="0"/>
              <a:t> 발생</a:t>
            </a:r>
            <a:endParaRPr lang="en-US" altLang="ko-KR" dirty="0"/>
          </a:p>
          <a:p>
            <a:r>
              <a:rPr lang="en-US" altLang="ko-KR" dirty="0"/>
              <a:t>VM pool </a:t>
            </a:r>
            <a:r>
              <a:rPr lang="ko-KR" altLang="en-US" dirty="0"/>
              <a:t>에서 </a:t>
            </a:r>
            <a:r>
              <a:rPr lang="en-US" altLang="ko-KR" dirty="0"/>
              <a:t>VM </a:t>
            </a:r>
            <a:r>
              <a:rPr lang="ko-KR" altLang="en-US" dirty="0"/>
              <a:t>예약</a:t>
            </a:r>
            <a:r>
              <a:rPr lang="en-US" altLang="ko-KR" dirty="0"/>
              <a:t>, </a:t>
            </a:r>
            <a:r>
              <a:rPr lang="ko-KR" altLang="en-US" dirty="0"/>
              <a:t>확장</a:t>
            </a:r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ko-KR" altLang="en-US" dirty="0"/>
              <a:t>컨테이너 </a:t>
            </a:r>
            <a:r>
              <a:rPr lang="ko-KR" altLang="en-US" dirty="0" err="1"/>
              <a:t>프로비저닝</a:t>
            </a:r>
            <a:r>
              <a:rPr lang="ko-KR" altLang="en-US" dirty="0"/>
              <a:t> 프로세스 시작</a:t>
            </a:r>
            <a:endParaRPr lang="en-US" altLang="ko-KR" dirty="0"/>
          </a:p>
          <a:p>
            <a:r>
              <a:rPr lang="ko-KR" altLang="en-US" dirty="0"/>
              <a:t>어플리케이션 응답 시간 </a:t>
            </a:r>
            <a:r>
              <a:rPr lang="en-US" altLang="ko-KR" dirty="0">
                <a:solidFill>
                  <a:srgbClr val="990000"/>
                </a:solidFill>
              </a:rPr>
              <a:t>2</a:t>
            </a:r>
            <a:r>
              <a:rPr lang="ko-KR" altLang="en-US" dirty="0">
                <a:solidFill>
                  <a:srgbClr val="990000"/>
                </a:solidFill>
              </a:rPr>
              <a:t>초 </a:t>
            </a:r>
            <a:r>
              <a:rPr lang="en-US" altLang="ko-KR" dirty="0">
                <a:solidFill>
                  <a:srgbClr val="990000"/>
                </a:solidFill>
              </a:rPr>
              <a:t>-&gt; 28</a:t>
            </a:r>
            <a:r>
              <a:rPr lang="ko-KR" altLang="en-US" dirty="0">
                <a:solidFill>
                  <a:srgbClr val="990000"/>
                </a:solidFill>
              </a:rPr>
              <a:t>초</a:t>
            </a:r>
            <a:r>
              <a:rPr lang="ko-KR" altLang="en-US" dirty="0"/>
              <a:t>로 증가</a:t>
            </a:r>
            <a:endParaRPr lang="en-US" altLang="ko-KR" dirty="0"/>
          </a:p>
          <a:p>
            <a:r>
              <a:rPr lang="ko-KR" altLang="en-US" dirty="0"/>
              <a:t>응답 시간 </a:t>
            </a:r>
            <a:r>
              <a:rPr lang="en-US" altLang="ko-KR" dirty="0">
                <a:solidFill>
                  <a:srgbClr val="990000"/>
                </a:solidFill>
              </a:rPr>
              <a:t>113</a:t>
            </a:r>
            <a:r>
              <a:rPr lang="ko-KR" altLang="en-US" dirty="0">
                <a:solidFill>
                  <a:srgbClr val="990000"/>
                </a:solidFill>
              </a:rPr>
              <a:t>초 후 </a:t>
            </a:r>
            <a:r>
              <a:rPr lang="ko-KR" altLang="en-US" dirty="0"/>
              <a:t>정상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4B710-675C-4B8B-A90C-9BF28424C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19458" name="Picture 2" descr="https://www.notion.so/image/https%3A%2F%2Fs3-us-west-2.amazonaws.com%2Fsecure.notion-static.com%2Fc81ddbc2-0e1b-4f3c-b055-9e9860aee0cf%2FUntitled.png?table=block&amp;id=b21a567b-c002-48d5-acc8-68cdfbbe0a65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D46B79E7-DF4F-4630-B88C-4B1CF39F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1580843"/>
            <a:ext cx="5244377" cy="455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1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BE567-1AEE-4194-98D3-C2E19261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D7C2A-6A18-409F-9E86-E11F2FF9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/>
              <a:t>IoT Trace</a:t>
            </a:r>
          </a:p>
          <a:p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은 레지스트리 병목 현상 피함</a:t>
            </a:r>
            <a:endParaRPr lang="en-US" altLang="ko-KR" dirty="0"/>
          </a:p>
          <a:p>
            <a:r>
              <a:rPr lang="en-US" altLang="ko-KR" dirty="0">
                <a:solidFill>
                  <a:srgbClr val="4472C4"/>
                </a:solidFill>
              </a:rPr>
              <a:t>Upstream peer </a:t>
            </a:r>
            <a:r>
              <a:rPr lang="ko-KR" altLang="en-US" dirty="0"/>
              <a:t>에서 이미지 데이터를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Block </a:t>
            </a:r>
            <a:r>
              <a:rPr lang="ko-KR" altLang="en-US" dirty="0"/>
              <a:t>단위로 가져와 </a:t>
            </a:r>
            <a:r>
              <a:rPr lang="en-US" altLang="ko-KR" dirty="0">
                <a:solidFill>
                  <a:srgbClr val="4472C4"/>
                </a:solidFill>
              </a:rPr>
              <a:t>streaming </a:t>
            </a:r>
            <a:r>
              <a:rPr lang="ko-KR" altLang="en-US" dirty="0">
                <a:solidFill>
                  <a:srgbClr val="4472C4"/>
                </a:solidFill>
              </a:rPr>
              <a:t>파이프라인</a:t>
            </a:r>
            <a:r>
              <a:rPr lang="ko-KR" altLang="en-US" dirty="0"/>
              <a:t> 형성</a:t>
            </a:r>
            <a:endParaRPr lang="en-US" altLang="ko-KR" dirty="0"/>
          </a:p>
          <a:p>
            <a:r>
              <a:rPr lang="ko-KR" altLang="en-US" dirty="0"/>
              <a:t>충분한 데이터 블록 </a:t>
            </a:r>
            <a:r>
              <a:rPr lang="en-US" altLang="ko-KR" dirty="0"/>
              <a:t>fetch </a:t>
            </a:r>
            <a:r>
              <a:rPr lang="ko-KR" altLang="en-US" dirty="0"/>
              <a:t>즉시 컨테이너 시작</a:t>
            </a:r>
            <a:endParaRPr lang="en-US" altLang="ko-KR" dirty="0"/>
          </a:p>
          <a:p>
            <a:r>
              <a:rPr lang="ko-KR" altLang="en-US" dirty="0"/>
              <a:t>최대 응답 시간 </a:t>
            </a:r>
            <a:r>
              <a:rPr lang="en-US" altLang="ko-KR" dirty="0">
                <a:solidFill>
                  <a:srgbClr val="4472C4"/>
                </a:solidFill>
              </a:rPr>
              <a:t>28</a:t>
            </a:r>
            <a:r>
              <a:rPr lang="ko-KR" altLang="en-US" dirty="0">
                <a:solidFill>
                  <a:srgbClr val="4472C4"/>
                </a:solidFill>
              </a:rPr>
              <a:t>초 </a:t>
            </a:r>
            <a:r>
              <a:rPr lang="en-US" altLang="ko-KR" dirty="0">
                <a:solidFill>
                  <a:srgbClr val="4472C4"/>
                </a:solidFill>
              </a:rPr>
              <a:t>-&gt; 6</a:t>
            </a:r>
            <a:r>
              <a:rPr lang="ko-KR" altLang="en-US" dirty="0">
                <a:solidFill>
                  <a:srgbClr val="4472C4"/>
                </a:solidFill>
              </a:rPr>
              <a:t>초</a:t>
            </a:r>
            <a:r>
              <a:rPr lang="ko-KR" altLang="en-US" dirty="0"/>
              <a:t>로 단축</a:t>
            </a:r>
            <a:endParaRPr lang="en-US" altLang="ko-KR" dirty="0"/>
          </a:p>
          <a:p>
            <a:r>
              <a:rPr lang="ko-KR" altLang="en-US" dirty="0"/>
              <a:t>응답 시간 </a:t>
            </a:r>
            <a:r>
              <a:rPr lang="en-US" altLang="ko-KR" dirty="0">
                <a:solidFill>
                  <a:srgbClr val="4472C4"/>
                </a:solidFill>
              </a:rPr>
              <a:t>28</a:t>
            </a:r>
            <a:r>
              <a:rPr lang="ko-KR" altLang="en-US" dirty="0">
                <a:solidFill>
                  <a:srgbClr val="4472C4"/>
                </a:solidFill>
              </a:rPr>
              <a:t>초 후</a:t>
            </a:r>
            <a:r>
              <a:rPr lang="ko-KR" altLang="en-US" dirty="0"/>
              <a:t> 정상</a:t>
            </a:r>
            <a:endParaRPr lang="en-US" altLang="ko-KR" dirty="0"/>
          </a:p>
          <a:p>
            <a:r>
              <a:rPr lang="en-US" altLang="ko-KR" dirty="0">
                <a:solidFill>
                  <a:srgbClr val="4472C4"/>
                </a:solidFill>
              </a:rPr>
              <a:t>On-demand </a:t>
            </a:r>
            <a:r>
              <a:rPr lang="ko-KR" altLang="en-US" dirty="0">
                <a:solidFill>
                  <a:srgbClr val="4472C4"/>
                </a:solidFill>
              </a:rPr>
              <a:t>에 비해 </a:t>
            </a:r>
            <a:r>
              <a:rPr lang="en-US" altLang="ko-KR" dirty="0">
                <a:solidFill>
                  <a:srgbClr val="4472C4"/>
                </a:solidFill>
              </a:rPr>
              <a:t>4</a:t>
            </a:r>
            <a:r>
              <a:rPr lang="ko-KR" altLang="en-US" dirty="0">
                <a:solidFill>
                  <a:srgbClr val="4472C4"/>
                </a:solidFill>
              </a:rPr>
              <a:t>배 향상</a:t>
            </a:r>
            <a:endParaRPr lang="en-US" altLang="ko-KR" dirty="0">
              <a:solidFill>
                <a:srgbClr val="4472C4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4B710-675C-4B8B-A90C-9BF28424C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19458" name="Picture 2" descr="https://www.notion.so/image/https%3A%2F%2Fs3-us-west-2.amazonaws.com%2Fsecure.notion-static.com%2Fc81ddbc2-0e1b-4f3c-b055-9e9860aee0cf%2FUntitled.png?table=block&amp;id=b21a567b-c002-48d5-acc8-68cdfbbe0a65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D46B79E7-DF4F-4630-B88C-4B1CF39F9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1"/>
          <a:stretch/>
        </p:blipFill>
        <p:spPr bwMode="auto">
          <a:xfrm>
            <a:off x="6968836" y="1580843"/>
            <a:ext cx="5175105" cy="455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3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42949-DA3A-4F07-87EC-959CB97A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lato"/>
              </a:rPr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11970-C92A-40F5-B429-0BC25760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FaaS</a:t>
            </a:r>
            <a:r>
              <a:rPr lang="en-US" altLang="ko-KR" dirty="0"/>
              <a:t> (Function-as-a-Service)</a:t>
            </a: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Serverless Computing</a:t>
            </a:r>
          </a:p>
          <a:p>
            <a:pPr lvl="1"/>
            <a:r>
              <a:rPr lang="ko-KR" altLang="en-US" dirty="0"/>
              <a:t>자체 인프라를 유지</a:t>
            </a:r>
            <a:r>
              <a:rPr lang="en-US" altLang="ko-KR" dirty="0"/>
              <a:t>,</a:t>
            </a:r>
            <a:r>
              <a:rPr lang="ko-KR" altLang="en-US" dirty="0"/>
              <a:t>관리할 필요 없이 어플리케이션 패키지를 </a:t>
            </a:r>
            <a:r>
              <a:rPr lang="en-US" altLang="ko-KR" dirty="0"/>
              <a:t>function</a:t>
            </a:r>
            <a:r>
              <a:rPr lang="ko-KR" altLang="en-US" dirty="0"/>
              <a:t>으로 관리할 수 있게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lvl="1"/>
            <a:r>
              <a:rPr lang="en-US" altLang="ko-KR" dirty="0"/>
              <a:t>e.g. AWS Lambda, </a:t>
            </a:r>
            <a:r>
              <a:rPr lang="en-US" altLang="ko-KR" dirty="0" err="1"/>
              <a:t>Auzre</a:t>
            </a:r>
            <a:r>
              <a:rPr lang="en-US" altLang="ko-KR" dirty="0"/>
              <a:t> Functions, Google Cloud Functions, Alibaba Cloud Function Compute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F3976-8E86-4F15-99F1-43D3BA4F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FC4CA8-405D-4171-9CCC-50594174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51" y="3992589"/>
            <a:ext cx="5086808" cy="11622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DC0923-6FD3-46F8-9B0A-76AC08C3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570" y="2878024"/>
            <a:ext cx="5706271" cy="3391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20051-5E02-4DC3-8B5B-888FE9246E48}"/>
              </a:ext>
            </a:extLst>
          </p:cNvPr>
          <p:cNvSpPr txBox="1"/>
          <p:nvPr/>
        </p:nvSpPr>
        <p:spPr>
          <a:xfrm>
            <a:off x="502641" y="5961621"/>
            <a:ext cx="5331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https://martinfowler.com/articles/serverless.html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F4D95-6468-46B5-997F-BEEFD99484F3}"/>
              </a:ext>
            </a:extLst>
          </p:cNvPr>
          <p:cNvSpPr/>
          <p:nvPr/>
        </p:nvSpPr>
        <p:spPr>
          <a:xfrm>
            <a:off x="362309" y="3623094"/>
            <a:ext cx="5331124" cy="1690778"/>
          </a:xfrm>
          <a:prstGeom prst="rect">
            <a:avLst/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4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BE567-1AEE-4194-98D3-C2E19261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D7C2A-6A18-409F-9E86-E11F2FF9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/>
              <a:t>Synthetic Trace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분에 처리량 </a:t>
            </a:r>
            <a:r>
              <a:rPr lang="en-US" altLang="ko-KR" dirty="0"/>
              <a:t>1 RPS </a:t>
            </a:r>
            <a:r>
              <a:rPr lang="ko-KR" altLang="en-US" dirty="0"/>
              <a:t>에서 </a:t>
            </a:r>
            <a:r>
              <a:rPr lang="en-US" altLang="ko-KR" dirty="0"/>
              <a:t>100 RPS </a:t>
            </a:r>
            <a:r>
              <a:rPr lang="ko-KR" altLang="en-US" dirty="0"/>
              <a:t>로 증가</a:t>
            </a:r>
            <a:endParaRPr lang="en-US" altLang="ko-KR" dirty="0"/>
          </a:p>
          <a:p>
            <a:r>
              <a:rPr lang="en-US" altLang="ko-KR" dirty="0"/>
              <a:t>FT Height </a:t>
            </a:r>
            <a:r>
              <a:rPr lang="ko-KR" altLang="en-US" dirty="0"/>
              <a:t>가 </a:t>
            </a:r>
            <a:r>
              <a:rPr lang="en-US" altLang="ko-KR" dirty="0">
                <a:solidFill>
                  <a:srgbClr val="990000"/>
                </a:solidFill>
              </a:rPr>
              <a:t>2 </a:t>
            </a:r>
            <a:r>
              <a:rPr lang="ko-KR" altLang="en-US" dirty="0">
                <a:solidFill>
                  <a:srgbClr val="990000"/>
                </a:solidFill>
              </a:rPr>
              <a:t>에서 </a:t>
            </a:r>
            <a:r>
              <a:rPr lang="en-US" altLang="ko-KR" dirty="0">
                <a:solidFill>
                  <a:srgbClr val="990000"/>
                </a:solidFill>
              </a:rPr>
              <a:t>7 </a:t>
            </a:r>
            <a:r>
              <a:rPr lang="ko-KR" altLang="en-US" dirty="0">
                <a:solidFill>
                  <a:srgbClr val="990000"/>
                </a:solidFill>
              </a:rPr>
              <a:t>까지 </a:t>
            </a:r>
            <a:r>
              <a:rPr lang="en-US" altLang="ko-KR" dirty="0">
                <a:solidFill>
                  <a:srgbClr val="990000"/>
                </a:solidFill>
              </a:rPr>
              <a:t>Scale up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82</a:t>
            </a:r>
            <a:r>
              <a:rPr lang="ko-KR" altLang="en-US" dirty="0"/>
              <a:t>개 </a:t>
            </a:r>
            <a:r>
              <a:rPr lang="en-US" altLang="ko-KR" dirty="0"/>
              <a:t>VM)</a:t>
            </a:r>
          </a:p>
          <a:p>
            <a:r>
              <a:rPr lang="ko-KR" altLang="en-US" dirty="0"/>
              <a:t>첫 번째 </a:t>
            </a:r>
            <a:r>
              <a:rPr lang="en-US" altLang="ko-KR" dirty="0"/>
              <a:t>burst </a:t>
            </a:r>
            <a:r>
              <a:rPr lang="ko-KR" altLang="en-US" dirty="0"/>
              <a:t>후 다시 </a:t>
            </a:r>
            <a:r>
              <a:rPr lang="en-US" altLang="ko-KR" dirty="0"/>
              <a:t>1 RPS </a:t>
            </a:r>
            <a:r>
              <a:rPr lang="ko-KR" altLang="en-US" dirty="0"/>
              <a:t>로 감소</a:t>
            </a:r>
            <a:endParaRPr lang="en-US" altLang="ko-KR" dirty="0"/>
          </a:p>
          <a:p>
            <a:r>
              <a:rPr lang="ko-KR" altLang="en-US" dirty="0"/>
              <a:t>일부 </a:t>
            </a:r>
            <a:r>
              <a:rPr lang="en-US" altLang="ko-KR" dirty="0"/>
              <a:t>VM Cold</a:t>
            </a:r>
            <a:r>
              <a:rPr lang="ko-KR" altLang="en-US" dirty="0"/>
              <a:t> 상태</a:t>
            </a:r>
            <a:r>
              <a:rPr lang="en-US" altLang="ko-KR" dirty="0"/>
              <a:t>, </a:t>
            </a:r>
            <a:r>
              <a:rPr lang="ko-KR" altLang="en-US" dirty="0"/>
              <a:t>첫 </a:t>
            </a:r>
            <a:r>
              <a:rPr lang="en-US" altLang="ko-KR" dirty="0"/>
              <a:t>burst </a:t>
            </a:r>
            <a:r>
              <a:rPr lang="ko-KR" altLang="en-US" dirty="0"/>
              <a:t>후 </a:t>
            </a:r>
            <a:r>
              <a:rPr lang="en-US" altLang="ko-KR" dirty="0"/>
              <a:t>15</a:t>
            </a:r>
            <a:r>
              <a:rPr lang="ko-KR" altLang="en-US" dirty="0"/>
              <a:t>분 만에 회수</a:t>
            </a:r>
            <a:endParaRPr lang="en-US" altLang="ko-KR" dirty="0"/>
          </a:p>
          <a:p>
            <a:r>
              <a:rPr lang="ko-KR" altLang="en-US" dirty="0"/>
              <a:t>두 번째 </a:t>
            </a:r>
            <a:r>
              <a:rPr lang="en-US" altLang="ko-KR" dirty="0"/>
              <a:t>burst </a:t>
            </a:r>
            <a:r>
              <a:rPr lang="ko-KR" altLang="en-US" dirty="0"/>
              <a:t>발생 전 </a:t>
            </a:r>
            <a:r>
              <a:rPr lang="en-US" altLang="ko-KR" dirty="0"/>
              <a:t>VM </a:t>
            </a:r>
            <a:r>
              <a:rPr lang="ko-KR" altLang="en-US" dirty="0"/>
              <a:t>수는 </a:t>
            </a:r>
            <a:r>
              <a:rPr lang="en-US" altLang="ko-KR" dirty="0"/>
              <a:t>30</a:t>
            </a:r>
            <a:r>
              <a:rPr lang="ko-KR" altLang="en-US" dirty="0"/>
              <a:t>개로 </a:t>
            </a:r>
            <a:r>
              <a:rPr lang="ko-KR" altLang="en-US" dirty="0" err="1"/>
              <a:t>줄어듬</a:t>
            </a:r>
            <a:endParaRPr lang="en-US" altLang="ko-KR" dirty="0"/>
          </a:p>
          <a:p>
            <a:r>
              <a:rPr lang="en-US" altLang="ko-KR" dirty="0"/>
              <a:t>21</a:t>
            </a:r>
            <a:r>
              <a:rPr lang="ko-KR" altLang="en-US" dirty="0"/>
              <a:t>분에 두 번째 </a:t>
            </a:r>
            <a:r>
              <a:rPr lang="en-US" altLang="ko-KR" dirty="0"/>
              <a:t>burst, 62</a:t>
            </a:r>
            <a:r>
              <a:rPr lang="ko-KR" altLang="en-US" dirty="0"/>
              <a:t>개의 </a:t>
            </a:r>
            <a:r>
              <a:rPr lang="en-US" altLang="ko-KR" dirty="0"/>
              <a:t>VM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4B710-675C-4B8B-A90C-9BF28424C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3554" name="Picture 2" descr="https://www.notion.so/image/https%3A%2F%2Fs3-us-west-2.amazonaws.com%2Fsecure.notion-static.com%2Fea580ef4-af89-4c8b-84e8-530177c0946f%2FScreenshot_from_2022-02-14_09-04-27.png?table=block&amp;id=30d7e952-ba1a-4e11-9e45-73c98b52d7bf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2FD76562-01DC-4EE0-8948-0615C90AD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219" y="1107074"/>
            <a:ext cx="4835452" cy="51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062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AC9DE-90FB-4F30-9957-6142B72C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41961-D0A6-4BEB-A83C-252420D7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/>
              <a:t>Synthetic Trace</a:t>
            </a:r>
          </a:p>
          <a:p>
            <a:r>
              <a:rPr lang="ko-KR" altLang="en-US" dirty="0"/>
              <a:t>두 워크로드 컨테이너 </a:t>
            </a:r>
            <a:r>
              <a:rPr lang="ko-KR" altLang="en-US" dirty="0" err="1"/>
              <a:t>프로비저닝</a:t>
            </a:r>
            <a:r>
              <a:rPr lang="ko-KR" altLang="en-US" dirty="0"/>
              <a:t> 지연 시간</a:t>
            </a:r>
            <a:endParaRPr lang="en-US" altLang="ko-KR" dirty="0"/>
          </a:p>
          <a:p>
            <a:r>
              <a:rPr lang="en-US" altLang="ko-KR" dirty="0">
                <a:solidFill>
                  <a:srgbClr val="990000"/>
                </a:solidFill>
              </a:rPr>
              <a:t>On-demand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>
                <a:solidFill>
                  <a:srgbClr val="990000"/>
                </a:solidFill>
              </a:rPr>
              <a:t>7~21 </a:t>
            </a:r>
            <a:r>
              <a:rPr lang="ko-KR" altLang="en-US" dirty="0">
                <a:solidFill>
                  <a:srgbClr val="990000"/>
                </a:solidFill>
              </a:rPr>
              <a:t>초</a:t>
            </a:r>
            <a:r>
              <a:rPr lang="ko-KR" altLang="en-US" dirty="0"/>
              <a:t> </a:t>
            </a:r>
            <a:r>
              <a:rPr lang="ko-KR" altLang="en-US" dirty="0" err="1"/>
              <a:t>프로비저닝</a:t>
            </a:r>
            <a:r>
              <a:rPr lang="ko-KR" altLang="en-US" dirty="0"/>
              <a:t> 지연 시간 발생</a:t>
            </a:r>
            <a:endParaRPr lang="en-US" altLang="ko-KR" dirty="0"/>
          </a:p>
          <a:p>
            <a:pPr lvl="1"/>
            <a:r>
              <a:rPr lang="ko-KR" altLang="en-US" dirty="0"/>
              <a:t>컨테이너 약 </a:t>
            </a:r>
            <a:r>
              <a:rPr lang="en-US" altLang="ko-KR" dirty="0"/>
              <a:t>80% </a:t>
            </a:r>
            <a:r>
              <a:rPr lang="ko-KR" altLang="en-US" dirty="0"/>
              <a:t>가 시작하는데 최소 </a:t>
            </a:r>
            <a:r>
              <a:rPr lang="en-US" altLang="ko-KR" dirty="0"/>
              <a:t>10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en-US" altLang="ko-KR" dirty="0" err="1">
                <a:solidFill>
                  <a:srgbClr val="4472C4"/>
                </a:solidFill>
              </a:rPr>
              <a:t>FaaSNet</a:t>
            </a:r>
            <a:r>
              <a:rPr lang="ko-KR" altLang="en-US" dirty="0"/>
              <a:t> 에서는 적은 변동으로 예측가능</a:t>
            </a:r>
            <a:endParaRPr lang="en-US" altLang="ko-KR" dirty="0"/>
          </a:p>
          <a:p>
            <a:r>
              <a:rPr lang="en-US" altLang="ko-KR" dirty="0"/>
              <a:t>IoT </a:t>
            </a:r>
            <a:r>
              <a:rPr lang="ko-KR" altLang="en-US" dirty="0"/>
              <a:t>워크로드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function </a:t>
            </a:r>
            <a:r>
              <a:rPr lang="ko-KR" altLang="en-US" dirty="0"/>
              <a:t>이 </a:t>
            </a:r>
            <a:r>
              <a:rPr lang="en-US" altLang="ko-KR" dirty="0">
                <a:solidFill>
                  <a:srgbClr val="4472C4"/>
                </a:solidFill>
              </a:rPr>
              <a:t>6.8~7.9</a:t>
            </a:r>
            <a:r>
              <a:rPr lang="ko-KR" altLang="en-US" dirty="0">
                <a:solidFill>
                  <a:srgbClr val="4472C4"/>
                </a:solidFill>
              </a:rPr>
              <a:t>초</a:t>
            </a:r>
            <a:endParaRPr lang="en-US" altLang="ko-KR" dirty="0">
              <a:solidFill>
                <a:srgbClr val="4472C4"/>
              </a:solidFill>
            </a:endParaRPr>
          </a:p>
          <a:p>
            <a:r>
              <a:rPr lang="ko-KR" altLang="en-US" dirty="0"/>
              <a:t>합성 워크로드</a:t>
            </a:r>
            <a:r>
              <a:rPr lang="en-US" altLang="ko-KR" dirty="0"/>
              <a:t>, function 96%</a:t>
            </a:r>
            <a:r>
              <a:rPr lang="en-US" altLang="ko-KR" dirty="0">
                <a:solidFill>
                  <a:srgbClr val="4472C4"/>
                </a:solidFill>
              </a:rPr>
              <a:t> 5.8</a:t>
            </a:r>
            <a:r>
              <a:rPr lang="ko-KR" altLang="en-US" dirty="0">
                <a:solidFill>
                  <a:srgbClr val="4472C4"/>
                </a:solidFill>
              </a:rPr>
              <a:t>초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4B916-D017-4C3C-92AA-A02E10BDE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7650" name="Picture 2" descr="https://www.notion.so/image/https%3A%2F%2Fs3-us-west-2.amazonaws.com%2Fsecure.notion-static.com%2F63feb63e-4d24-42ce-bdf3-c4a74814bf4e%2FScreenshot_from_2022-02-14_09-12-24.png?table=block&amp;id=a2a600b2-d1ac-468f-99f9-81d18b43b631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9C272C80-01E5-4166-8147-E4ABBE3E1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/>
          <a:stretch/>
        </p:blipFill>
        <p:spPr bwMode="auto">
          <a:xfrm>
            <a:off x="6442364" y="3103418"/>
            <a:ext cx="5721252" cy="316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668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AC9DE-90FB-4F30-9957-6142B72C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41961-D0A6-4BEB-A83C-252420D7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/>
              <a:t>Scalability and Efficiency - </a:t>
            </a:r>
            <a:r>
              <a:rPr lang="en-US" altLang="ko-KR" dirty="0" err="1"/>
              <a:t>microbenchmarking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4B916-D017-4C3C-92AA-A02E10BDE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8674" name="Picture 2" descr="https://www.notion.so/image/https%3A%2F%2Fs3-us-west-2.amazonaws.com%2Fsecure.notion-static.com%2F44fe10ea-f771-4048-adf9-f69136fb6174%2FScreenshot_from_2022-02-14_09-13-22.png?table=block&amp;id=2ebc3f82-14bd-47cf-b9df-bc3abce5f23e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D1249EFA-2BBF-45DB-A306-E36231082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1" y="1820250"/>
            <a:ext cx="11874058" cy="369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087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AC9DE-90FB-4F30-9957-6142B72C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41961-D0A6-4BEB-A83C-252420D7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/>
              <a:t>Scalability and Efficiency – </a:t>
            </a:r>
            <a:r>
              <a:rPr lang="en-US" altLang="ko-KR" dirty="0" err="1"/>
              <a:t>microbenchmarking</a:t>
            </a:r>
            <a:endParaRPr lang="en-US" altLang="ko-KR" dirty="0"/>
          </a:p>
          <a:p>
            <a:r>
              <a:rPr lang="en-US" altLang="ko-KR" dirty="0" err="1"/>
              <a:t>FaaSNet</a:t>
            </a:r>
            <a:r>
              <a:rPr lang="en-US" altLang="ko-KR" dirty="0"/>
              <a:t> </a:t>
            </a:r>
            <a:r>
              <a:rPr lang="ko-KR" altLang="en-US" dirty="0"/>
              <a:t>병목 현상 제거</a:t>
            </a:r>
            <a:endParaRPr lang="en-US" altLang="ko-KR" dirty="0"/>
          </a:p>
          <a:p>
            <a:pPr lvl="1"/>
            <a:r>
              <a:rPr lang="en-US" altLang="ko-KR" dirty="0"/>
              <a:t>Worker </a:t>
            </a:r>
            <a:r>
              <a:rPr lang="ko-KR" altLang="en-US" dirty="0"/>
              <a:t>가 메타데이터 저장소에서 이미지 </a:t>
            </a:r>
            <a:r>
              <a:rPr lang="en-US" altLang="ko-KR" dirty="0">
                <a:solidFill>
                  <a:srgbClr val="4472C4"/>
                </a:solidFill>
              </a:rPr>
              <a:t>Manifest fetch</a:t>
            </a:r>
          </a:p>
          <a:p>
            <a:pPr lvl="1"/>
            <a:r>
              <a:rPr lang="ko-KR" altLang="en-US" dirty="0">
                <a:solidFill>
                  <a:srgbClr val="4472C4"/>
                </a:solidFill>
              </a:rPr>
              <a:t>로컬에서 이미지 </a:t>
            </a:r>
            <a:r>
              <a:rPr lang="en-US" altLang="ko-KR" dirty="0">
                <a:solidFill>
                  <a:srgbClr val="4472C4"/>
                </a:solidFill>
              </a:rPr>
              <a:t>loading</a:t>
            </a:r>
            <a:r>
              <a:rPr lang="en-US" altLang="ko-KR" dirty="0"/>
              <a:t> </a:t>
            </a:r>
            <a:r>
              <a:rPr lang="ko-KR" altLang="en-US" dirty="0"/>
              <a:t>프로세스를 시작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VM </a:t>
            </a:r>
            <a:r>
              <a:rPr lang="ko-KR" altLang="en-US" dirty="0"/>
              <a:t>에서 분산 이미지 </a:t>
            </a:r>
            <a:r>
              <a:rPr lang="en-US" altLang="ko-KR" dirty="0"/>
              <a:t>loading (</a:t>
            </a:r>
            <a:r>
              <a:rPr lang="ko-KR" altLang="en-US" dirty="0"/>
              <a:t>기능상 이미지 </a:t>
            </a:r>
            <a:r>
              <a:rPr lang="en-US" altLang="ko-KR" dirty="0"/>
              <a:t>pull </a:t>
            </a:r>
            <a:r>
              <a:rPr lang="ko-KR" altLang="en-US" dirty="0"/>
              <a:t>과 동일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4B916-D017-4C3C-92AA-A02E10BDE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9698" name="Picture 2" descr="https://www.notion.so/image/https%3A%2F%2Fs3-us-west-2.amazonaws.com%2Fsecure.notion-static.com%2Fb184674f-7759-4f43-bd03-b98a12c830c3%2FScreenshot_from_2022-02-14_09-26-00.png?table=block&amp;id=fc06c66a-d812-4f64-b2d8-c43825c55809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60496156-BD35-4F16-BF2F-242F7421A1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8"/>
          <a:stretch/>
        </p:blipFill>
        <p:spPr bwMode="auto">
          <a:xfrm>
            <a:off x="205740" y="3602181"/>
            <a:ext cx="5361528" cy="2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tps://www.notion.so/image/https%3A%2F%2Fs3-us-west-2.amazonaws.com%2Fsecure.notion-static.com%2F0462a5e1-4926-4d7f-ba99-5cebbef7cd0c%2FScreenshot_from_2022-02-14_09-28-19.png?table=block&amp;id=84e5ddca-ccfd-443f-931c-9b05111e0a2b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81C8CC24-BC99-4BCD-841F-0B7FEFA8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612" y="3602181"/>
            <a:ext cx="5264854" cy="2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792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AC9DE-90FB-4F30-9957-6142B72C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41961-D0A6-4BEB-A83C-252420D7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/>
              <a:t>Large-Scale Function Startup</a:t>
            </a:r>
          </a:p>
          <a:p>
            <a:r>
              <a:rPr lang="en-US" altLang="ko-KR" dirty="0"/>
              <a:t>1000</a:t>
            </a:r>
            <a:r>
              <a:rPr lang="ko-KR" altLang="en-US" dirty="0"/>
              <a:t>개의 </a:t>
            </a:r>
            <a:r>
              <a:rPr lang="en-US" altLang="ko-KR" dirty="0"/>
              <a:t>VM </a:t>
            </a:r>
            <a:r>
              <a:rPr lang="ko-KR" altLang="en-US" dirty="0"/>
              <a:t>생성</a:t>
            </a:r>
            <a:r>
              <a:rPr lang="en-US" altLang="ko-KR" dirty="0"/>
              <a:t>, 2500</a:t>
            </a:r>
            <a:r>
              <a:rPr lang="ko-KR" altLang="en-US" dirty="0"/>
              <a:t>개의 </a:t>
            </a:r>
            <a:r>
              <a:rPr lang="en-US" altLang="ko-KR" dirty="0"/>
              <a:t>Function </a:t>
            </a:r>
            <a:r>
              <a:rPr lang="ko-KR" altLang="en-US" dirty="0"/>
              <a:t>동시 호출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Function </a:t>
            </a:r>
            <a:r>
              <a:rPr lang="ko-KR" altLang="en-US" dirty="0"/>
              <a:t>은 </a:t>
            </a:r>
            <a:r>
              <a:rPr lang="en-US" altLang="ko-KR" dirty="0"/>
              <a:t>428 MB </a:t>
            </a:r>
            <a:r>
              <a:rPr lang="ko-KR" altLang="en-US" dirty="0"/>
              <a:t>의 컨테이너 사용</a:t>
            </a:r>
            <a:r>
              <a:rPr lang="en-US" altLang="ko-KR" dirty="0"/>
              <a:t>, 1024 MB </a:t>
            </a:r>
            <a:r>
              <a:rPr lang="ko-KR" altLang="en-US" dirty="0"/>
              <a:t>메모리 실행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 err="1"/>
              <a:t>functinon</a:t>
            </a:r>
            <a:r>
              <a:rPr lang="en-US" altLang="ko-KR" dirty="0"/>
              <a:t> </a:t>
            </a:r>
            <a:r>
              <a:rPr lang="ko-KR" altLang="en-US" dirty="0"/>
              <a:t>컨테이너 </a:t>
            </a:r>
            <a:r>
              <a:rPr lang="ko-KR" altLang="en-US" dirty="0" err="1"/>
              <a:t>프로비저닝</a:t>
            </a:r>
            <a:r>
              <a:rPr lang="ko-KR" altLang="en-US" dirty="0"/>
              <a:t> 완료 후</a:t>
            </a:r>
            <a:endParaRPr lang="en-US" altLang="ko-KR" dirty="0"/>
          </a:p>
          <a:p>
            <a:pPr marL="347400" lvl="1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4472C4"/>
                </a:solidFill>
              </a:rPr>
              <a:t>5.1</a:t>
            </a:r>
            <a:r>
              <a:rPr lang="ko-KR" altLang="en-US" dirty="0">
                <a:solidFill>
                  <a:srgbClr val="4472C4"/>
                </a:solidFill>
              </a:rPr>
              <a:t>초에서 </a:t>
            </a:r>
            <a:r>
              <a:rPr lang="en-US" altLang="ko-KR" dirty="0">
                <a:solidFill>
                  <a:srgbClr val="4472C4"/>
                </a:solidFill>
              </a:rPr>
              <a:t>8.3</a:t>
            </a:r>
            <a:r>
              <a:rPr lang="ko-KR" altLang="en-US" dirty="0">
                <a:solidFill>
                  <a:srgbClr val="4472C4"/>
                </a:solidFill>
              </a:rPr>
              <a:t>초 </a:t>
            </a:r>
            <a:r>
              <a:rPr lang="ko-KR" altLang="en-US" dirty="0"/>
              <a:t>사이 실행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4B916-D017-4C3C-92AA-A02E10BDE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30722" name="Picture 2" descr="https://www.notion.so/image/https%3A%2F%2Fs3-us-west-2.amazonaws.com%2Fsecure.notion-static.com%2F4766134c-c43b-44c9-a1c2-dbf8196241ea%2FScreenshot_from_2022-02-14_09-32-11.png?table=block&amp;id=2b5c814e-0fd1-4f46-8bcd-c5b3e3b9daf1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CA22924D-2C18-4A70-BC39-3A6F22313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509" y="2895600"/>
            <a:ext cx="5877752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4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AC9DE-90FB-4F30-9957-6142B72C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lato"/>
              </a:rPr>
              <a:t>Discussion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41961-D0A6-4BEB-A83C-252420D7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/>
          <a:p>
            <a:r>
              <a:rPr lang="en-US" altLang="ko-KR" dirty="0"/>
              <a:t>Function Environment Caching and Pre-provisioning</a:t>
            </a:r>
          </a:p>
          <a:p>
            <a:r>
              <a:rPr lang="en-US" altLang="ko-KR" dirty="0"/>
              <a:t>Sandbox, OS, and Language-level Support</a:t>
            </a:r>
          </a:p>
          <a:p>
            <a:r>
              <a:rPr lang="en-US" altLang="ko-KR" dirty="0"/>
              <a:t>Container Storage</a:t>
            </a:r>
          </a:p>
          <a:p>
            <a:r>
              <a:rPr lang="en-US" altLang="ko-KR" dirty="0"/>
              <a:t>AWS Lambda Containers</a:t>
            </a:r>
          </a:p>
          <a:p>
            <a:r>
              <a:rPr lang="en-US" altLang="ko-KR" dirty="0"/>
              <a:t>P2P Content Distribution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4B916-D017-4C3C-92AA-A02E10BDE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696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AC9DE-90FB-4F30-9957-6142B72C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41961-D0A6-4BEB-A83C-252420D7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553856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FaaSNet</a:t>
            </a:r>
            <a:r>
              <a:rPr lang="en-US" altLang="ko-KR" dirty="0"/>
              <a:t> : </a:t>
            </a:r>
            <a:r>
              <a:rPr lang="ko-KR" altLang="en-US" dirty="0"/>
              <a:t>확장 가능하고 빠른 컨테이너 </a:t>
            </a:r>
            <a:r>
              <a:rPr lang="en-US" altLang="ko-KR" dirty="0"/>
              <a:t>provisioning</a:t>
            </a:r>
          </a:p>
          <a:p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에 최적화된 </a:t>
            </a:r>
            <a:r>
              <a:rPr lang="en-US" altLang="ko-KR" dirty="0"/>
              <a:t>end-to-end </a:t>
            </a:r>
            <a:r>
              <a:rPr lang="ko-KR" altLang="en-US" dirty="0"/>
              <a:t>통합 솔루션을 제공하는 최초 시스템</a:t>
            </a:r>
            <a:endParaRPr lang="en-US" altLang="ko-KR" dirty="0"/>
          </a:p>
          <a:p>
            <a:r>
              <a:rPr lang="ko-KR" altLang="en-US" dirty="0">
                <a:solidFill>
                  <a:srgbClr val="4472C4"/>
                </a:solidFill>
              </a:rPr>
              <a:t>경량</a:t>
            </a:r>
            <a:r>
              <a:rPr lang="en-US" altLang="ko-KR" dirty="0">
                <a:solidFill>
                  <a:srgbClr val="4472C4"/>
                </a:solidFill>
              </a:rPr>
              <a:t>, </a:t>
            </a:r>
            <a:r>
              <a:rPr lang="ko-KR" altLang="en-US" dirty="0">
                <a:solidFill>
                  <a:srgbClr val="4472C4"/>
                </a:solidFill>
              </a:rPr>
              <a:t>분산형</a:t>
            </a:r>
            <a:r>
              <a:rPr lang="en-US" altLang="ko-KR" dirty="0">
                <a:solidFill>
                  <a:srgbClr val="4472C4"/>
                </a:solidFill>
              </a:rPr>
              <a:t>, </a:t>
            </a:r>
            <a:r>
              <a:rPr lang="ko-KR" altLang="en-US" dirty="0">
                <a:solidFill>
                  <a:srgbClr val="4472C4"/>
                </a:solidFill>
              </a:rPr>
              <a:t>적응형 </a:t>
            </a:r>
            <a:r>
              <a:rPr lang="en-US" altLang="ko-KR" dirty="0">
                <a:solidFill>
                  <a:srgbClr val="4472C4"/>
                </a:solidFill>
              </a:rPr>
              <a:t>function tree </a:t>
            </a:r>
            <a:r>
              <a:rPr lang="ko-KR" altLang="en-US" dirty="0"/>
              <a:t>를 이용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4472C4"/>
                </a:solidFill>
              </a:rPr>
              <a:t>병목현상 방지</a:t>
            </a:r>
            <a:endParaRPr lang="en-US" altLang="ko-KR" dirty="0">
              <a:solidFill>
                <a:srgbClr val="4472C4"/>
              </a:solidFill>
            </a:endParaRPr>
          </a:p>
          <a:p>
            <a:r>
              <a:rPr lang="ko-KR" altLang="en-US" dirty="0"/>
              <a:t>대형 </a:t>
            </a:r>
            <a:r>
              <a:rPr lang="en-US" altLang="ko-KR" dirty="0"/>
              <a:t>Cloud provider </a:t>
            </a:r>
            <a:r>
              <a:rPr lang="ko-KR" altLang="en-US" dirty="0"/>
              <a:t>플랫폼의 요구사항에 맞는 구체적 솔루션 제공</a:t>
            </a:r>
            <a:endParaRPr lang="en-US" altLang="ko-KR" dirty="0"/>
          </a:p>
          <a:p>
            <a:r>
              <a:rPr lang="ko-KR" altLang="en-US" dirty="0"/>
              <a:t>수천 개의 대형 </a:t>
            </a:r>
            <a:r>
              <a:rPr lang="en-US" altLang="ko-KR" dirty="0"/>
              <a:t>function </a:t>
            </a:r>
            <a:r>
              <a:rPr lang="ko-KR" altLang="en-US" dirty="0"/>
              <a:t>컨테이너를 몇 초안에 시작</a:t>
            </a:r>
            <a:endParaRPr lang="en-US" altLang="ko-KR" dirty="0"/>
          </a:p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컨테이너 기반 </a:t>
            </a:r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플랫폼을 탄력적으로 만들기</a:t>
            </a:r>
            <a:endParaRPr lang="en-US" altLang="ko-KR" dirty="0"/>
          </a:p>
          <a:p>
            <a:pPr lvl="1"/>
            <a:r>
              <a:rPr lang="ko-KR" altLang="en-US" dirty="0"/>
              <a:t>의존성이 높은 </a:t>
            </a:r>
            <a:r>
              <a:rPr lang="en-US" altLang="ko-KR" dirty="0"/>
              <a:t>(e.g.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빅데이터 분석</a:t>
            </a:r>
            <a:r>
              <a:rPr lang="en-US" altLang="ko-KR" dirty="0"/>
              <a:t>) </a:t>
            </a:r>
            <a:r>
              <a:rPr lang="ko-KR" altLang="en-US" dirty="0"/>
              <a:t>더 넓은 등급의</a:t>
            </a:r>
            <a:endParaRPr lang="en-US" altLang="ko-KR" dirty="0"/>
          </a:p>
          <a:p>
            <a:pPr marL="3474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어플리케이션에 대한 문을 여는 것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94B916-D017-4C3C-92AA-A02E10BDE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72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42949-DA3A-4F07-87EC-959CB97A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lato"/>
              </a:rPr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11970-C92A-40F5-B429-0BC25760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FaaS</a:t>
            </a:r>
            <a:r>
              <a:rPr lang="en-US" altLang="ko-KR" dirty="0"/>
              <a:t> (Function-as-a-Service)</a:t>
            </a:r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Serverless Computing</a:t>
            </a:r>
          </a:p>
          <a:p>
            <a:pPr lvl="1"/>
            <a:r>
              <a:rPr lang="ko-KR" altLang="en-US" dirty="0"/>
              <a:t>자체 인프라를 유지</a:t>
            </a:r>
            <a:r>
              <a:rPr lang="en-US" altLang="ko-KR" dirty="0"/>
              <a:t>,</a:t>
            </a:r>
            <a:r>
              <a:rPr lang="ko-KR" altLang="en-US" dirty="0"/>
              <a:t>관리할 필요 없이 어플리케이션 패키지를 </a:t>
            </a:r>
            <a:r>
              <a:rPr lang="en-US" altLang="ko-KR" dirty="0"/>
              <a:t>function</a:t>
            </a:r>
            <a:r>
              <a:rPr lang="ko-KR" altLang="en-US" dirty="0"/>
              <a:t>으로 관리할 수 있게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lvl="1"/>
            <a:r>
              <a:rPr lang="en-US" altLang="ko-KR" dirty="0"/>
              <a:t>e.g. AWS Lambda, </a:t>
            </a:r>
            <a:r>
              <a:rPr lang="en-US" altLang="ko-KR" dirty="0" err="1"/>
              <a:t>Auzre</a:t>
            </a:r>
            <a:r>
              <a:rPr lang="en-US" altLang="ko-KR" dirty="0"/>
              <a:t> Functions, Google Cloud Functions, Alibaba Cloud Function Compute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F3976-8E86-4F15-99F1-43D3BA4F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FC4CA8-405D-4171-9CCC-50594174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51" y="3992589"/>
            <a:ext cx="5086808" cy="11622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DC0923-6FD3-46F8-9B0A-76AC08C3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570" y="2878024"/>
            <a:ext cx="5706271" cy="3391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820051-5E02-4DC3-8B5B-888FE9246E48}"/>
              </a:ext>
            </a:extLst>
          </p:cNvPr>
          <p:cNvSpPr txBox="1"/>
          <p:nvPr/>
        </p:nvSpPr>
        <p:spPr>
          <a:xfrm>
            <a:off x="502641" y="5961621"/>
            <a:ext cx="5331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https://martinfowler.com/articles/serverless.html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F4D95-6468-46B5-997F-BEEFD99484F3}"/>
              </a:ext>
            </a:extLst>
          </p:cNvPr>
          <p:cNvSpPr/>
          <p:nvPr/>
        </p:nvSpPr>
        <p:spPr>
          <a:xfrm>
            <a:off x="5912011" y="2951943"/>
            <a:ext cx="5878830" cy="3317453"/>
          </a:xfrm>
          <a:prstGeom prst="rect">
            <a:avLst/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1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3CEC3-9734-4FFA-954E-4F535677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A3554-BC10-46E2-8563-BBB69BB6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최근 트렌드 </a:t>
            </a:r>
            <a:r>
              <a:rPr lang="en-US" altLang="ko-KR" dirty="0"/>
              <a:t>: </a:t>
            </a:r>
            <a:r>
              <a:rPr lang="ko-KR" altLang="en-US" dirty="0"/>
              <a:t>컨테이너 이미지를 사용하여 </a:t>
            </a:r>
            <a:r>
              <a:rPr lang="en-US" altLang="ko-KR" dirty="0"/>
              <a:t>function </a:t>
            </a:r>
            <a:r>
              <a:rPr lang="ko-KR" altLang="en-US" dirty="0"/>
              <a:t>을 패키징 및 배포</a:t>
            </a:r>
            <a:endParaRPr lang="en-US" altLang="ko-KR" dirty="0"/>
          </a:p>
          <a:p>
            <a:pPr lvl="1"/>
            <a:r>
              <a:rPr lang="ko-KR" altLang="en-US" dirty="0"/>
              <a:t>클라우드</a:t>
            </a:r>
            <a:r>
              <a:rPr lang="en-US" altLang="ko-KR" dirty="0"/>
              <a:t> function </a:t>
            </a:r>
            <a:r>
              <a:rPr lang="ko-KR" altLang="en-US" dirty="0"/>
              <a:t>을 컨테이너 런타임에 따라 배포</a:t>
            </a:r>
            <a:endParaRPr lang="en-US" altLang="ko-KR" dirty="0"/>
          </a:p>
          <a:p>
            <a:r>
              <a:rPr lang="en-US" altLang="ko-KR" dirty="0"/>
              <a:t>Resource elasticity</a:t>
            </a:r>
          </a:p>
          <a:p>
            <a:pPr lvl="1"/>
            <a:r>
              <a:rPr lang="en-US" altLang="ko-KR" dirty="0"/>
              <a:t>On-demand</a:t>
            </a:r>
            <a:r>
              <a:rPr lang="ko-KR" altLang="en-US" dirty="0"/>
              <a:t> 방식으로 </a:t>
            </a:r>
            <a:r>
              <a:rPr lang="en-US" altLang="ko-KR" dirty="0"/>
              <a:t>functions </a:t>
            </a:r>
            <a:r>
              <a:rPr lang="ko-KR" altLang="en-US" dirty="0"/>
              <a:t>을 확장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4472C4"/>
                </a:solidFill>
              </a:rPr>
              <a:t>Scale-up</a:t>
            </a:r>
            <a:r>
              <a:rPr lang="en-US" altLang="ko-KR" dirty="0"/>
              <a:t>) </a:t>
            </a:r>
            <a:r>
              <a:rPr lang="ko-KR" altLang="en-US" dirty="0"/>
              <a:t>할 수 있어야 함</a:t>
            </a:r>
            <a:endParaRPr lang="en-US" altLang="ko-KR" dirty="0"/>
          </a:p>
          <a:p>
            <a:r>
              <a:rPr lang="ko-KR" altLang="en-US" dirty="0"/>
              <a:t>커스텀 컨테이너 기반 </a:t>
            </a:r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인프라의 문제점</a:t>
            </a:r>
            <a:endParaRPr lang="en-US" altLang="ko-KR" dirty="0"/>
          </a:p>
          <a:p>
            <a:pPr lvl="1"/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워크로드 패턴이 역동적임</a:t>
            </a:r>
            <a:endParaRPr lang="en-US" altLang="ko-KR" dirty="0"/>
          </a:p>
          <a:p>
            <a:pPr lvl="1"/>
            <a:r>
              <a:rPr lang="ko-KR" altLang="en-US" dirty="0"/>
              <a:t>커스텀 컨테이너 이미지의 크기가 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2BBF3A-8303-4E96-B3A9-760805BFA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61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CC21D-2072-48C6-B2D8-465ACE4B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C274B-964A-4A3E-9FA4-53BE77D2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솔루션 적용 불가</a:t>
            </a:r>
            <a:endParaRPr lang="en-US" altLang="ko-KR" dirty="0"/>
          </a:p>
          <a:p>
            <a:pPr lvl="1"/>
            <a:r>
              <a:rPr lang="en-US" altLang="ko-KR" dirty="0"/>
              <a:t>Kraken, DADI, Dragonfly </a:t>
            </a:r>
            <a:r>
              <a:rPr lang="ko-KR" altLang="en-US" dirty="0"/>
              <a:t>와 같은 솔루션 존재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P2P</a:t>
            </a:r>
            <a:r>
              <a:rPr lang="en-US" altLang="ko-KR" dirty="0"/>
              <a:t> </a:t>
            </a:r>
            <a:r>
              <a:rPr lang="ko-KR" altLang="en-US" dirty="0"/>
              <a:t>접근 방식을 사용하여 컨테이너 </a:t>
            </a:r>
            <a:r>
              <a:rPr lang="ko-KR" altLang="en-US" dirty="0" err="1"/>
              <a:t>프로비저닝</a:t>
            </a:r>
            <a:r>
              <a:rPr lang="ko-KR" altLang="en-US" dirty="0"/>
              <a:t> 가속화</a:t>
            </a:r>
            <a:endParaRPr lang="en-US" altLang="ko-KR" dirty="0"/>
          </a:p>
          <a:p>
            <a:r>
              <a:rPr lang="ko-KR" altLang="en-US" dirty="0"/>
              <a:t>중앙 </a:t>
            </a:r>
            <a:r>
              <a:rPr lang="ko-KR" altLang="en-US" dirty="0" err="1"/>
              <a:t>집중식</a:t>
            </a:r>
            <a:r>
              <a:rPr lang="ko-KR" altLang="en-US" dirty="0"/>
              <a:t> 컴포넌트 필요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4472C4"/>
                </a:solidFill>
              </a:rPr>
              <a:t>병목 현상 </a:t>
            </a:r>
            <a:r>
              <a:rPr lang="ko-KR" altLang="en-US" dirty="0"/>
              <a:t>및 </a:t>
            </a:r>
            <a:r>
              <a:rPr lang="en-US" altLang="ko-KR" dirty="0">
                <a:solidFill>
                  <a:srgbClr val="4472C4"/>
                </a:solidFill>
              </a:rPr>
              <a:t>TCO</a:t>
            </a:r>
            <a:r>
              <a:rPr lang="en-US" altLang="ko-KR" dirty="0"/>
              <a:t> 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인프라는 리소스가 제한된 </a:t>
            </a:r>
            <a:r>
              <a:rPr lang="en-US" altLang="ko-KR" dirty="0"/>
              <a:t>VM pool </a:t>
            </a:r>
            <a:r>
              <a:rPr lang="ko-KR" altLang="en-US" dirty="0"/>
              <a:t>을 사용하여 호스팅하기 때문에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적응력이 뛰어난 솔루션 필요</a:t>
            </a:r>
            <a:endParaRPr lang="en-US" altLang="ko-KR" dirty="0"/>
          </a:p>
          <a:p>
            <a:r>
              <a:rPr lang="ko-KR" altLang="en-US" dirty="0"/>
              <a:t>문제를 해결하기 위해 </a:t>
            </a:r>
            <a:r>
              <a:rPr lang="en-US" altLang="ko-KR" dirty="0" err="1">
                <a:solidFill>
                  <a:srgbClr val="4472C4"/>
                </a:solidFill>
              </a:rPr>
              <a:t>FaaSNet</a:t>
            </a:r>
            <a:r>
              <a:rPr lang="en-US" altLang="ko-KR" dirty="0"/>
              <a:t> </a:t>
            </a:r>
            <a:r>
              <a:rPr lang="ko-KR" altLang="en-US" dirty="0"/>
              <a:t>제안</a:t>
            </a:r>
            <a:endParaRPr lang="en-US" altLang="ko-KR" dirty="0"/>
          </a:p>
          <a:p>
            <a:pPr lvl="1"/>
            <a:r>
              <a:rPr lang="en-US" altLang="ko-KR" dirty="0"/>
              <a:t>Serverless Container Provisioning </a:t>
            </a:r>
            <a:r>
              <a:rPr lang="ko-KR" altLang="en-US" dirty="0"/>
              <a:t>가속화를 위한 가볍고 적응력이 뛰어난 미들웨어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5E74E4-65FF-47C8-B310-C509BF01B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84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D77AA-6F70-4EFA-9E1C-52A6A1F9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lato"/>
              </a:rPr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83437-638A-4A9D-8272-C97AABBE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FaaSNet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4472C4"/>
                </a:solidFill>
              </a:rPr>
              <a:t>Function-based tree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ko-KR" altLang="en-US" dirty="0"/>
              <a:t>컨테이너 </a:t>
            </a:r>
            <a:r>
              <a:rPr lang="en-US" altLang="ko-KR" dirty="0"/>
              <a:t>provisioning </a:t>
            </a:r>
            <a:r>
              <a:rPr lang="ko-KR" altLang="en-US" dirty="0"/>
              <a:t>프로세스 분산</a:t>
            </a:r>
            <a:endParaRPr lang="en-US" altLang="ko-KR" dirty="0"/>
          </a:p>
          <a:p>
            <a:pPr lvl="1"/>
            <a:r>
              <a:rPr lang="en-US" altLang="ko-KR" dirty="0"/>
              <a:t>FT (Function Tree) </a:t>
            </a:r>
            <a:r>
              <a:rPr lang="ko-KR" altLang="en-US" dirty="0"/>
              <a:t>는 여러 호스트 </a:t>
            </a:r>
            <a:r>
              <a:rPr lang="en-US" altLang="ko-KR" dirty="0"/>
              <a:t>VM </a:t>
            </a:r>
            <a:r>
              <a:rPr lang="ko-KR" altLang="en-US" dirty="0"/>
              <a:t>으로 구성</a:t>
            </a:r>
            <a:endParaRPr lang="en-US" altLang="ko-KR" dirty="0"/>
          </a:p>
          <a:p>
            <a:pPr lvl="1"/>
            <a:r>
              <a:rPr lang="ko-KR" altLang="en-US" dirty="0"/>
              <a:t>코드 패키지를 모든 </a:t>
            </a:r>
            <a:r>
              <a:rPr lang="en-US" altLang="ko-KR" dirty="0"/>
              <a:t>VM </a:t>
            </a:r>
            <a:r>
              <a:rPr lang="ko-KR" altLang="en-US" dirty="0"/>
              <a:t>에 분산시킬 수 있음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4472C4"/>
                </a:solidFill>
              </a:rPr>
              <a:t>중앙 병목 현상을 피하는 적응형 </a:t>
            </a:r>
            <a:r>
              <a:rPr lang="en-US" altLang="ko-KR" dirty="0">
                <a:solidFill>
                  <a:srgbClr val="4472C4"/>
                </a:solidFill>
              </a:rPr>
              <a:t>Function Tree </a:t>
            </a:r>
            <a:r>
              <a:rPr lang="ko-KR" altLang="en-US" dirty="0">
                <a:solidFill>
                  <a:srgbClr val="4472C4"/>
                </a:solidFill>
              </a:rPr>
              <a:t>의 추상화</a:t>
            </a:r>
            <a:endParaRPr lang="en-US" altLang="ko-KR" dirty="0">
              <a:solidFill>
                <a:srgbClr val="4472C4"/>
              </a:solidFill>
            </a:endParaRPr>
          </a:p>
          <a:p>
            <a:r>
              <a:rPr lang="ko-KR" altLang="en-US" dirty="0"/>
              <a:t>워크로드 실행 시간 비교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플랫폼보다 </a:t>
            </a:r>
            <a:r>
              <a:rPr lang="en-US" altLang="ko-KR" dirty="0">
                <a:solidFill>
                  <a:srgbClr val="4472C4"/>
                </a:solidFill>
              </a:rPr>
              <a:t>13.4</a:t>
            </a:r>
            <a:r>
              <a:rPr lang="ko-KR" altLang="en-US" dirty="0"/>
              <a:t>배 더 빠르게 확장</a:t>
            </a:r>
            <a:endParaRPr lang="en-US" altLang="ko-KR" dirty="0"/>
          </a:p>
          <a:p>
            <a:pPr lvl="1"/>
            <a:r>
              <a:rPr lang="en-US" altLang="ko-KR" dirty="0"/>
              <a:t>P2P </a:t>
            </a:r>
            <a:r>
              <a:rPr lang="ko-KR" altLang="en-US" dirty="0"/>
              <a:t>레지스트리 </a:t>
            </a:r>
            <a:r>
              <a:rPr lang="en-US" altLang="ko-KR" dirty="0"/>
              <a:t>(Kraken) </a:t>
            </a:r>
            <a:r>
              <a:rPr lang="ko-KR" altLang="en-US" dirty="0"/>
              <a:t>보다 </a:t>
            </a:r>
            <a:r>
              <a:rPr lang="en-US" altLang="ko-KR" dirty="0">
                <a:solidFill>
                  <a:srgbClr val="4472C4"/>
                </a:solidFill>
              </a:rPr>
              <a:t>16.3</a:t>
            </a:r>
            <a:r>
              <a:rPr lang="ko-KR" altLang="en-US" dirty="0"/>
              <a:t>배 더 빠르게 확장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8A2FB3-0A72-4BBC-926B-556AAD93F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12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FC9BE-44E7-47CD-8224-CD3D4F2D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and 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F00AE-9A6C-462B-BD8E-297B9CFF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컨테이너 </a:t>
            </a:r>
            <a:r>
              <a:rPr lang="en-US" altLang="ko-KR" dirty="0"/>
              <a:t>workflow</a:t>
            </a:r>
          </a:p>
          <a:p>
            <a:pPr lvl="1"/>
            <a:r>
              <a:rPr lang="ko-KR" altLang="en-US" dirty="0" err="1"/>
              <a:t>컨테이너화된</a:t>
            </a:r>
            <a:r>
              <a:rPr lang="ko-KR" altLang="en-US" dirty="0"/>
              <a:t> </a:t>
            </a:r>
            <a:r>
              <a:rPr lang="en-US" altLang="ko-KR" dirty="0"/>
              <a:t>function </a:t>
            </a:r>
            <a:r>
              <a:rPr lang="ko-KR" altLang="en-US" dirty="0"/>
              <a:t>을 배포 및 호출</a:t>
            </a:r>
            <a:endParaRPr lang="en-US" altLang="ko-KR" dirty="0"/>
          </a:p>
          <a:p>
            <a:pPr marL="3474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중앙 컨테이너 레지스트리에 </a:t>
            </a:r>
            <a:r>
              <a:rPr lang="ko-KR" altLang="en-US" dirty="0">
                <a:solidFill>
                  <a:srgbClr val="4472C4"/>
                </a:solidFill>
              </a:rPr>
              <a:t>생성</a:t>
            </a:r>
            <a:r>
              <a:rPr lang="en-US" altLang="ko-KR" dirty="0">
                <a:solidFill>
                  <a:srgbClr val="4472C4"/>
                </a:solidFill>
              </a:rPr>
              <a:t>/</a:t>
            </a:r>
            <a:r>
              <a:rPr lang="ko-KR" altLang="en-US" dirty="0">
                <a:solidFill>
                  <a:srgbClr val="4472C4"/>
                </a:solidFill>
              </a:rPr>
              <a:t>업데이트</a:t>
            </a:r>
            <a:r>
              <a:rPr lang="ko-KR" altLang="en-US" dirty="0"/>
              <a:t> 요청을 보냄</a:t>
            </a:r>
            <a:endParaRPr lang="en-US" altLang="ko-KR" dirty="0"/>
          </a:p>
          <a:p>
            <a:pPr marL="3474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배포된 </a:t>
            </a:r>
            <a:r>
              <a:rPr lang="en-US" altLang="ko-KR" dirty="0"/>
              <a:t>function </a:t>
            </a:r>
            <a:r>
              <a:rPr lang="ko-KR" altLang="en-US" dirty="0"/>
              <a:t>을 호출하기 위해 사용자는 </a:t>
            </a:r>
            <a:r>
              <a:rPr lang="en-US" altLang="ko-KR" dirty="0"/>
              <a:t>Frontend </a:t>
            </a:r>
            <a:r>
              <a:rPr lang="ko-KR" altLang="en-US" dirty="0"/>
              <a:t>게이트웨이로 </a:t>
            </a:r>
            <a:r>
              <a:rPr lang="ko-KR" altLang="en-US" dirty="0">
                <a:solidFill>
                  <a:srgbClr val="4472C4"/>
                </a:solidFill>
              </a:rPr>
              <a:t>호출 요청</a:t>
            </a:r>
            <a:endParaRPr lang="en-US" altLang="ko-KR" dirty="0">
              <a:solidFill>
                <a:srgbClr val="4472C4"/>
              </a:solidFill>
            </a:endParaRPr>
          </a:p>
          <a:p>
            <a:pPr marL="3474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사용자의 요청과 레지스트리의 </a:t>
            </a:r>
            <a:r>
              <a:rPr lang="ko-KR" altLang="en-US" dirty="0">
                <a:solidFill>
                  <a:srgbClr val="4472C4"/>
                </a:solidFill>
              </a:rPr>
              <a:t>컨테이너 이미지 상태 확인</a:t>
            </a:r>
            <a:endParaRPr lang="en-US" altLang="ko-KR" dirty="0">
              <a:solidFill>
                <a:srgbClr val="4472C4"/>
              </a:solidFill>
            </a:endParaRPr>
          </a:p>
          <a:p>
            <a:pPr marL="347400" lvl="1" indent="0">
              <a:buNone/>
            </a:pPr>
            <a:r>
              <a:rPr lang="en-US" altLang="ko-KR" dirty="0"/>
              <a:t>4. Frontend </a:t>
            </a:r>
            <a:r>
              <a:rPr lang="ko-KR" altLang="en-US" dirty="0"/>
              <a:t>는 요청을 </a:t>
            </a:r>
            <a:r>
              <a:rPr lang="en-US" altLang="ko-KR" dirty="0"/>
              <a:t>VM </a:t>
            </a:r>
            <a:r>
              <a:rPr lang="ko-KR" altLang="en-US" dirty="0"/>
              <a:t>클러스터에 전달</a:t>
            </a:r>
            <a:r>
              <a:rPr lang="en-US" altLang="ko-KR" dirty="0"/>
              <a:t>/</a:t>
            </a:r>
            <a:r>
              <a:rPr lang="ko-KR" altLang="en-US" dirty="0"/>
              <a:t>처리</a:t>
            </a:r>
            <a:endParaRPr lang="en-US" altLang="ko-KR" dirty="0"/>
          </a:p>
          <a:p>
            <a:pPr marL="347400" lvl="1" indent="0">
              <a:buNone/>
            </a:pPr>
            <a:r>
              <a:rPr lang="en-US" altLang="ko-KR" dirty="0"/>
              <a:t>5. Function </a:t>
            </a:r>
            <a:r>
              <a:rPr lang="ko-KR" altLang="en-US" dirty="0"/>
              <a:t>컨테이너 생성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endParaRPr lang="en-US" altLang="ko-KR" dirty="0"/>
          </a:p>
          <a:p>
            <a:pPr marL="3474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레지스트리에서 컨테이너 데이터 </a:t>
            </a:r>
            <a:r>
              <a:rPr lang="en-US" altLang="ko-KR" dirty="0"/>
              <a:t>fetch</a:t>
            </a:r>
          </a:p>
          <a:p>
            <a:r>
              <a:rPr lang="en-US" altLang="ko-KR" dirty="0"/>
              <a:t>Step5 </a:t>
            </a:r>
            <a:r>
              <a:rPr lang="ko-KR" altLang="en-US" dirty="0"/>
              <a:t>는 빠르고</a:t>
            </a:r>
            <a:r>
              <a:rPr lang="en-US" altLang="ko-KR" dirty="0"/>
              <a:t>, </a:t>
            </a:r>
            <a:r>
              <a:rPr lang="ko-KR" altLang="en-US" dirty="0"/>
              <a:t>확장 가능해야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F5AF8E-3084-4AAB-8983-6668D15DE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050" name="Picture 2" descr="https://www.notion.so/image/https%3A%2F%2Fs3-us-west-2.amazonaws.com%2Fsecure.notion-static.com%2F54a871b5-67b8-48da-a33e-e92ab8a8e932%2FScreenshot_from_2022-02-10_12-31-28.png?table=block&amp;id=806d70aa-426d-4b0b-be69-fd1b50d3b6ed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1A30678A-B8B4-4841-82A6-4C05DB61E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76" y="3783049"/>
            <a:ext cx="6024139" cy="24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99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61705-6EBF-4954-98C7-BE0DEBF9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and Motivation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4D18B-225E-4EEC-B7DA-2F46C3AF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FaaS</a:t>
            </a:r>
            <a:r>
              <a:rPr lang="en-US" altLang="ko-KR" dirty="0"/>
              <a:t> </a:t>
            </a:r>
            <a:r>
              <a:rPr lang="ko-KR" altLang="en-US" dirty="0"/>
              <a:t>워크로드</a:t>
            </a:r>
            <a:endParaRPr lang="en-US" altLang="ko-KR" dirty="0"/>
          </a:p>
          <a:p>
            <a:pPr lvl="1"/>
            <a:r>
              <a:rPr lang="en-US" altLang="ko-KR" dirty="0"/>
              <a:t>Gaming, IoT, VOS (Video Processing)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(a) - Gaming : </a:t>
            </a:r>
            <a:r>
              <a:rPr lang="ko-KR" altLang="en-US" dirty="0"/>
              <a:t>요청이 </a:t>
            </a:r>
            <a:r>
              <a:rPr lang="en-US" altLang="ko-KR" dirty="0"/>
              <a:t>22 RPS </a:t>
            </a:r>
            <a:r>
              <a:rPr lang="ko-KR" altLang="en-US" dirty="0"/>
              <a:t>에서 </a:t>
            </a:r>
            <a:r>
              <a:rPr lang="en-US" altLang="ko-KR" dirty="0"/>
              <a:t>485 RPS </a:t>
            </a:r>
            <a:r>
              <a:rPr lang="ko-KR" altLang="en-US" dirty="0"/>
              <a:t>로 상승 </a:t>
            </a:r>
            <a:r>
              <a:rPr lang="en-US" altLang="ko-KR" dirty="0"/>
              <a:t>(RPS : Request Per Second)</a:t>
            </a:r>
          </a:p>
          <a:p>
            <a:pPr lvl="1"/>
            <a:r>
              <a:rPr lang="en-US" altLang="ko-KR" dirty="0"/>
              <a:t>(b) - IoT : </a:t>
            </a:r>
            <a:r>
              <a:rPr lang="ko-KR" altLang="en-US" dirty="0"/>
              <a:t>약 </a:t>
            </a:r>
            <a:r>
              <a:rPr lang="en-US" altLang="ko-KR" dirty="0"/>
              <a:t>682 RPS </a:t>
            </a:r>
            <a:r>
              <a:rPr lang="ko-KR" altLang="en-US" dirty="0"/>
              <a:t>으로 유지</a:t>
            </a:r>
            <a:r>
              <a:rPr lang="en-US" altLang="ko-KR" dirty="0"/>
              <a:t>, 1460 RPS </a:t>
            </a:r>
            <a:r>
              <a:rPr lang="ko-KR" altLang="en-US" dirty="0"/>
              <a:t>로 증가하여 약 </a:t>
            </a:r>
            <a:r>
              <a:rPr lang="en-US" altLang="ko-KR" dirty="0"/>
              <a:t>40</a:t>
            </a:r>
            <a:r>
              <a:rPr lang="ko-KR" altLang="en-US" dirty="0"/>
              <a:t>분간 최고 처리량 지속</a:t>
            </a:r>
            <a:endParaRPr lang="en-US" altLang="ko-KR" dirty="0"/>
          </a:p>
          <a:p>
            <a:pPr lvl="1"/>
            <a:r>
              <a:rPr lang="en-US" altLang="ko-KR" dirty="0"/>
              <a:t>(c) - VOS : </a:t>
            </a:r>
            <a:r>
              <a:rPr lang="ko-KR" altLang="en-US" dirty="0"/>
              <a:t>약 </a:t>
            </a:r>
            <a:r>
              <a:rPr lang="en-US" altLang="ko-KR" dirty="0"/>
              <a:t>580 RPS </a:t>
            </a:r>
            <a:r>
              <a:rPr lang="ko-KR" altLang="en-US" dirty="0"/>
              <a:t>유지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en-US" altLang="ko-KR" dirty="0"/>
              <a:t>920 RPS </a:t>
            </a:r>
            <a:r>
              <a:rPr lang="ko-KR" altLang="en-US" dirty="0"/>
              <a:t>로 증가하다가 다시 </a:t>
            </a:r>
            <a:r>
              <a:rPr lang="en-US" altLang="ko-KR" dirty="0"/>
              <a:t>560 RPS </a:t>
            </a:r>
            <a:r>
              <a:rPr lang="ko-KR" altLang="en-US" dirty="0"/>
              <a:t>로 감소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B7934C-7C20-4580-A5CA-818A7C56B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098" name="Picture 2" descr="https://www.notion.so/image/https%3A%2F%2Fs3-us-west-2.amazonaws.com%2Fsecure.notion-static.com%2F5b359447-acfb-4c38-8fe8-0910e53c931f%2FScreenshot_from_2022-02-10_12-43-00.png?table=block&amp;id=3e820fd6-14e3-4e78-8c1f-58b4367e5fcb&amp;spaceId=fbba28c8-c995-463f-9b65-239bcd515a43&amp;width=1470&amp;userId=862e33c8-3701-4031-a415-a726468c8a7c&amp;cache=v2">
            <a:extLst>
              <a:ext uri="{FF2B5EF4-FFF2-40B4-BE49-F238E27FC236}">
                <a16:creationId xmlns:a16="http://schemas.microsoft.com/office/drawing/2014/main" id="{88B2C246-B218-4D80-9838-E963EC2A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64097"/>
            <a:ext cx="11215012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69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-pt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</Words>
  <Application>Microsoft Office PowerPoint</Application>
  <PresentationFormat>와이드스크린</PresentationFormat>
  <Paragraphs>301</Paragraphs>
  <Slides>36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lato</vt:lpstr>
      <vt:lpstr>Wingdings</vt:lpstr>
      <vt:lpstr>Arial</vt:lpstr>
      <vt:lpstr>roboto</vt:lpstr>
      <vt:lpstr>맑은 고딕</vt:lpstr>
      <vt:lpstr>lato</vt:lpstr>
      <vt:lpstr>Office 테마</vt:lpstr>
      <vt:lpstr>PowerPoint 프레젠테이션</vt:lpstr>
      <vt:lpstr>목차</vt:lpstr>
      <vt:lpstr>Introduction</vt:lpstr>
      <vt:lpstr>Introduction</vt:lpstr>
      <vt:lpstr>Introduction</vt:lpstr>
      <vt:lpstr>Introduction</vt:lpstr>
      <vt:lpstr>Introduction</vt:lpstr>
      <vt:lpstr>Background and Motivation</vt:lpstr>
      <vt:lpstr>Background and Motivation</vt:lpstr>
      <vt:lpstr>Background and Motivation</vt:lpstr>
      <vt:lpstr>FaaSNet Design</vt:lpstr>
      <vt:lpstr>FaaSNet Design</vt:lpstr>
      <vt:lpstr>FaaSNet Design</vt:lpstr>
      <vt:lpstr>FaaSNet Design</vt:lpstr>
      <vt:lpstr>FaaSNet Design</vt:lpstr>
      <vt:lpstr>FaaSNet Design</vt:lpstr>
      <vt:lpstr>FaaSNet Design</vt:lpstr>
      <vt:lpstr>FaaSNet Design</vt:lpstr>
      <vt:lpstr>FaaSNet Design</vt:lpstr>
      <vt:lpstr>FaaSNet Design</vt:lpstr>
      <vt:lpstr>FaaSNet Design</vt:lpstr>
      <vt:lpstr>FaaSNet Design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282</cp:revision>
  <dcterms:created xsi:type="dcterms:W3CDTF">2020-03-06T02:35:36Z</dcterms:created>
  <dcterms:modified xsi:type="dcterms:W3CDTF">2022-02-15T01:31:20Z</dcterms:modified>
</cp:coreProperties>
</file>