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648" r:id="rId1"/>
  </p:sldMasterIdLst>
  <p:notesMasterIdLst>
    <p:notesMasterId r:id="rId17"/>
  </p:notesMasterIdLst>
  <p:sldIdLst>
    <p:sldId id="259" r:id="rId2"/>
    <p:sldId id="258" r:id="rId3"/>
    <p:sldId id="260" r:id="rId4"/>
    <p:sldId id="265" r:id="rId5"/>
    <p:sldId id="262" r:id="rId6"/>
    <p:sldId id="263" r:id="rId7"/>
    <p:sldId id="264" r:id="rId8"/>
    <p:sldId id="261" r:id="rId9"/>
    <p:sldId id="267" r:id="rId10"/>
    <p:sldId id="268" r:id="rId11"/>
    <p:sldId id="269" r:id="rId12"/>
    <p:sldId id="270" r:id="rId13"/>
    <p:sldId id="271" r:id="rId14"/>
    <p:sldId id="272" r:id="rId15"/>
    <p:sldId id="273" r:id="rId16"/>
  </p:sldIdLst>
  <p:sldSz cx="12192000" cy="6858000"/>
  <p:notesSz cx="6858000" cy="9144000"/>
  <p:embeddedFontLst>
    <p:embeddedFont>
      <p:font typeface="lato" panose="020B0600000101010101" charset="0"/>
      <p:regular r:id="rId18"/>
      <p:bold r:id="rId19"/>
      <p:italic r:id="rId20"/>
      <p:boldItalic r:id="rId21"/>
    </p:embeddedFont>
    <p:embeddedFont>
      <p:font typeface="lato" panose="020B0600000101010101" charset="0"/>
      <p:regular r:id="rId18"/>
      <p:bold r:id="rId19"/>
      <p:italic r:id="rId20"/>
      <p:boldItalic r:id="rId21"/>
    </p:embeddedFont>
    <p:embeddedFont>
      <p:font typeface="맑은 고딕" panose="020B0503020000020004" pitchFamily="50" charset="-127"/>
      <p:regular r:id="rId22"/>
      <p:bold r:id="rId23"/>
    </p:embeddedFont>
  </p:embeddedFontLst>
  <p:kinsoku lang="ko-KR" invalStChars="、。，．：；？！’”）〕］｝〉》」』】°℃％!%￠),.:;?]}&gt;" invalEndChars="‘“（〔［｛〈《「『【￥＄\￦￡€([{&lt;$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4080" userDrawn="1">
          <p15:clr>
            <a:srgbClr val="A4A3A4"/>
          </p15:clr>
        </p15:guide>
        <p15:guide id="3" orient="horz" pos="16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만든 이" initials="오전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990000"/>
    <a:srgbClr val="C00000"/>
    <a:srgbClr val="5B9BD5"/>
    <a:srgbClr val="FF9B9B"/>
    <a:srgbClr val="00A249"/>
    <a:srgbClr val="007635"/>
    <a:srgbClr val="0F0F70"/>
    <a:srgbClr val="66FF99"/>
    <a:srgbClr val="A5A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559" autoAdjust="0"/>
    <p:restoredTop sz="93946" autoAdjust="0"/>
  </p:normalViewPr>
  <p:slideViewPr>
    <p:cSldViewPr snapToGrid="0" showGuides="1">
      <p:cViewPr varScale="1">
        <p:scale>
          <a:sx n="82" d="100"/>
          <a:sy n="82" d="100"/>
        </p:scale>
        <p:origin x="90" y="156"/>
      </p:cViewPr>
      <p:guideLst>
        <p:guide pos="4080"/>
        <p:guide orient="horz" pos="1656"/>
      </p:guideLst>
    </p:cSldViewPr>
  </p:slideViewPr>
  <p:outlineViewPr>
    <p:cViewPr>
      <p:scale>
        <a:sx n="33" d="100"/>
        <a:sy n="33" d="100"/>
      </p:scale>
      <p:origin x="0" y="-2044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>
        <p:scale>
          <a:sx n="87" d="100"/>
          <a:sy n="87" d="100"/>
        </p:scale>
        <p:origin x="1108" y="-214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653B65-7BB5-4D60-9879-5AFC8E04B446}" type="datetimeFigureOut">
              <a:rPr lang="ko-KR" altLang="en-US" smtClean="0"/>
              <a:t>2022-03-10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B6E87F-228F-44B2-B4EE-9BD47B249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3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9970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54723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28134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6633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8077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05740" y="165629"/>
            <a:ext cx="11757660" cy="700498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accent5"/>
                </a:solidFill>
              </a:defRPr>
            </a:lvl1pPr>
          </a:lstStyle>
          <a:p>
            <a:r>
              <a:rPr lang="en-US" altLang="ko-KR" dirty="0"/>
              <a:t>Title Test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05740" y="927088"/>
            <a:ext cx="11757660" cy="5146052"/>
          </a:xfrm>
        </p:spPr>
        <p:txBody>
          <a:bodyPr/>
          <a:lstStyle>
            <a:lvl1pPr marL="228600" indent="-228600">
              <a:lnSpc>
                <a:spcPct val="140000"/>
              </a:lnSpc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</a:defRPr>
            </a:lvl1pPr>
            <a:lvl2pPr marL="576000" indent="-228600">
              <a:lnSpc>
                <a:spcPct val="140000"/>
              </a:lnSpc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400">
                <a:solidFill>
                  <a:schemeClr val="tx1"/>
                </a:solidFill>
              </a:defRPr>
            </a:lvl4pPr>
            <a:lvl5pPr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  <p:sp>
        <p:nvSpPr>
          <p:cNvPr id="7" name="직사각형 6"/>
          <p:cNvSpPr/>
          <p:nvPr userDrawn="1"/>
        </p:nvSpPr>
        <p:spPr>
          <a:xfrm>
            <a:off x="3712" y="6457520"/>
            <a:ext cx="12192000" cy="4004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5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9258790" y="6550276"/>
            <a:ext cx="2480717" cy="2075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300" dirty="0">
                <a:solidFill>
                  <a:schemeClr val="bg1"/>
                </a:solidFill>
                <a:latin typeface="+mn-lt"/>
                <a:cs typeface="lato" panose="020F0502020204030203" pitchFamily="34" charset="0"/>
              </a:rPr>
              <a:t> Changwon National</a:t>
            </a:r>
            <a:r>
              <a:rPr lang="en-US" altLang="ko-KR" sz="1300" baseline="0" dirty="0">
                <a:solidFill>
                  <a:schemeClr val="bg1"/>
                </a:solidFill>
                <a:latin typeface="+mn-lt"/>
                <a:cs typeface="lato" panose="020F0502020204030203" pitchFamily="34" charset="0"/>
              </a:rPr>
              <a:t> University</a:t>
            </a:r>
            <a:endParaRPr lang="ko-KR" altLang="en-US" sz="1300" dirty="0">
              <a:solidFill>
                <a:schemeClr val="bg1"/>
              </a:solidFill>
              <a:latin typeface="+mn-lt"/>
              <a:cs typeface="lato" panose="020F0502020204030203" pitchFamily="34" charset="0"/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45621" y="6557732"/>
            <a:ext cx="5993100" cy="2000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l"/>
            <a:r>
              <a:rPr lang="en-US" altLang="ko-KR" sz="1300" dirty="0" err="1">
                <a:solidFill>
                  <a:schemeClr val="bg1"/>
                </a:solidFill>
                <a:latin typeface="+mn-lt"/>
              </a:rPr>
              <a:t>Juwon</a:t>
            </a:r>
            <a:r>
              <a:rPr lang="en-US" altLang="ko-KR" sz="1300" dirty="0">
                <a:solidFill>
                  <a:schemeClr val="bg1"/>
                </a:solidFill>
                <a:latin typeface="+mn-lt"/>
              </a:rPr>
              <a:t> Lee</a:t>
            </a:r>
            <a:endParaRPr lang="ko-KR" altLang="en-US" sz="1300" dirty="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12" name="Shape 60"/>
          <p:cNvCxnSpPr/>
          <p:nvPr userDrawn="1"/>
        </p:nvCxnSpPr>
        <p:spPr>
          <a:xfrm>
            <a:off x="205740" y="797547"/>
            <a:ext cx="11757660" cy="0"/>
          </a:xfrm>
          <a:prstGeom prst="straightConnector1">
            <a:avLst/>
          </a:prstGeom>
          <a:noFill/>
          <a:ln w="254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" name="직선 연결선 4"/>
          <p:cNvCxnSpPr/>
          <p:nvPr userDrawn="1"/>
        </p:nvCxnSpPr>
        <p:spPr>
          <a:xfrm>
            <a:off x="11639490" y="6503723"/>
            <a:ext cx="0" cy="2964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11720373" y="6465657"/>
            <a:ext cx="44324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765CECA1-5C9B-4693-A1BD-3F65156FCD0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0058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CECA1-5C9B-4693-A1BD-3F65156FC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28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24600" y="1749890"/>
            <a:ext cx="9342800" cy="110799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5"/>
                </a:solidFill>
                <a:ea typeface="roboto"/>
              </a:rPr>
              <a:t>Docker container resources</a:t>
            </a:r>
          </a:p>
          <a:p>
            <a:pPr algn="ctr"/>
            <a:r>
              <a:rPr lang="ko-KR" altLang="en-US" sz="3600" b="1" dirty="0">
                <a:solidFill>
                  <a:schemeClr val="accent5"/>
                </a:solidFill>
                <a:latin typeface="+mj-ea"/>
                <a:ea typeface="+mj-ea"/>
              </a:rPr>
              <a:t>사용량 측정</a:t>
            </a:r>
            <a:endParaRPr lang="en-US" altLang="ko-KR" sz="3600" b="1" dirty="0">
              <a:solidFill>
                <a:schemeClr val="accent5"/>
              </a:solidFill>
              <a:latin typeface="+mj-ea"/>
              <a:ea typeface="+mj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59140" y="3499502"/>
            <a:ext cx="10688956" cy="43088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altLang="ko-KR" sz="2200" b="1" dirty="0" err="1">
                <a:solidFill>
                  <a:schemeClr val="accent5"/>
                </a:solidFill>
                <a:ea typeface="lato"/>
                <a:cs typeface="lato"/>
              </a:rPr>
              <a:t>Juwon</a:t>
            </a:r>
            <a:r>
              <a:rPr lang="en-US" altLang="ko-KR" sz="2200" b="1" dirty="0">
                <a:solidFill>
                  <a:schemeClr val="accent5"/>
                </a:solidFill>
                <a:ea typeface="lato"/>
                <a:cs typeface="lato"/>
              </a:rPr>
              <a:t> Lee</a:t>
            </a:r>
            <a:endParaRPr lang="en-US" altLang="ko-KR" sz="2200" dirty="0">
              <a:solidFill>
                <a:schemeClr val="accent5"/>
              </a:solidFill>
              <a:ea typeface="lato"/>
              <a:cs typeface="lato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28947" y="5237184"/>
            <a:ext cx="6149341" cy="400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altLang="ko-KR" sz="2400" dirty="0">
                <a:ea typeface="lato" panose="020F0502020204030203" pitchFamily="34" charset="0"/>
                <a:cs typeface="lato" panose="020F0502020204030203" pitchFamily="34" charset="0"/>
              </a:rPr>
              <a:t>CHANGWON NATIONAL UNIVERSITY</a:t>
            </a:r>
          </a:p>
        </p:txBody>
      </p:sp>
    </p:spTree>
    <p:extLst>
      <p:ext uri="{BB962C8B-B14F-4D97-AF65-F5344CB8AC3E}">
        <p14:creationId xmlns:p14="http://schemas.microsoft.com/office/powerpoint/2010/main" val="166538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A7C2DF-CDEB-400E-91E0-4721C0EFF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>
                <a:latin typeface="+mn-lt"/>
              </a:rPr>
              <a:t>Resources </a:t>
            </a:r>
            <a:r>
              <a:rPr kumimoji="1" lang="ko-KR" altLang="en-US" dirty="0">
                <a:latin typeface="+mn-lt"/>
              </a:rPr>
              <a:t>사용량 측정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6FE88A-C516-4DEA-8B5A-757F46EEC7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컨테이너 동시 실행 </a:t>
            </a:r>
            <a:r>
              <a:rPr lang="en-US" altLang="ko-KR" dirty="0"/>
              <a:t>(10</a:t>
            </a:r>
            <a:r>
              <a:rPr lang="ko-KR" altLang="en-US" dirty="0"/>
              <a:t>개</a:t>
            </a:r>
            <a:r>
              <a:rPr lang="en-US" altLang="ko-KR" dirty="0"/>
              <a:t>) </a:t>
            </a:r>
            <a:r>
              <a:rPr lang="ko-KR" altLang="en-US" dirty="0"/>
              <a:t>시 </a:t>
            </a:r>
            <a:r>
              <a:rPr lang="en-US" altLang="ko-KR" dirty="0"/>
              <a:t>CPU </a:t>
            </a:r>
            <a:r>
              <a:rPr lang="ko-KR" altLang="en-US" dirty="0"/>
              <a:t>사용량 측정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3C50880-79BC-4651-AC76-1DF5B23235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39EA397-144E-490F-BE85-D06AF802A2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6570" y="1501140"/>
            <a:ext cx="6096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7235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348893-6959-4471-A8C6-30BB18933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>
                <a:latin typeface="+mn-lt"/>
              </a:rPr>
              <a:t>Resources </a:t>
            </a:r>
            <a:r>
              <a:rPr kumimoji="1" lang="ko-KR" altLang="en-US" dirty="0">
                <a:latin typeface="+mn-lt"/>
              </a:rPr>
              <a:t>사용량 측정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86965E-B05B-4393-BCCC-5E49386B3E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컨테이너 실행 </a:t>
            </a:r>
            <a:r>
              <a:rPr lang="ko-KR" altLang="en-US" dirty="0" err="1"/>
              <a:t>개수별</a:t>
            </a:r>
            <a:r>
              <a:rPr lang="ko-KR" altLang="en-US" dirty="0"/>
              <a:t> </a:t>
            </a:r>
            <a:r>
              <a:rPr lang="en-US" altLang="ko-KR" dirty="0"/>
              <a:t>CPU </a:t>
            </a:r>
            <a:r>
              <a:rPr lang="ko-KR" altLang="en-US" dirty="0"/>
              <a:t>사용량 측정</a:t>
            </a:r>
            <a:endParaRPr lang="en-US" altLang="ko-KR" dirty="0"/>
          </a:p>
          <a:p>
            <a:pPr lvl="1"/>
            <a:r>
              <a:rPr lang="en-US" altLang="ko-KR" dirty="0"/>
              <a:t>2</a:t>
            </a:r>
            <a:r>
              <a:rPr lang="ko-KR" altLang="en-US" dirty="0"/>
              <a:t>개</a:t>
            </a:r>
            <a:r>
              <a:rPr lang="en-US" altLang="ko-KR" dirty="0"/>
              <a:t>, 4</a:t>
            </a:r>
            <a:r>
              <a:rPr lang="ko-KR" altLang="en-US" dirty="0"/>
              <a:t>개</a:t>
            </a:r>
            <a:r>
              <a:rPr lang="en-US" altLang="ko-KR" dirty="0"/>
              <a:t>, 8</a:t>
            </a:r>
            <a:r>
              <a:rPr lang="ko-KR" altLang="en-US" dirty="0"/>
              <a:t>개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5121D65-95DF-4507-BE60-4CFE052652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B9BD215-6273-4EF6-B432-F1C2AADE19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569083"/>
            <a:ext cx="3960000" cy="29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E6E45186-448F-479D-BFFF-A156EFDCD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8600" y="2569083"/>
            <a:ext cx="3960000" cy="29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82C0988D-41F2-49BA-BDF3-783FFB5027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8600" y="2569083"/>
            <a:ext cx="3960000" cy="29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33315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75724B-B6AD-47E0-8C07-2245EA49A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>
                <a:latin typeface="+mn-lt"/>
              </a:rPr>
              <a:t>Resources </a:t>
            </a:r>
            <a:r>
              <a:rPr kumimoji="1" lang="ko-KR" altLang="en-US" dirty="0">
                <a:latin typeface="+mn-lt"/>
              </a:rPr>
              <a:t>사용량 측정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01700B-9BAB-457D-9A48-4F6C59D44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측정 결과 </a:t>
            </a:r>
            <a:r>
              <a:rPr lang="en-US" altLang="ko-KR" dirty="0"/>
              <a:t>5</a:t>
            </a:r>
            <a:r>
              <a:rPr lang="ko-KR" altLang="en-US" dirty="0"/>
              <a:t>번 반복 후 평균값 측정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6DE5671-8EA7-42A7-B469-2540C29B1A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D12A9781-DA43-427D-AE54-3AC6078AF6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6570" y="1697399"/>
            <a:ext cx="6096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49726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F6EF3C-B5C8-4FCD-BE8B-2AB31DA3C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Resources </a:t>
            </a:r>
            <a:r>
              <a:rPr kumimoji="1" lang="ko-KR" altLang="en-US" dirty="0"/>
              <a:t>사용량 측정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66F1A6B-A546-4F3D-BD25-184AC7C1FD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CC58BA12-7DCD-474B-9DB4-CD698573CE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컨테이너 동시 실행 </a:t>
            </a:r>
            <a:r>
              <a:rPr lang="ko-KR" altLang="en-US" dirty="0" err="1"/>
              <a:t>개수별</a:t>
            </a:r>
            <a:r>
              <a:rPr lang="ko-KR" altLang="en-US" dirty="0"/>
              <a:t> 실행시간 비교</a:t>
            </a:r>
            <a:endParaRPr lang="en-US" altLang="ko-KR" dirty="0"/>
          </a:p>
          <a:p>
            <a:r>
              <a:rPr lang="en-US" altLang="ko-KR" dirty="0"/>
              <a:t>526MB CSV File </a:t>
            </a:r>
            <a:r>
              <a:rPr lang="ko-KR" altLang="en-US" dirty="0"/>
              <a:t>복사 워크로드</a:t>
            </a:r>
            <a:endParaRPr lang="en-US" altLang="ko-KR" dirty="0"/>
          </a:p>
          <a:p>
            <a:r>
              <a:rPr lang="en-US" altLang="ko-KR" dirty="0"/>
              <a:t>CSV </a:t>
            </a:r>
            <a:r>
              <a:rPr lang="ko-KR" altLang="en-US" dirty="0"/>
              <a:t>파일 복사 실행 시간 측정</a:t>
            </a:r>
            <a:endParaRPr lang="en-US" altLang="ko-KR" dirty="0"/>
          </a:p>
          <a:p>
            <a:pPr lvl="1"/>
            <a:r>
              <a:rPr lang="ko-KR" altLang="en-US" dirty="0"/>
              <a:t>컨테이너 </a:t>
            </a:r>
            <a:r>
              <a:rPr lang="ko-KR" altLang="en-US" dirty="0" err="1"/>
              <a:t>개수당</a:t>
            </a:r>
            <a:r>
              <a:rPr lang="ko-KR" altLang="en-US" dirty="0"/>
              <a:t> 실행 시간 비교</a:t>
            </a:r>
            <a:endParaRPr lang="en-US" altLang="ko-KR" dirty="0"/>
          </a:p>
          <a:p>
            <a:pPr lvl="1"/>
            <a:r>
              <a:rPr lang="en-US" altLang="ko-KR" dirty="0"/>
              <a:t>1</a:t>
            </a:r>
            <a:r>
              <a:rPr lang="ko-KR" altLang="en-US" dirty="0"/>
              <a:t>개 </a:t>
            </a:r>
            <a:r>
              <a:rPr lang="en-US" altLang="ko-KR" dirty="0"/>
              <a:t>10.27s</a:t>
            </a:r>
          </a:p>
          <a:p>
            <a:pPr lvl="1"/>
            <a:r>
              <a:rPr lang="en-US" altLang="ko-KR" dirty="0"/>
              <a:t>2</a:t>
            </a:r>
            <a:r>
              <a:rPr lang="ko-KR" altLang="en-US" dirty="0"/>
              <a:t>개 </a:t>
            </a:r>
            <a:r>
              <a:rPr lang="en-US" altLang="ko-KR" dirty="0"/>
              <a:t>10.89s</a:t>
            </a:r>
          </a:p>
          <a:p>
            <a:pPr lvl="1"/>
            <a:r>
              <a:rPr lang="en-US" altLang="ko-KR" dirty="0"/>
              <a:t>3</a:t>
            </a:r>
            <a:r>
              <a:rPr lang="ko-KR" altLang="en-US" dirty="0"/>
              <a:t>개 </a:t>
            </a:r>
            <a:r>
              <a:rPr lang="en-US" altLang="ko-KR" dirty="0"/>
              <a:t>11.90s</a:t>
            </a:r>
          </a:p>
          <a:p>
            <a:pPr lvl="1"/>
            <a:r>
              <a:rPr lang="en-US" altLang="ko-KR" dirty="0"/>
              <a:t>4</a:t>
            </a:r>
            <a:r>
              <a:rPr lang="ko-KR" altLang="en-US" dirty="0"/>
              <a:t>개 </a:t>
            </a:r>
            <a:r>
              <a:rPr lang="en-US" altLang="ko-KR" dirty="0"/>
              <a:t>11.64s</a:t>
            </a:r>
          </a:p>
          <a:p>
            <a:pPr lvl="1"/>
            <a:r>
              <a:rPr lang="en-US" altLang="ko-KR" dirty="0"/>
              <a:t>5</a:t>
            </a:r>
            <a:r>
              <a:rPr lang="ko-KR" altLang="en-US" dirty="0"/>
              <a:t>개 </a:t>
            </a:r>
            <a:r>
              <a:rPr lang="en-US" altLang="ko-KR" dirty="0"/>
              <a:t>12.22s</a:t>
            </a:r>
          </a:p>
          <a:p>
            <a:endParaRPr lang="ko-KR" altLang="en-US" dirty="0"/>
          </a:p>
        </p:txBody>
      </p:sp>
      <p:pic>
        <p:nvPicPr>
          <p:cNvPr id="8" name="내용 개체 틀 5">
            <a:extLst>
              <a:ext uri="{FF2B5EF4-FFF2-40B4-BE49-F238E27FC236}">
                <a16:creationId xmlns:a16="http://schemas.microsoft.com/office/drawing/2014/main" id="{3ABEF2C1-5842-4ED6-BF9E-6505FF1ED4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570" y="1684011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1343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285C60-BE07-4457-B72D-E9C2C19A5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Resources </a:t>
            </a:r>
            <a:r>
              <a:rPr kumimoji="1" lang="ko-KR" altLang="en-US" dirty="0"/>
              <a:t>사용량 측정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196F8AD-D5B2-4EBB-808D-C7663DB687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73E60C0-5458-47FB-8DAB-074D7089E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CPU</a:t>
            </a:r>
            <a:r>
              <a:rPr lang="ko-KR" altLang="en-US" dirty="0"/>
              <a:t> </a:t>
            </a:r>
            <a:r>
              <a:rPr lang="en-US" altLang="ko-KR" dirty="0"/>
              <a:t>Utilization</a:t>
            </a:r>
            <a:r>
              <a:rPr lang="ko-KR" altLang="en-US" dirty="0"/>
              <a:t> 측정</a:t>
            </a:r>
            <a:endParaRPr lang="en-US" altLang="ko-KR" dirty="0"/>
          </a:p>
          <a:p>
            <a:pPr lvl="1"/>
            <a:r>
              <a:rPr lang="ko-KR" altLang="en-US" dirty="0"/>
              <a:t>대체로 컨테이너 개수에 비례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8" name="Picture 2" descr="https://www.notion.so/image/https%3A%2F%2Fs3-us-west-2.amazonaws.com%2Fsecure.notion-static.com%2F3a4804fc-d66d-4516-8d2d-df630233f71b%2Fresult.png?table=block&amp;id=148fabc5-b2a3-4f44-8de4-1933397d18a5&amp;spaceId=fbba28c8-c995-463f-9b65-239bcd515a43&amp;width=2000&amp;userId=862e33c8-3701-4031-a415-a726468c8a7c&amp;cache=v2">
            <a:extLst>
              <a:ext uri="{FF2B5EF4-FFF2-40B4-BE49-F238E27FC236}">
                <a16:creationId xmlns:a16="http://schemas.microsoft.com/office/drawing/2014/main" id="{A607E6D1-0F7C-4B9D-B8B6-E7DBBC9BD7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8484" y="1880269"/>
            <a:ext cx="5852172" cy="4389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04868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9BB91E-6001-45DC-8883-E10232D75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Resources </a:t>
            </a:r>
            <a:r>
              <a:rPr kumimoji="1" lang="ko-KR" altLang="en-US" dirty="0"/>
              <a:t>사용량 측정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F60923-5134-4EDB-9EBD-2C02F4FB0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I/O </a:t>
            </a:r>
            <a:r>
              <a:rPr lang="ko-KR" altLang="en-US" dirty="0"/>
              <a:t>사용량 측정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4743A34-DF88-4AD2-AF10-6951353A5D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pic>
        <p:nvPicPr>
          <p:cNvPr id="1028" name="Picture 4" descr="https://www.notion.so/image/https%3A%2F%2Fs3-us-west-2.amazonaws.com%2Fsecure.notion-static.com%2Fb6a162f5-c4b2-4911-b946-c57e3e0eb6b1%2Fwrite_result.png?table=block&amp;id=ba8e25ea-69f9-4794-a0fb-6bf79eaec4e5&amp;spaceId=fbba28c8-c995-463f-9b65-239bcd515a43&amp;width=2000&amp;userId=862e33c8-3701-4031-a415-a726468c8a7c&amp;cache=v2">
            <a:extLst>
              <a:ext uri="{FF2B5EF4-FFF2-40B4-BE49-F238E27FC236}">
                <a16:creationId xmlns:a16="http://schemas.microsoft.com/office/drawing/2014/main" id="{DB81D6D8-B562-40EA-A592-6E8260F27B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3230" y="1697399"/>
            <a:ext cx="6096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B0946CE-D037-4E60-964E-4E0EB52C81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70" y="1697399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570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dirty="0">
                <a:latin typeface="+mn-lt"/>
              </a:rPr>
              <a:t>Resources </a:t>
            </a:r>
            <a:r>
              <a:rPr kumimoji="1" lang="ko-KR" altLang="en-US" dirty="0">
                <a:latin typeface="+mn-lt"/>
              </a:rPr>
              <a:t>사용량 측정</a:t>
            </a:r>
            <a:endParaRPr kumimoji="1" lang="ko-Kore-KR" altLang="en-US" dirty="0" err="1">
              <a:latin typeface="+mn-lt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cs typeface="lato"/>
              </a:rPr>
              <a:t>테스트 환경</a:t>
            </a:r>
            <a:endParaRPr lang="en-US" altLang="ko-KR" dirty="0">
              <a:cs typeface="lato"/>
            </a:endParaRPr>
          </a:p>
          <a:p>
            <a:r>
              <a:rPr lang="en-US" altLang="en-US" dirty="0">
                <a:cs typeface="lato"/>
              </a:rPr>
              <a:t>Host</a:t>
            </a:r>
          </a:p>
          <a:p>
            <a:pPr lvl="1"/>
            <a:r>
              <a:rPr lang="en-US" altLang="en-US" dirty="0">
                <a:cs typeface="lato"/>
              </a:rPr>
              <a:t>Ubuntu 20.04.3 LTS 64</a:t>
            </a:r>
            <a:r>
              <a:rPr lang="ko-KR" altLang="en-US" dirty="0">
                <a:cs typeface="lato"/>
              </a:rPr>
              <a:t> </a:t>
            </a:r>
            <a:r>
              <a:rPr lang="en-US" altLang="ko-KR" dirty="0">
                <a:cs typeface="lato"/>
              </a:rPr>
              <a:t>Bit</a:t>
            </a:r>
          </a:p>
          <a:p>
            <a:pPr lvl="1"/>
            <a:r>
              <a:rPr lang="en-US" altLang="ko-KR" dirty="0"/>
              <a:t>Kernel 5.4.0-91-generic</a:t>
            </a:r>
          </a:p>
          <a:p>
            <a:r>
              <a:rPr lang="en-US" altLang="en-US" dirty="0">
                <a:cs typeface="lato"/>
              </a:rPr>
              <a:t>Container</a:t>
            </a:r>
          </a:p>
          <a:p>
            <a:pPr lvl="1"/>
            <a:r>
              <a:rPr lang="en-US" altLang="en-US" dirty="0">
                <a:cs typeface="lato"/>
              </a:rPr>
              <a:t>Python3.8.10</a:t>
            </a:r>
          </a:p>
          <a:p>
            <a:pPr lvl="1"/>
            <a:r>
              <a:rPr lang="en-US" altLang="en-US" dirty="0" err="1">
                <a:cs typeface="lato"/>
              </a:rPr>
              <a:t>Tensorflow</a:t>
            </a:r>
            <a:r>
              <a:rPr lang="en-US" altLang="en-US" dirty="0">
                <a:cs typeface="lato"/>
              </a:rPr>
              <a:t> 2.7.0</a:t>
            </a:r>
          </a:p>
          <a:p>
            <a:pPr marL="0" indent="0">
              <a:buNone/>
            </a:pPr>
            <a:endParaRPr lang="en-US" altLang="en-US" dirty="0">
              <a:cs typeface="lato"/>
            </a:endParaRPr>
          </a:p>
          <a:p>
            <a:endParaRPr lang="en-US" altLang="en-US" dirty="0">
              <a:cs typeface="lat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5951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322A69-AE26-4821-B447-613F6872C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>
                <a:latin typeface="+mn-lt"/>
              </a:rPr>
              <a:t>Resources </a:t>
            </a:r>
            <a:r>
              <a:rPr kumimoji="1" lang="ko-KR" altLang="en-US" dirty="0">
                <a:latin typeface="+mn-lt"/>
              </a:rPr>
              <a:t>사용량 측정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F025E2-97E5-4C0F-A757-FEB02A0C2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Tensorflow</a:t>
            </a:r>
            <a:r>
              <a:rPr lang="en-US" altLang="ko-KR" dirty="0"/>
              <a:t> </a:t>
            </a:r>
            <a:r>
              <a:rPr lang="ko-KR" altLang="en-US" dirty="0"/>
              <a:t>예제 코드 실행</a:t>
            </a:r>
            <a:endParaRPr lang="en-US" altLang="ko-KR" dirty="0"/>
          </a:p>
          <a:p>
            <a:r>
              <a:rPr lang="ko-KR" altLang="en-US" dirty="0"/>
              <a:t>환자 생존 확률 데이터</a:t>
            </a:r>
            <a:endParaRPr lang="en-US" altLang="ko-KR" dirty="0"/>
          </a:p>
          <a:p>
            <a:r>
              <a:rPr lang="ko-KR" altLang="en-US" dirty="0"/>
              <a:t>딥러닝 실행 시 </a:t>
            </a:r>
            <a:r>
              <a:rPr lang="en-US" altLang="ko-KR" dirty="0"/>
              <a:t>CPU </a:t>
            </a:r>
            <a:r>
              <a:rPr lang="ko-KR" altLang="en-US" dirty="0"/>
              <a:t>사용량</a:t>
            </a:r>
            <a:endParaRPr lang="en-US" altLang="ko-KR" dirty="0"/>
          </a:p>
          <a:p>
            <a:pPr lvl="1"/>
            <a:r>
              <a:rPr lang="en-US" altLang="ko-KR" dirty="0"/>
              <a:t>Host </a:t>
            </a:r>
            <a:r>
              <a:rPr lang="ko-KR" altLang="en-US" dirty="0"/>
              <a:t>와 </a:t>
            </a:r>
            <a:r>
              <a:rPr lang="en-US" altLang="ko-KR" dirty="0"/>
              <a:t>Container </a:t>
            </a:r>
            <a:r>
              <a:rPr lang="ko-KR" altLang="en-US" dirty="0"/>
              <a:t>차이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5426003-F345-49F4-8BBA-4EFECED51E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168C529-DAB7-49DE-AEF8-53AD0BE08E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2848" y="1523676"/>
            <a:ext cx="6867525" cy="395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5538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7E283E-B769-4A15-BC58-84BC5ECCA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>
                <a:latin typeface="+mn-lt"/>
              </a:rPr>
              <a:t>Resources </a:t>
            </a:r>
            <a:r>
              <a:rPr kumimoji="1" lang="ko-KR" altLang="en-US" dirty="0">
                <a:latin typeface="+mn-lt"/>
              </a:rPr>
              <a:t>사용량 측정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1E2E33-F8AC-4C22-AFD8-712FBF81F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Tensorflow</a:t>
            </a:r>
            <a:r>
              <a:rPr lang="en-US" altLang="ko-KR" dirty="0"/>
              <a:t> </a:t>
            </a:r>
            <a:r>
              <a:rPr lang="ko-KR" altLang="en-US" dirty="0"/>
              <a:t>측정용 </a:t>
            </a:r>
            <a:r>
              <a:rPr lang="en-US" altLang="ko-KR" dirty="0"/>
              <a:t>Docker image </a:t>
            </a:r>
            <a:r>
              <a:rPr lang="ko-KR" altLang="en-US" dirty="0"/>
              <a:t>빌드</a:t>
            </a:r>
            <a:endParaRPr lang="en-US" altLang="ko-KR" dirty="0"/>
          </a:p>
          <a:p>
            <a:pPr lvl="1"/>
            <a:r>
              <a:rPr lang="en-US" altLang="ko-KR" dirty="0"/>
              <a:t>dp.py </a:t>
            </a:r>
            <a:r>
              <a:rPr lang="en-US" altLang="ko-KR" dirty="0" err="1"/>
              <a:t>Tensorflow</a:t>
            </a:r>
            <a:r>
              <a:rPr lang="ko-KR" altLang="en-US" dirty="0"/>
              <a:t> 예제 코드 삽입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3EAD1EE-B8E6-4223-A11A-1F105FD087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4A7D661C-ABD8-4F60-A629-C6A8C8C28F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9256" y="2447924"/>
            <a:ext cx="7504675" cy="2940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1579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107DF0-7DC5-438E-88E1-89B22F4DE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>
                <a:latin typeface="+mn-lt"/>
              </a:rPr>
              <a:t>Resources </a:t>
            </a:r>
            <a:r>
              <a:rPr kumimoji="1" lang="ko-KR" altLang="en-US" dirty="0">
                <a:latin typeface="+mn-lt"/>
              </a:rPr>
              <a:t>사용량 측정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CBBB23-3673-4715-A0B8-9523348D3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Docker volume</a:t>
            </a:r>
            <a:r>
              <a:rPr lang="ko-KR" altLang="en-US" dirty="0"/>
              <a:t> 설정</a:t>
            </a:r>
            <a:endParaRPr lang="en-US" altLang="ko-KR" dirty="0"/>
          </a:p>
          <a:p>
            <a:pPr lvl="1"/>
            <a:r>
              <a:rPr lang="ko-KR" altLang="en-US" dirty="0"/>
              <a:t>컨테이너 속 파일을 호스트 파일시스템으로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2DBC84C-10DF-424E-B590-3E8E1FB66A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1A7A957-7FD5-4932-9A66-2E43AF85AE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4662" y="2812595"/>
            <a:ext cx="8942676" cy="231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D50DE05-A812-4EF2-BAD1-6ADC6C294C11}"/>
              </a:ext>
            </a:extLst>
          </p:cNvPr>
          <p:cNvSpPr/>
          <p:nvPr/>
        </p:nvSpPr>
        <p:spPr>
          <a:xfrm>
            <a:off x="5799476" y="2812595"/>
            <a:ext cx="3344524" cy="273505"/>
          </a:xfrm>
          <a:prstGeom prst="rect">
            <a:avLst/>
          </a:prstGeom>
          <a:noFill/>
          <a:ln w="38100"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F13A1F4-DF2C-4688-8101-E2576CF43B7C}"/>
              </a:ext>
            </a:extLst>
          </p:cNvPr>
          <p:cNvSpPr/>
          <p:nvPr/>
        </p:nvSpPr>
        <p:spPr>
          <a:xfrm>
            <a:off x="1624662" y="4918615"/>
            <a:ext cx="3192267" cy="208556"/>
          </a:xfrm>
          <a:prstGeom prst="rect">
            <a:avLst/>
          </a:prstGeom>
          <a:noFill/>
          <a:ln w="38100"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9444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3E58EE-871C-46DA-9C83-2C0BF7076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>
                <a:latin typeface="+mn-lt"/>
              </a:rPr>
              <a:t>Resources </a:t>
            </a:r>
            <a:r>
              <a:rPr kumimoji="1" lang="ko-KR" altLang="en-US" dirty="0">
                <a:latin typeface="+mn-lt"/>
              </a:rPr>
              <a:t>사용량 측정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8FDC41-C581-4609-B7DA-F13D08805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Docker </a:t>
            </a:r>
            <a:r>
              <a:rPr lang="ko-KR" altLang="en-US" dirty="0"/>
              <a:t>실행 시 볼륨 마운트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Docker volume</a:t>
            </a:r>
            <a:r>
              <a:rPr lang="ko-KR" altLang="en-US" dirty="0"/>
              <a:t> 경로</a:t>
            </a:r>
            <a:endParaRPr lang="en-US" altLang="ko-KR" dirty="0"/>
          </a:p>
          <a:p>
            <a:pPr lvl="1"/>
            <a:r>
              <a:rPr lang="en-US" altLang="ko-KR" dirty="0"/>
              <a:t>/var/lib/docker/volumes/{</a:t>
            </a:r>
            <a:r>
              <a:rPr lang="ko-KR" altLang="en-US" dirty="0"/>
              <a:t>볼륨 이름</a:t>
            </a:r>
            <a:r>
              <a:rPr lang="en-US" altLang="ko-KR" dirty="0"/>
              <a:t>}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8DA5151-BFF8-449E-B41D-D060364FD7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8EE9D43-BFEC-43BF-89D6-5E95089A6F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772" y="2008414"/>
            <a:ext cx="11194456" cy="351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9F55540F-0E8D-44E7-A5BF-447FB4249B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2518" y="4081523"/>
            <a:ext cx="8884104" cy="218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F44C36E5-8E7A-48BF-A019-6ED2339F817C}"/>
              </a:ext>
            </a:extLst>
          </p:cNvPr>
          <p:cNvSpPr/>
          <p:nvPr/>
        </p:nvSpPr>
        <p:spPr>
          <a:xfrm>
            <a:off x="1665378" y="5761012"/>
            <a:ext cx="8861244" cy="508387"/>
          </a:xfrm>
          <a:prstGeom prst="rect">
            <a:avLst/>
          </a:prstGeom>
          <a:noFill/>
          <a:ln w="38100"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9508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641BFF-B6AD-4C31-BFED-4DCAC3AC9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>
                <a:latin typeface="+mn-lt"/>
              </a:rPr>
              <a:t>Resources </a:t>
            </a:r>
            <a:r>
              <a:rPr kumimoji="1" lang="ko-KR" altLang="en-US" dirty="0">
                <a:latin typeface="+mn-lt"/>
              </a:rPr>
              <a:t>사용량 측정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2C4D8C-693B-41D6-BA47-70EE26AED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컨테이너 실행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PID </a:t>
            </a:r>
            <a:r>
              <a:rPr lang="ko-KR" altLang="en-US" dirty="0"/>
              <a:t>확인</a:t>
            </a:r>
            <a:endParaRPr lang="en-US" altLang="ko-KR" dirty="0"/>
          </a:p>
          <a:p>
            <a:pPr lvl="1"/>
            <a:r>
              <a:rPr lang="en-US" altLang="ko-KR" dirty="0"/>
              <a:t>PID</a:t>
            </a:r>
            <a:r>
              <a:rPr lang="ko-KR" altLang="en-US" dirty="0"/>
              <a:t> 격리로 </a:t>
            </a:r>
            <a:r>
              <a:rPr lang="en-US" altLang="ko-KR" dirty="0"/>
              <a:t>1</a:t>
            </a:r>
            <a:r>
              <a:rPr lang="ko-KR" altLang="en-US" dirty="0"/>
              <a:t>번 프로세스 확인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277B9E5-D02F-43C3-95B7-E14108AF43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F1FC37A3-C6D8-4A88-A178-5983CC9BC6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2" y="1754642"/>
            <a:ext cx="11306175" cy="86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06BD2CB8-D189-491A-A173-963DAF3278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7519" y="4472668"/>
            <a:ext cx="8936961" cy="1102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A51260E8-07EC-4F6C-B162-8DF1BF7140CB}"/>
              </a:ext>
            </a:extLst>
          </p:cNvPr>
          <p:cNvSpPr/>
          <p:nvPr/>
        </p:nvSpPr>
        <p:spPr>
          <a:xfrm>
            <a:off x="1627519" y="4472668"/>
            <a:ext cx="8936960" cy="540203"/>
          </a:xfrm>
          <a:prstGeom prst="rect">
            <a:avLst/>
          </a:prstGeom>
          <a:noFill/>
          <a:ln w="38100"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527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F5EB1-EFD5-4E6A-8090-80DF2CAA4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>
                <a:latin typeface="+mn-lt"/>
              </a:rPr>
              <a:t>Resources </a:t>
            </a:r>
            <a:r>
              <a:rPr kumimoji="1" lang="ko-KR" altLang="en-US" dirty="0">
                <a:latin typeface="+mn-lt"/>
              </a:rPr>
              <a:t>사용량 측정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177B51-48FB-42E9-BDD6-F169CD64D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Tensorflow</a:t>
            </a:r>
            <a:r>
              <a:rPr lang="en-US" altLang="ko-KR" dirty="0"/>
              <a:t> </a:t>
            </a:r>
            <a:r>
              <a:rPr lang="ko-KR" altLang="en-US" dirty="0"/>
              <a:t>실행 시 </a:t>
            </a:r>
            <a:r>
              <a:rPr lang="en-US" altLang="ko-KR" dirty="0"/>
              <a:t>CPU </a:t>
            </a:r>
            <a:r>
              <a:rPr lang="ko-KR" altLang="en-US" dirty="0"/>
              <a:t>사용량 측정 </a:t>
            </a:r>
            <a:r>
              <a:rPr lang="en-US" altLang="ko-KR" dirty="0"/>
              <a:t>- </a:t>
            </a:r>
            <a:r>
              <a:rPr lang="ko-KR" altLang="en-US" dirty="0">
                <a:solidFill>
                  <a:srgbClr val="990000"/>
                </a:solidFill>
              </a:rPr>
              <a:t>오류</a:t>
            </a:r>
            <a:endParaRPr lang="en-US" altLang="ko-KR" dirty="0">
              <a:solidFill>
                <a:srgbClr val="990000"/>
              </a:solidFill>
            </a:endParaRPr>
          </a:p>
          <a:p>
            <a:pPr lvl="1"/>
            <a:r>
              <a:rPr lang="ko-KR" altLang="en-US" dirty="0"/>
              <a:t>좌</a:t>
            </a:r>
            <a:r>
              <a:rPr lang="en-US" altLang="ko-KR" dirty="0"/>
              <a:t>) Host, </a:t>
            </a:r>
            <a:r>
              <a:rPr lang="ko-KR" altLang="en-US" dirty="0"/>
              <a:t>우</a:t>
            </a:r>
            <a:r>
              <a:rPr lang="en-US" altLang="ko-KR" dirty="0"/>
              <a:t>) Container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7AEC0C-6D4C-4F91-B324-1CD79D5F90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6FCB5D2-22AA-4A7E-8A22-5EB545916A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552" y="2168886"/>
            <a:ext cx="5162550" cy="405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4AC5B92-5FBD-4ED4-9896-E172100877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5830" y="2254611"/>
            <a:ext cx="5191125" cy="397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6305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6EA296-9240-4127-93BC-9A951F922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>
                <a:latin typeface="+mn-lt"/>
              </a:rPr>
              <a:t>Resources </a:t>
            </a:r>
            <a:r>
              <a:rPr kumimoji="1" lang="ko-KR" altLang="en-US" dirty="0">
                <a:latin typeface="+mn-lt"/>
              </a:rPr>
              <a:t>사용량 측정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87FAB6-5F92-4EF6-9771-B9F9CA4C7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Tensorflow</a:t>
            </a:r>
            <a:r>
              <a:rPr lang="en-US" altLang="ko-KR" dirty="0"/>
              <a:t> </a:t>
            </a:r>
            <a:r>
              <a:rPr lang="ko-KR" altLang="en-US" dirty="0"/>
              <a:t>실행 시 </a:t>
            </a:r>
            <a:r>
              <a:rPr lang="en-US" altLang="ko-KR" dirty="0"/>
              <a:t>CPU </a:t>
            </a:r>
            <a:r>
              <a:rPr lang="ko-KR" altLang="en-US" dirty="0"/>
              <a:t>사용량 측정 </a:t>
            </a:r>
            <a:r>
              <a:rPr lang="en-US" altLang="ko-KR" dirty="0"/>
              <a:t>– </a:t>
            </a:r>
            <a:r>
              <a:rPr lang="ko-KR" altLang="en-US" dirty="0">
                <a:solidFill>
                  <a:srgbClr val="4472C4"/>
                </a:solidFill>
              </a:rPr>
              <a:t>개정</a:t>
            </a:r>
            <a:endParaRPr lang="en-US" altLang="ko-KR" dirty="0">
              <a:solidFill>
                <a:srgbClr val="4472C4"/>
              </a:solidFill>
            </a:endParaRPr>
          </a:p>
          <a:p>
            <a:pPr lvl="1"/>
            <a:r>
              <a:rPr lang="ko-KR" altLang="en-US" dirty="0"/>
              <a:t>좌</a:t>
            </a:r>
            <a:r>
              <a:rPr lang="en-US" altLang="ko-KR" dirty="0"/>
              <a:t>) Host, </a:t>
            </a:r>
            <a:r>
              <a:rPr lang="ko-KR" altLang="en-US" dirty="0"/>
              <a:t>우</a:t>
            </a:r>
            <a:r>
              <a:rPr lang="en-US" altLang="ko-KR" dirty="0"/>
              <a:t>) Container</a:t>
            </a:r>
            <a:r>
              <a:rPr lang="en-US" altLang="ko-KR" dirty="0">
                <a:solidFill>
                  <a:srgbClr val="4472C4"/>
                </a:solidFill>
              </a:rPr>
              <a:t> - </a:t>
            </a:r>
            <a:r>
              <a:rPr lang="en-US" altLang="ko-KR" dirty="0"/>
              <a:t>5</a:t>
            </a:r>
            <a:r>
              <a:rPr lang="ko-KR" altLang="en-US" dirty="0"/>
              <a:t>번 반복 측정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C7C038A-E5AB-41E5-AB6A-293825D682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79840C5-F7C5-41D3-A421-513A7E5B22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43"/>
          <a:stretch/>
        </p:blipFill>
        <p:spPr bwMode="auto">
          <a:xfrm>
            <a:off x="3036570" y="2082799"/>
            <a:ext cx="6096000" cy="4268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1407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3">
      <a:dk1>
        <a:srgbClr val="3B3B3B"/>
      </a:dk1>
      <a:lt1>
        <a:sysClr val="window" lastClr="FFFFFF"/>
      </a:lt1>
      <a:dk2>
        <a:srgbClr val="2C2C2C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to-pt">
      <a:majorFont>
        <a:latin typeface="Lato"/>
        <a:ea typeface="Lato"/>
        <a:cs typeface=""/>
      </a:majorFont>
      <a:minorFont>
        <a:latin typeface="lato"/>
        <a:ea typeface="lato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268</Words>
  <Application>Microsoft Office PowerPoint</Application>
  <PresentationFormat>와이드스크린</PresentationFormat>
  <Paragraphs>81</Paragraphs>
  <Slides>15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2" baseType="lpstr">
      <vt:lpstr>맑은 고딕</vt:lpstr>
      <vt:lpstr>roboto</vt:lpstr>
      <vt:lpstr>lato</vt:lpstr>
      <vt:lpstr>Wingdings</vt:lpstr>
      <vt:lpstr>lato</vt:lpstr>
      <vt:lpstr>Arial</vt:lpstr>
      <vt:lpstr>Office 테마</vt:lpstr>
      <vt:lpstr>PowerPoint 프레젠테이션</vt:lpstr>
      <vt:lpstr>Resources 사용량 측정</vt:lpstr>
      <vt:lpstr>Resources 사용량 측정</vt:lpstr>
      <vt:lpstr>Resources 사용량 측정</vt:lpstr>
      <vt:lpstr>Resources 사용량 측정</vt:lpstr>
      <vt:lpstr>Resources 사용량 측정</vt:lpstr>
      <vt:lpstr>Resources 사용량 측정</vt:lpstr>
      <vt:lpstr>Resources 사용량 측정</vt:lpstr>
      <vt:lpstr>Resources 사용량 측정</vt:lpstr>
      <vt:lpstr>Resources 사용량 측정</vt:lpstr>
      <vt:lpstr>Resources 사용량 측정</vt:lpstr>
      <vt:lpstr>Resources 사용량 측정</vt:lpstr>
      <vt:lpstr>Resources 사용량 측정</vt:lpstr>
      <vt:lpstr>Resources 사용량 측정</vt:lpstr>
      <vt:lpstr>Resources 사용량 측정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/>
  <cp:revision>282</cp:revision>
  <dcterms:created xsi:type="dcterms:W3CDTF">2020-03-06T02:35:36Z</dcterms:created>
  <dcterms:modified xsi:type="dcterms:W3CDTF">2022-03-10T06:23:35Z</dcterms:modified>
</cp:coreProperties>
</file>