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74" r:id="rId1"/>
  </p:sldMasterIdLst>
  <p:notesMasterIdLst>
    <p:notesMasterId r:id="rId26"/>
  </p:notesMasterIdLst>
  <p:sldIdLst>
    <p:sldId id="256" r:id="rId2"/>
    <p:sldId id="283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84" r:id="rId13"/>
    <p:sldId id="285" r:id="rId14"/>
    <p:sldId id="274" r:id="rId15"/>
    <p:sldId id="272" r:id="rId16"/>
    <p:sldId id="273" r:id="rId17"/>
    <p:sldId id="276" r:id="rId18"/>
    <p:sldId id="277" r:id="rId19"/>
    <p:sldId id="278" r:id="rId20"/>
    <p:sldId id="280" r:id="rId21"/>
    <p:sldId id="279" r:id="rId22"/>
    <p:sldId id="281" r:id="rId23"/>
    <p:sldId id="282" r:id="rId24"/>
    <p:sldId id="27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CA8"/>
    <a:srgbClr val="6182D6"/>
    <a:srgbClr val="3F68CD"/>
    <a:srgbClr val="004E97"/>
    <a:srgbClr val="FFFFFF"/>
    <a:srgbClr val="3371AC"/>
    <a:srgbClr val="165DA0"/>
    <a:srgbClr val="108DEA"/>
    <a:srgbClr val="4DA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/>
    <p:restoredTop sz="94548"/>
  </p:normalViewPr>
  <p:slideViewPr>
    <p:cSldViewPr snapToGrid="0">
      <p:cViewPr varScale="1">
        <p:scale>
          <a:sx n="93" d="100"/>
          <a:sy n="93" d="100"/>
        </p:scale>
        <p:origin x="224" y="448"/>
      </p:cViewPr>
      <p:guideLst>
        <p:guide orient="horz" pos="214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fld id="{21871454-4030-914D-BC8D-79A4D0E7D1E4}" type="datetime1">
              <a:rPr kumimoji="1" lang="ko-KR" altLang="en-US"/>
              <a:pPr>
                <a:defRPr/>
              </a:pPr>
              <a:t>2022. 5. 9.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fld id="{AD8241B9-D058-494F-99CD-3593BCEABA2E}" type="slidenum">
              <a:rPr kumimoji="1" lang="ko-KR" altLang="en-US"/>
              <a:pPr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D8241B9-D058-494F-99CD-3593BCEABA2E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2337DE6-0EC0-1F4B-9C97-4D60AACE80AF}" type="datetime1">
              <a:rPr lang="ko-KR" altLang="en-US"/>
              <a:pPr lvl="0">
                <a:defRPr/>
              </a:pPr>
              <a:t>2022. 5. 9.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EAB9682-C94D-4E44-A1DF-02B49333101D}" type="datetime1">
              <a:rPr lang="ko-KR" altLang="en-US"/>
              <a:pPr lvl="0">
                <a:defRPr/>
              </a:pPr>
              <a:t>2022. 5. 9.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7314B1-9B25-E94C-8D52-50DD48189262}" type="datetime1">
              <a:rPr lang="ko-KR" altLang="en-US"/>
              <a:pPr lvl="0">
                <a:defRPr/>
              </a:pPr>
              <a:t>2022. 5. 9.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46B9D-8357-43B8-A173-47D4B8D4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E757C-754A-4256-9135-618FD8AC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A2D46-8F38-48EF-8A2D-E557D397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F7BF-BDC2-0742-86B4-E11EA3A15C13}" type="datetime1">
              <a:rPr lang="ko-KR" altLang="en-US" smtClean="0"/>
              <a:t>2022. 5. 9.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09C1E-43F2-4092-9C8A-8807170B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3A6EB-AB0C-4803-A73A-2DEADE1A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8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0CF5808-14CC-C14F-9E67-B3E06FFE4913}" type="datetime1">
              <a:rPr lang="ko-KR" altLang="en-US"/>
              <a:pPr lvl="0">
                <a:defRPr/>
              </a:pPr>
              <a:t>2022. 5. 9.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BC4B6AC-1CFC-7F40-A275-19683055660A}" type="datetime1">
              <a:rPr lang="ko-KR" altLang="en-US"/>
              <a:pPr lvl="0">
                <a:defRPr/>
              </a:pPr>
              <a:t>2022. 5. 9.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FD953C4-0E2E-E14F-9C1B-E590F71E2C9B}" type="datetime1">
              <a:rPr lang="ko-KR" altLang="en-US"/>
              <a:pPr lvl="0">
                <a:defRPr/>
              </a:pPr>
              <a:t>2022. 5. 9.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225792-7B2D-2D4E-AB26-F3085ACE7E27}" type="datetime1">
              <a:rPr lang="ko-KR" altLang="en-US"/>
              <a:pPr lvl="0">
                <a:defRPr/>
              </a:pPr>
              <a:t>2022. 5. 9.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1A3250-1EAB-4C46-9FB1-3BF9CCCE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9A1-E5ED-AD44-B620-BD5933313466}" type="datetime1">
              <a:rPr lang="ko-KR" altLang="en-US" smtClean="0"/>
              <a:t>2022. 5. 9.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A7D4FA-3AE4-4539-8A30-72DF1A1A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BCB5E-75E3-4D44-938D-FAB27E04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3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84C9E31-8978-0E4F-BC19-9E55B1788B17}" type="datetime1">
              <a:rPr lang="ko-KR" altLang="en-US"/>
              <a:pPr lvl="0">
                <a:defRPr/>
              </a:pPr>
              <a:t>2022. 5. 9.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675B22F-2F9A-CB4E-8685-749C54B76F86}" type="datetime1">
              <a:rPr lang="ko-KR" altLang="en-US"/>
              <a:pPr lvl="0">
                <a:defRPr/>
              </a:pPr>
              <a:t>2022. 5. 9.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fld id="{47303D75-FB05-724C-8060-BCA837E58A42}" type="datetime1">
              <a:rPr lang="ko-KR" altLang="en-US"/>
              <a:pPr>
                <a:defRPr/>
              </a:pPr>
              <a:t>2022. 5. 9.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fld id="{7958F2D4-C8A3-4E34-BBDA-4D265541A2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 너만을 비춤체"/>
          <a:ea typeface="Y 너만을 비춤체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Y 너만을 비춤체"/>
          <a:ea typeface="Y 너만을 비춤체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Y 너만을 비춤체"/>
          <a:ea typeface="Y 너만을 비춤체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Y 너만을 비춤체"/>
          <a:ea typeface="Y 너만을 비춤체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E97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/>
          <p:cNvSpPr/>
          <p:nvPr/>
        </p:nvSpPr>
        <p:spPr>
          <a:xfrm flipH="1">
            <a:off x="0" y="-4283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5" name="제목 개체 틀 1"/>
          <p:cNvSpPr txBox="1"/>
          <p:nvPr/>
        </p:nvSpPr>
        <p:spPr>
          <a:xfrm>
            <a:off x="2900554" y="2126937"/>
            <a:ext cx="6470165" cy="369332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r>
              <a:rPr lang="en-US" altLang="ko-KR" sz="24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2022 Software Design</a:t>
            </a:r>
          </a:p>
        </p:txBody>
      </p:sp>
      <p:sp>
        <p:nvSpPr>
          <p:cNvPr id="12" name="제목 개체 틀 1"/>
          <p:cNvSpPr txBox="1"/>
          <p:nvPr/>
        </p:nvSpPr>
        <p:spPr>
          <a:xfrm>
            <a:off x="1659244" y="2450103"/>
            <a:ext cx="8873512" cy="1107996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r>
              <a:rPr kumimoji="0" lang="ko-KR" altLang="en-US" sz="7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공유 장바구니 시스템</a:t>
            </a:r>
            <a:endParaRPr kumimoji="0" lang="en-US" altLang="ko-KR" sz="72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3" name="평행 사변형 12"/>
          <p:cNvSpPr/>
          <p:nvPr/>
        </p:nvSpPr>
        <p:spPr>
          <a:xfrm flipH="1">
            <a:off x="660400" y="30051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028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3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5" name="제목 개체 틀 1"/>
          <p:cNvSpPr txBox="1"/>
          <p:nvPr/>
        </p:nvSpPr>
        <p:spPr>
          <a:xfrm>
            <a:off x="2900555" y="3907431"/>
            <a:ext cx="6470165" cy="369332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400" dirty="0">
                <a:solidFill>
                  <a:schemeClr val="bg1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E</a:t>
            </a:r>
            <a:r>
              <a:rPr lang="ko-KR" altLang="en-US" sz="2400" dirty="0">
                <a:solidFill>
                  <a:schemeClr val="bg1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조 같이 장봐요</a:t>
            </a:r>
          </a:p>
        </p:txBody>
      </p:sp>
      <p:sp>
        <p:nvSpPr>
          <p:cNvPr id="17" name="제목 개체 틀 1"/>
          <p:cNvSpPr txBox="1"/>
          <p:nvPr/>
        </p:nvSpPr>
        <p:spPr>
          <a:xfrm>
            <a:off x="2900554" y="4433218"/>
            <a:ext cx="6470165" cy="923330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20183085</a:t>
            </a:r>
            <a:r>
              <a:rPr lang="ko-KR" altLang="en-US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이주원</a:t>
            </a:r>
          </a:p>
          <a:p>
            <a:pPr lvl="0"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20183043</a:t>
            </a:r>
            <a:r>
              <a:rPr lang="ko-KR" altLang="en-US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김동현</a:t>
            </a:r>
          </a:p>
          <a:p>
            <a:pPr lvl="0"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20183080</a:t>
            </a:r>
            <a:r>
              <a:rPr lang="ko-KR" altLang="en-US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이범석</a:t>
            </a:r>
            <a:endParaRPr lang="en-US" altLang="ko-KR" sz="2000" dirty="0">
              <a:solidFill>
                <a:prstClr val="white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10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5960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참가자 초대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SMS/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카카오톡 공유 시스템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공유 장바구니에 대한 초대 링크를 지인의 연락처로 전송한다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로그인되어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있어야 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장바구니가 등록되어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주최자에게 참가자 초대 전송 방식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(SMS,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카카오톡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)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SMS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카카오톡 중 하나를 선택한다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 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주최자에게 공유 대상 선택을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공유 대상을 선택한다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대상을 상대로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SMS/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카카오톡 공유 시스템에 초대 링크 전송을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6.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SMS/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카카오톡 공유 시스템은 공유 대상에게 초대 링크를 전송한다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카카오톡에 로그인이 되어있지 않고 카카오톡을 선택했다면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후 시도하세요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＂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메시지를 보여주고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SMS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카카오톡 중 하나</a:t>
            </a: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2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선택을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  <a:endParaRPr lang="ko-KR" altLang="en-US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3B6F1BCF-F739-C845-9AEE-DFDCC6D17AB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7DBCE9FD-E465-024B-9DAE-ADF2D58475B5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11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5960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참가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참가자는 초대 링크를 통해 공유 장바구니에 참가가 가능하고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한 공유 장바구니에는 최대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50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명까지 참가가 가능하다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참가자는 장바구니 비밀번호를 알고 있어야 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로그인되어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그리고 참가자가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50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명 미만임과 동시에 공유 장바구니가</a:t>
            </a: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등록되어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초대 링크에 해당하는 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    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데이터를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2.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참가자의 수가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50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명 미만인지 확인한다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참가자에게 비밀번호 입력을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참가자는 비밀번호를 입력한다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기존의 비밀번호와 동일한지 확인한다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6.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 참가자를 추가한 다음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 저장한다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7.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장바구니에 참가했음을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9052" y="3066117"/>
            <a:ext cx="5878532" cy="29151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장바구니에 참가하기 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로그인이 되어있지 않다면 </a:t>
            </a:r>
          </a:p>
          <a:p>
            <a:pPr lvl="2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“로그인 후 시도하세요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메시지를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장바구니가 생성되어 있지 않다면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장바구니가</a:t>
            </a:r>
          </a:p>
          <a:p>
            <a:pPr lvl="2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삭제되어 참가할 수 없습니다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메시지를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참가자가 장바구니에 참가했을 때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50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명을 초과하는 경우라면</a:t>
            </a: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2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“참가자가 가득 차 참가할 수 없습니다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메시지를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비밀번호를 잘못 입력했다면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비밀번호를 잘못 입력했습니다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</a:p>
          <a:p>
            <a:pPr lvl="2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메시지를 보여주고 재입력을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lvl="0">
              <a:defRPr/>
            </a:pPr>
            <a:endParaRPr lang="ko-KR" altLang="en-US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E49ECA83-BCFF-804F-8886-22A75E3285AF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0" name="제목 개체 틀 1">
            <a:extLst>
              <a:ext uri="{FF2B5EF4-FFF2-40B4-BE49-F238E27FC236}">
                <a16:creationId xmlns:a16="http://schemas.microsoft.com/office/drawing/2014/main" id="{4BE92FE9-FC69-8147-B52D-ACCAF60CE69A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12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8382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6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공유장바구니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상품 담기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주최자와 참가자가 공유 장바구니에 상품을 담기 위한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사전조건: 주최자, 참가자는 로그인 되어 있어야 하고 공유 장바구니가 등록되어 있어야 한다. 그리고 상품을 담을 장바구니가 공유 장바구니로 </a:t>
            </a:r>
          </a:p>
          <a:p>
            <a:pPr marL="914400" lvl="2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설정 되어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참가자는 원하는 상품을 선택해 상품 담기를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상품을 담을 공유 장바구니 데이터를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상품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선택한 상품 데이터를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 상품을 추가하고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 저장한다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 상품이 저장되었음을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담기로 되어있을 때 공유 장바구니가 삭제되면 자동으로 일반 장바구니 담기로 변경된다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ko-KR" altLang="en-US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0">
              <a:defRPr/>
            </a:pP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20777B51-384B-4F43-944C-12B08287AAAD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5746D7E2-B7D6-E54E-8ED6-8C079C419D78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13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5525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7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공유장바구니 상품 빼기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주최자와 참가자가 공유 장바구니에 있는 상품을 빼기 위한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참가자는 로그인 되어 있어야 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상품을 뺄 공유 장바구니가 등록되어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참가자는 상품을 뺄 공유 장바구니를 선택한다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선택한 공유 장바구니 데이터를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참가자는 공유 장바구니에 있는 상품을 선택해 상품 빼기를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장바구니에서 선택된 상품을 삭제하고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 저장한다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 상품이 삭제되었음을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해당사항 없음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ko-KR" altLang="en-US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0">
              <a:defRPr/>
            </a:pPr>
            <a:endParaRPr lang="ko-KR" altLang="en-US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14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0502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8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 시스템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공유 장바구니에 있는 상품을 구매한다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주최자가 주최하는 공유 장바구니가 등록되어 있어야 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장바구니의 결제금액이 최소금액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(19800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)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이상이어야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공유 장바구니 결제를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ko-KR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결제할 공유 장바구니 데이터를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결제금액이 최소금액 이상이라면 결제를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4.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 시스템은 결제금액에 대한 결제를 실행한다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결제가 완료되었음을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주최자가 구매하기를 선택했을 때 최소금액을 충족하지 못하면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"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최소금액을 충족하지 못했습니다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."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메시지를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AAAA8D7-7A66-E54C-B7BB-ACB652C536A3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82596786-04E2-1546-9F68-13F02949712C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15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20777B51-384B-4F43-944C-12B08287AAAD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04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5746D7E2-B7D6-E54E-8ED6-8C079C419D78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클래스 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3938F-E4B7-D848-8A3C-25FF9948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914" y="1006332"/>
            <a:ext cx="8168171" cy="5290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16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Main</a:t>
            </a:r>
            <a:endParaRPr lang="ko-KR" altLang="en-US" sz="3200" dirty="0">
              <a:solidFill>
                <a:prstClr val="black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0BA1495-ECD7-44D5-B5E4-D20B0F0FC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01453"/>
              </p:ext>
            </p:extLst>
          </p:nvPr>
        </p:nvGraphicFramePr>
        <p:xfrm>
          <a:off x="2314794" y="3409446"/>
          <a:ext cx="7560546" cy="2474504"/>
        </p:xfrm>
        <a:graphic>
          <a:graphicData uri="http://schemas.openxmlformats.org/drawingml/2006/table">
            <a:tbl>
              <a:tblPr firstRow="1" bandRow="1"/>
              <a:tblGrid>
                <a:gridCol w="1166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Main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4941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loginManagement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로그인 매니저에 접근하기 위한 변수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paymentManagement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결제 매니저에 접근하기 위한 변수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sharedCartManagement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공유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매니저에 접근하기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26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+main():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9F40064-FB34-0B4A-832C-5AE6199D8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780" y="974050"/>
            <a:ext cx="4994573" cy="203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17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60" y="528265"/>
            <a:ext cx="4085377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 err="1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LoginManagement</a:t>
            </a:r>
            <a:endParaRPr lang="en-US" altLang="ko-KR" sz="3200" dirty="0">
              <a:solidFill>
                <a:schemeClr val="dk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5556BB3-8784-4AB2-BDBB-8A5EB630F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94217"/>
              </p:ext>
            </p:extLst>
          </p:nvPr>
        </p:nvGraphicFramePr>
        <p:xfrm>
          <a:off x="2292956" y="3499146"/>
          <a:ext cx="7606088" cy="2525232"/>
        </p:xfrm>
        <a:graphic>
          <a:graphicData uri="http://schemas.openxmlformats.org/drawingml/2006/table">
            <a:tbl>
              <a:tblPr firstRow="1" bandRow="1"/>
              <a:tblGrid>
                <a:gridCol w="115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1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40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LoginManagement</a:t>
                      </a:r>
                      <a:endParaRPr lang="en-US" altLang="ko-KR" sz="15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108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loginSys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로그인 시스템에 접근하기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33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+login(string id, string pw) :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이용자가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와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PW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를 입력하면 로그인 시스템에서 계정확인 후 로그인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isLogin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():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로그인 상태 확인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이용자가 로그인 상태인지 확인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getUserID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():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유저 아이디 반환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이용자의 아이디를 반환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BB02F64-CE2D-0942-B21B-68ECC5F0C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354" y="1278930"/>
            <a:ext cx="5301292" cy="18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0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18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60" y="528265"/>
            <a:ext cx="509361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 err="1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SharedCartManagement</a:t>
            </a:r>
            <a:endParaRPr lang="en-US" altLang="ko-KR" sz="3200" dirty="0">
              <a:solidFill>
                <a:schemeClr val="dk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D91F0A2-6661-4FA3-9B9F-96422F560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67103"/>
              </p:ext>
            </p:extLst>
          </p:nvPr>
        </p:nvGraphicFramePr>
        <p:xfrm>
          <a:off x="3900792" y="1177737"/>
          <a:ext cx="8044420" cy="4895880"/>
        </p:xfrm>
        <a:graphic>
          <a:graphicData uri="http://schemas.openxmlformats.org/drawingml/2006/table">
            <a:tbl>
              <a:tblPr firstRow="1" bandRow="1"/>
              <a:tblGrid>
                <a:gridCol w="115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9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SharedCartManagement</a:t>
                      </a:r>
                      <a:endParaRPr lang="en-US" altLang="ko-KR" sz="15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09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sharingSys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SMS/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카카오톡 공유 시스템에 접근하기 위한 변수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addressSearchingSys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주소 검색 시스템에 접근하기 위한 변수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productDBmanagement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접근하기 위한 변수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cartDBmanagement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접근하기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6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createSharedCart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organizerID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생성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주최자가 공유 장바구니 생성에 필요한 데이터들을 입력하면 그것이 유효한 데이터인지 확인 후 입력된 데이터와 주최자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를 새로운 공유 장바구니에 저장하고 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등록을 요청</a:t>
                      </a:r>
                    </a:p>
                    <a:p>
                      <a:pPr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deleteSharedCart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삭제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비밀번호 입력을 요청 후 입력된 비밀번호가 삭제할 공유 장바구니의 비밀번호와 동일하다면 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해당하는 장바구니 삭제를 요청</a:t>
                      </a:r>
                    </a:p>
                    <a:p>
                      <a:pPr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inviteParticipant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참가자 초대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SMS/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카카오톡 공유 시스템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sharingsys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을 이용해 공유 대상을 선택하고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해당하는 공유 장바구니의 초대링크를 전송</a:t>
                      </a:r>
                    </a:p>
                    <a:p>
                      <a:pPr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joinCart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 int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participantID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참가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이미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참가된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이용자가 아니고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참가자가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50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명 미만이라면 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해당하는 공유 장바구니에 참가자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추가 후 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저장을 요청</a:t>
                      </a:r>
                    </a:p>
                    <a:p>
                      <a:pPr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addProduct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상품 담기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해당하는 공유 장바구니에 상품을 담고 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저장을 요청</a:t>
                      </a:r>
                    </a:p>
                    <a:p>
                      <a:pPr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removeProduct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상품 빼기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해당하는 공유 장바구니에서 상품을 빼고 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저장을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F3DEAB04-A09A-4239-988D-6DC3FA9CE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5555" y="2445935"/>
            <a:ext cx="3314987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19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60" y="528265"/>
            <a:ext cx="4085377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 err="1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SharedCart</a:t>
            </a:r>
            <a:endParaRPr lang="en-US" altLang="ko-KR" sz="3200" dirty="0">
              <a:solidFill>
                <a:schemeClr val="dk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D2A92F3-12AA-4BE7-B24B-00A896739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55771"/>
              </p:ext>
            </p:extLst>
          </p:nvPr>
        </p:nvGraphicFramePr>
        <p:xfrm>
          <a:off x="3913360" y="1365666"/>
          <a:ext cx="7441950" cy="4508066"/>
        </p:xfrm>
        <a:graphic>
          <a:graphicData uri="http://schemas.openxmlformats.org/drawingml/2006/table">
            <a:tbl>
              <a:tblPr firstRow="1" bandRow="1"/>
              <a:tblGrid>
                <a:gridCol w="115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6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endParaRPr lang="en-US" altLang="ko-KR" sz="15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462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cartName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이름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-address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주소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detailAddress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상세주소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cartPassword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비밀번호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organizerID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주최자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participantIDList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참가자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를 리스트 형태로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productList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상품데이터를 리스트 형태로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50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setCartName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(string)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이름 설정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setAddress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(string)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주소 설정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getAddress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주소 반환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setDetailAddress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(string)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상세주소 설정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setCartPassword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비밀번호 설정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getCartPassword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비밀번호 반환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setOrganizerID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주최자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설정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addParticipantID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(int) 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참가자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를 리스트에 추가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설정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addProduct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(Product)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상품데이터를 리스트에 추가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deleteProduct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(Product)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상품데이터를 리스트에서 삭제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getTotalPrice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장바구니에 들어있는 상품들의 총 결제금액을 계산 후 반환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4E1212C-E8CB-D743-8881-051F7CA41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34" y="1337955"/>
            <a:ext cx="3011613" cy="468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1"/>
          <p:cNvSpPr txBox="1"/>
          <p:nvPr/>
        </p:nvSpPr>
        <p:spPr>
          <a:xfrm>
            <a:off x="1109010" y="1308570"/>
            <a:ext cx="98196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ko-KR" sz="3200" spc="6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CONTENTS</a:t>
            </a:r>
            <a:endParaRPr lang="ko-KR" altLang="en-US" sz="3200" spc="6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0" name="제목 개체 틀 1"/>
          <p:cNvSpPr txBox="1"/>
          <p:nvPr/>
        </p:nvSpPr>
        <p:spPr>
          <a:xfrm>
            <a:off x="3702795" y="2910533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02</a:t>
            </a:r>
          </a:p>
        </p:txBody>
      </p:sp>
      <p:sp>
        <p:nvSpPr>
          <p:cNvPr id="11" name="제목 개체 틀 1"/>
          <p:cNvSpPr txBox="1"/>
          <p:nvPr/>
        </p:nvSpPr>
        <p:spPr>
          <a:xfrm>
            <a:off x="3185866" y="3551648"/>
            <a:ext cx="163039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 err="1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endParaRPr lang="en-US" altLang="ko-KR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다이어그램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2465514" y="2458895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개체 틀 1"/>
          <p:cNvSpPr txBox="1"/>
          <p:nvPr/>
        </p:nvSpPr>
        <p:spPr>
          <a:xfrm>
            <a:off x="5701259" y="2910533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</a:p>
        </p:txBody>
      </p:sp>
      <p:sp>
        <p:nvSpPr>
          <p:cNvPr id="15" name="제목 개체 틀 1"/>
          <p:cNvSpPr txBox="1"/>
          <p:nvPr/>
        </p:nvSpPr>
        <p:spPr>
          <a:xfrm>
            <a:off x="5184331" y="3551648"/>
            <a:ext cx="163039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 err="1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endParaRPr lang="ko-KR" altLang="en-US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명세서</a:t>
            </a: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4506969" y="2458895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개체 틀 1"/>
          <p:cNvSpPr txBox="1"/>
          <p:nvPr/>
        </p:nvSpPr>
        <p:spPr>
          <a:xfrm>
            <a:off x="7734276" y="2901008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04</a:t>
            </a:r>
          </a:p>
        </p:txBody>
      </p:sp>
      <p:sp>
        <p:nvSpPr>
          <p:cNvPr id="19" name="제목 개체 틀 1"/>
          <p:cNvSpPr txBox="1"/>
          <p:nvPr/>
        </p:nvSpPr>
        <p:spPr>
          <a:xfrm>
            <a:off x="6917877" y="3542123"/>
            <a:ext cx="222933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클래스</a:t>
            </a:r>
            <a:endParaRPr lang="en-US" altLang="ko-KR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다이어그램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6512420" y="2458895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1"/>
          <p:cNvSpPr txBox="1"/>
          <p:nvPr/>
        </p:nvSpPr>
        <p:spPr>
          <a:xfrm>
            <a:off x="9693115" y="2910533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</a:p>
        </p:txBody>
      </p:sp>
      <p:sp>
        <p:nvSpPr>
          <p:cNvPr id="23" name="제목 개체 틀 1"/>
          <p:cNvSpPr txBox="1"/>
          <p:nvPr/>
        </p:nvSpPr>
        <p:spPr>
          <a:xfrm>
            <a:off x="9176186" y="3551648"/>
            <a:ext cx="163039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클래스</a:t>
            </a:r>
            <a:endParaRPr lang="en-US" altLang="ko-KR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설명</a:t>
            </a:r>
            <a:endParaRPr lang="en-US" altLang="ko-KR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cxnSp>
        <p:nvCxnSpPr>
          <p:cNvPr id="24" name="직선 연결선 20"/>
          <p:cNvCxnSpPr/>
          <p:nvPr/>
        </p:nvCxnSpPr>
        <p:spPr>
          <a:xfrm flipH="1">
            <a:off x="8528672" y="2458895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개체 틀 1"/>
          <p:cNvSpPr txBox="1"/>
          <p:nvPr/>
        </p:nvSpPr>
        <p:spPr>
          <a:xfrm>
            <a:off x="1625939" y="2910533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01</a:t>
            </a:r>
          </a:p>
        </p:txBody>
      </p:sp>
      <p:sp>
        <p:nvSpPr>
          <p:cNvPr id="32" name="제목 개체 틀 1"/>
          <p:cNvSpPr txBox="1"/>
          <p:nvPr/>
        </p:nvSpPr>
        <p:spPr>
          <a:xfrm>
            <a:off x="1109010" y="3551648"/>
            <a:ext cx="1630392" cy="307777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주제 소개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20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60" y="528265"/>
            <a:ext cx="4085377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Product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C26DAF4-A83C-4033-9FDB-054144FBF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61142"/>
              </p:ext>
            </p:extLst>
          </p:nvPr>
        </p:nvGraphicFramePr>
        <p:xfrm>
          <a:off x="2064851" y="3951766"/>
          <a:ext cx="8062296" cy="1557408"/>
        </p:xfrm>
        <a:graphic>
          <a:graphicData uri="http://schemas.openxmlformats.org/drawingml/2006/table">
            <a:tbl>
              <a:tblPr firstRow="1" bandRow="1"/>
              <a:tblGrid>
                <a:gridCol w="115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7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1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2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productCnt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상품의 개수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 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-price :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2F0D82B-73FA-734D-B075-C37268486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64" y="575399"/>
            <a:ext cx="3244871" cy="28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21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59" y="528265"/>
            <a:ext cx="4367751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 err="1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CartDBManagement</a:t>
            </a:r>
            <a:endParaRPr lang="en-US" altLang="ko-KR" sz="3200" dirty="0">
              <a:solidFill>
                <a:schemeClr val="dk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BB519F9-511C-453E-AECF-B3C027923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164180"/>
              </p:ext>
            </p:extLst>
          </p:nvPr>
        </p:nvGraphicFramePr>
        <p:xfrm>
          <a:off x="2052582" y="3315876"/>
          <a:ext cx="8086836" cy="2765455"/>
        </p:xfrm>
        <a:graphic>
          <a:graphicData uri="http://schemas.openxmlformats.org/drawingml/2006/table">
            <a:tbl>
              <a:tblPr firstRow="1" bandRow="1"/>
              <a:tblGrid>
                <a:gridCol w="116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CartDBManagement</a:t>
                      </a:r>
                      <a:endParaRPr lang="en-US" altLang="ko-KR" sz="15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cartDB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접근하기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85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registerCart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등록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입력된 공유 장바구니 데이터를 장바구니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등록</a:t>
                      </a:r>
                    </a:p>
                    <a:p>
                      <a:pPr>
                        <a:defRPr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deleteCart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삭제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입력된 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해당하는 공유 장바구니를 장바구니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에서 삭제 </a:t>
                      </a:r>
                    </a:p>
                    <a:p>
                      <a:pPr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updateCart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저장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수정된 장바구니를 장바구니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저장</a:t>
                      </a:r>
                    </a:p>
                    <a:p>
                      <a:pPr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해당하는 공유 장바구니를 반환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3929381-073B-0E45-9D2F-E7B56936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360"/>
            <a:ext cx="2838326" cy="30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22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60" y="528265"/>
            <a:ext cx="5112469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 err="1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ProductDBManagement</a:t>
            </a:r>
            <a:endParaRPr lang="en-US" altLang="ko-KR" sz="3200" dirty="0">
              <a:solidFill>
                <a:schemeClr val="dk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BF4D9A7-5FA5-4F94-9797-5F0D2C5F6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38258"/>
              </p:ext>
            </p:extLst>
          </p:nvPr>
        </p:nvGraphicFramePr>
        <p:xfrm>
          <a:off x="2053936" y="3807284"/>
          <a:ext cx="8084128" cy="2000341"/>
        </p:xfrm>
        <a:graphic>
          <a:graphicData uri="http://schemas.openxmlformats.org/drawingml/2006/table">
            <a:tbl>
              <a:tblPr firstRow="1" bandRow="1"/>
              <a:tblGrid>
                <a:gridCol w="116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5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ProductDBManagement</a:t>
                      </a:r>
                      <a:endParaRPr lang="en-US" altLang="ko-KR" sz="15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183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-productDB : </a:t>
                      </a:r>
                      <a:r>
                        <a:rPr lang="ko-KR" altLang="en-US" sz="110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 </a:t>
                      </a:r>
                      <a:r>
                        <a:rPr lang="en-US" altLang="ko-KR" sz="110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접근하기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15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getProduct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해당하는 상품을 반환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1C08548-E8F8-F64C-82AA-591D778C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92" y="1356237"/>
            <a:ext cx="5848216" cy="200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8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23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60" y="528265"/>
            <a:ext cx="5112469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 err="1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PaymentManagement</a:t>
            </a:r>
            <a:endParaRPr lang="en-US" altLang="ko-KR" sz="3200" dirty="0">
              <a:solidFill>
                <a:schemeClr val="dk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5EF144-8520-4C43-A92C-6A916A3CA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6853" y="1568551"/>
            <a:ext cx="6001588" cy="1505160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2D2297A-54E7-48D6-AA17-63AC058A8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63947"/>
              </p:ext>
            </p:extLst>
          </p:nvPr>
        </p:nvGraphicFramePr>
        <p:xfrm>
          <a:off x="2045472" y="3778471"/>
          <a:ext cx="8101056" cy="2225965"/>
        </p:xfrm>
        <a:graphic>
          <a:graphicData uri="http://schemas.openxmlformats.org/drawingml/2006/table">
            <a:tbl>
              <a:tblPr firstRow="1" bandRow="1"/>
              <a:tblGrid>
                <a:gridCol w="115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PaymentManagement</a:t>
                      </a:r>
                      <a:endParaRPr lang="en-US" altLang="ko-KR" sz="15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91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paymentSys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결제 시스템에 접근하기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67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+pay(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결제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결제할 장바구니 데이터가 매개변수로 입력되면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공유 장바구니의 결제 금액을 계산하고 그 가격이 최소금액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19,800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원 이상이면 결제 시스템에 결제를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96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E97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/>
          <p:cNvSpPr/>
          <p:nvPr/>
        </p:nvSpPr>
        <p:spPr>
          <a:xfrm flipH="1">
            <a:off x="0" y="-4283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2" name="제목 개체 틀 1"/>
          <p:cNvSpPr txBox="1"/>
          <p:nvPr/>
        </p:nvSpPr>
        <p:spPr>
          <a:xfrm>
            <a:off x="2201849" y="2875002"/>
            <a:ext cx="7961024" cy="1107996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Y SpotlightOTF" panose="020B0600000101010101" pitchFamily="34" charset="-127"/>
                <a:ea typeface="Y SpotlightOTF" panose="020B0600000101010101" pitchFamily="34" charset="-127"/>
              </a:rPr>
              <a:t>감사합니다</a:t>
            </a:r>
          </a:p>
        </p:txBody>
      </p:sp>
      <p:sp>
        <p:nvSpPr>
          <p:cNvPr id="13" name="평행 사변형 12"/>
          <p:cNvSpPr/>
          <p:nvPr/>
        </p:nvSpPr>
        <p:spPr>
          <a:xfrm flipH="1">
            <a:off x="660400" y="30051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5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37140" y="1510534"/>
            <a:ext cx="6012300" cy="5419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Wingdings"/>
              <a:buChar char="§"/>
              <a:defRPr/>
            </a:pPr>
            <a:r>
              <a:rPr lang="ko-KR" altLang="en-US" sz="2400" dirty="0" err="1">
                <a:latin typeface="Y SpotlightOTF" panose="020B0600000101010101" pitchFamily="34" charset="-127"/>
                <a:ea typeface="Y SpotlightOTF" panose="020B0600000101010101" pitchFamily="34" charset="-127"/>
              </a:rPr>
              <a:t>쿠팡</a:t>
            </a:r>
            <a:r>
              <a:rPr lang="ko-KR" altLang="en-US" sz="24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3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244117" y="2140891"/>
            <a:ext cx="6673441" cy="29911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 err="1">
                <a:latin typeface="Y SpotlightOTF" panose="020B0600000101010101" pitchFamily="34" charset="-127"/>
                <a:ea typeface="Y SpotlightOTF" panose="020B0600000101010101" pitchFamily="34" charset="-127"/>
              </a:rPr>
              <a:t>쿠팡</a:t>
            </a:r>
            <a:r>
              <a:rPr lang="ko-KR" altLang="en-US" sz="20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 로켓배송에 공유 장바구니 기능 추가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 err="1">
                <a:latin typeface="Y SpotlightOTF" panose="020B0600000101010101" pitchFamily="34" charset="-127"/>
                <a:ea typeface="Y SpotlightOTF" panose="020B0600000101010101" pitchFamily="34" charset="-127"/>
              </a:rPr>
              <a:t>쿠팡</a:t>
            </a:r>
            <a:r>
              <a:rPr lang="ko-KR" altLang="en-US" sz="20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장바구니를 통해 초대된 다른 이용자가          같이 장바구니 담기 가능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참가자는 링크를 통해 초대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소유자가 마지막으로 결제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ko-KR" altLang="en-US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endParaRPr lang="ko-KR" altLang="en-US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2846" y="2052927"/>
            <a:ext cx="470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endParaRPr kumimoji="1" lang="ko-KR" altLang="en-US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2583" y="440741"/>
            <a:ext cx="470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endParaRPr kumimoji="1" lang="ko-KR" altLang="en-US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8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2032" y="4595544"/>
            <a:ext cx="3157744" cy="68692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77313" y="4003437"/>
            <a:ext cx="2867425" cy="159089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86573" y="4284109"/>
            <a:ext cx="1297112" cy="129711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36168" y="5672903"/>
            <a:ext cx="2097640" cy="503006"/>
          </a:xfrm>
          <a:prstGeom prst="rect">
            <a:avLst/>
          </a:prstGeom>
        </p:spPr>
        <p:txBody>
          <a:bodyPr wrap="square"/>
          <a:lstStyle/>
          <a:p>
            <a:pPr marL="0" indent="0" algn="ctr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쿠팡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로켓 배송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64438" y="5664772"/>
            <a:ext cx="1819381" cy="503006"/>
          </a:xfrm>
          <a:prstGeom prst="rect">
            <a:avLst/>
          </a:prstGeom>
        </p:spPr>
        <p:txBody>
          <a:bodyPr wrap="square"/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</a:t>
            </a:r>
          </a:p>
        </p:txBody>
      </p:sp>
      <p:sp>
        <p:nvSpPr>
          <p:cNvPr id="20" name="제목 개체 틀 1">
            <a:extLst>
              <a:ext uri="{FF2B5EF4-FFF2-40B4-BE49-F238E27FC236}">
                <a16:creationId xmlns:a16="http://schemas.microsoft.com/office/drawing/2014/main" id="{93BE1E11-B5B1-B841-94DD-03CD9DC29DBD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01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1" name="제목 개체 틀 1">
            <a:extLst>
              <a:ext uri="{FF2B5EF4-FFF2-40B4-BE49-F238E27FC236}">
                <a16:creationId xmlns:a16="http://schemas.microsoft.com/office/drawing/2014/main" id="{47ACABF9-4C7A-3544-8EE1-743E1135FFC3}"/>
              </a:ext>
            </a:extLst>
          </p:cNvPr>
          <p:cNvSpPr txBox="1"/>
          <p:nvPr/>
        </p:nvSpPr>
        <p:spPr>
          <a:xfrm>
            <a:off x="1439161" y="528265"/>
            <a:ext cx="29474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주제 소개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4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140" y="1510534"/>
            <a:ext cx="6012300" cy="542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Wingdings"/>
              <a:buChar char="§"/>
              <a:defRPr/>
            </a:pPr>
            <a:r>
              <a:rPr lang="ko-KR" altLang="en-US" sz="24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주제 선정 이유</a:t>
            </a:r>
            <a:endParaRPr lang="en-US" altLang="ko-KR" sz="2400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3317" y="2252951"/>
            <a:ext cx="9997587" cy="21266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쿠팡</a:t>
            </a: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로켓 배송 가능 금액 </a:t>
            </a:r>
            <a:r>
              <a:rPr lang="en-US" altLang="ko-KR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19800원 이상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로켓 배송으로 물건 </a:t>
            </a:r>
            <a:r>
              <a:rPr lang="ko-KR" altLang="en-US" sz="20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구매시</a:t>
            </a: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6182D6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최소 구매 금액을 충족하지 못하는 경우 불필요한 물품을      추가로 구매</a:t>
            </a: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해야 됨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다른 사람과 장바구니를 같이 </a:t>
            </a:r>
            <a:r>
              <a:rPr lang="ko-KR" altLang="en-US" sz="20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쓰게되면</a:t>
            </a: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로켓배송 필요금액을 충족해 이러한 불편함을     해소할 수 있음</a:t>
            </a:r>
          </a:p>
        </p:txBody>
      </p:sp>
      <p:pic>
        <p:nvPicPr>
          <p:cNvPr id="27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29765" y="4117594"/>
            <a:ext cx="3081414" cy="2069868"/>
          </a:xfrm>
          <a:prstGeom prst="rect">
            <a:avLst/>
          </a:prstGeom>
        </p:spPr>
      </p:pic>
      <p:sp>
        <p:nvSpPr>
          <p:cNvPr id="30" name="그래픽 20"/>
          <p:cNvSpPr/>
          <p:nvPr/>
        </p:nvSpPr>
        <p:spPr>
          <a:xfrm flipH="1">
            <a:off x="5079236" y="4149339"/>
            <a:ext cx="2750549" cy="848905"/>
          </a:xfrm>
          <a:custGeom>
            <a:avLst/>
            <a:gdLst>
              <a:gd name="connsiteX0" fmla="*/ 1507370 w 1507369"/>
              <a:gd name="connsiteY0" fmla="*/ 0 h 968787"/>
              <a:gd name="connsiteX1" fmla="*/ 179528 w 1507369"/>
              <a:gd name="connsiteY1" fmla="*/ 0 h 968787"/>
              <a:gd name="connsiteX2" fmla="*/ 179528 w 1507369"/>
              <a:gd name="connsiteY2" fmla="*/ 563126 h 968787"/>
              <a:gd name="connsiteX3" fmla="*/ 0 w 1507369"/>
              <a:gd name="connsiteY3" fmla="*/ 968787 h 968787"/>
              <a:gd name="connsiteX4" fmla="*/ 466882 w 1507369"/>
              <a:gd name="connsiteY4" fmla="*/ 634551 h 968787"/>
              <a:gd name="connsiteX5" fmla="*/ 1507370 w 1507369"/>
              <a:gd name="connsiteY5" fmla="*/ 634551 h 96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7369" h="968787">
                <a:moveTo>
                  <a:pt x="1507370" y="0"/>
                </a:moveTo>
                <a:lnTo>
                  <a:pt x="179528" y="0"/>
                </a:lnTo>
                <a:lnTo>
                  <a:pt x="179528" y="563126"/>
                </a:lnTo>
                <a:lnTo>
                  <a:pt x="0" y="968787"/>
                </a:lnTo>
                <a:lnTo>
                  <a:pt x="466882" y="634551"/>
                </a:lnTo>
                <a:lnTo>
                  <a:pt x="1507370" y="634551"/>
                </a:lnTo>
                <a:close/>
              </a:path>
            </a:pathLst>
          </a:custGeom>
          <a:solidFill>
            <a:srgbClr val="004E97">
              <a:alpha val="100000"/>
            </a:srgbClr>
          </a:solidFill>
          <a:ln w="27536" cap="flat">
            <a:noFill/>
            <a:prstDash val="solid"/>
            <a:miter/>
          </a:ln>
        </p:spPr>
        <p:txBody>
          <a:bodyPr bIns="216000" anchor="t" anchorCtr="0"/>
          <a:lstStyle/>
          <a:p>
            <a:pPr marL="0" indent="0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FFFFFF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최소 주문 금액 미달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13710" y="4292314"/>
            <a:ext cx="3103651" cy="952500"/>
          </a:xfrm>
          <a:prstGeom prst="rect">
            <a:avLst/>
          </a:prstGeom>
          <a:ln w="76200">
            <a:solidFill>
              <a:srgbClr val="004E97"/>
            </a:solidFill>
          </a:ln>
        </p:spPr>
        <p:txBody>
          <a:bodyPr wrap="square"/>
          <a:lstStyle/>
          <a:p>
            <a:pPr>
              <a:defRPr/>
            </a:pPr>
            <a:endParaRPr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436B0F0C-C508-8245-8035-DC5C6C475CF3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01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0" name="제목 개체 틀 1">
            <a:extLst>
              <a:ext uri="{FF2B5EF4-FFF2-40B4-BE49-F238E27FC236}">
                <a16:creationId xmlns:a16="http://schemas.microsoft.com/office/drawing/2014/main" id="{4E92F481-B4F4-D44B-83EE-B1C2823E480D}"/>
              </a:ext>
            </a:extLst>
          </p:cNvPr>
          <p:cNvSpPr txBox="1"/>
          <p:nvPr/>
        </p:nvSpPr>
        <p:spPr>
          <a:xfrm>
            <a:off x="1439161" y="528265"/>
            <a:ext cx="29474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주제 소개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9B6DA47-6B5F-4353-AC8A-2F68028B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315" y="1996756"/>
            <a:ext cx="2395266" cy="371044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6053F7A-6329-4931-80B6-4D6394B9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73" y="2190544"/>
            <a:ext cx="2075290" cy="3636027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5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4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140" y="1510534"/>
            <a:ext cx="6012300" cy="5419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Wingdings"/>
              <a:buChar char="§"/>
              <a:defRPr/>
            </a:pPr>
            <a:r>
              <a:rPr lang="ko-KR" altLang="en-US" sz="24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기능</a:t>
            </a:r>
          </a:p>
        </p:txBody>
      </p:sp>
      <p:pic>
        <p:nvPicPr>
          <p:cNvPr id="30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4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78428" y="2429409"/>
            <a:ext cx="3435144" cy="2951679"/>
          </a:xfrm>
          <a:prstGeom prst="rect">
            <a:avLst/>
          </a:prstGeom>
        </p:spPr>
      </p:pic>
      <p:sp>
        <p:nvSpPr>
          <p:cNvPr id="32" name="TextBox 19"/>
          <p:cNvSpPr txBox="1"/>
          <p:nvPr/>
        </p:nvSpPr>
        <p:spPr>
          <a:xfrm>
            <a:off x="1339793" y="5819804"/>
            <a:ext cx="1981879" cy="392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생성</a:t>
            </a:r>
          </a:p>
        </p:txBody>
      </p:sp>
      <p:sp>
        <p:nvSpPr>
          <p:cNvPr id="34" name="TextBox 19"/>
          <p:cNvSpPr txBox="1"/>
          <p:nvPr/>
        </p:nvSpPr>
        <p:spPr>
          <a:xfrm>
            <a:off x="5105060" y="5843776"/>
            <a:ext cx="1981879" cy="392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친구초대</a:t>
            </a:r>
          </a:p>
        </p:txBody>
      </p:sp>
      <p:sp>
        <p:nvSpPr>
          <p:cNvPr id="35" name="TextBox 19"/>
          <p:cNvSpPr txBox="1"/>
          <p:nvPr/>
        </p:nvSpPr>
        <p:spPr>
          <a:xfrm>
            <a:off x="9210652" y="5822370"/>
            <a:ext cx="1981879" cy="392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결제</a:t>
            </a:r>
          </a:p>
        </p:txBody>
      </p:sp>
      <p:sp>
        <p:nvSpPr>
          <p:cNvPr id="36" name="오른쪽 화살표[R] 2"/>
          <p:cNvSpPr/>
          <p:nvPr/>
        </p:nvSpPr>
        <p:spPr>
          <a:xfrm>
            <a:off x="3596106" y="3774625"/>
            <a:ext cx="776213" cy="402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4E9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R" altLang="en-US" sz="1800" b="0" i="0" u="none" strike="noStrike" kern="1200" cap="none" spc="0" normalizeH="0" baseline="0" dirty="0">
              <a:ln w="9525">
                <a:solidFill>
                  <a:srgbClr val="004E97"/>
                </a:solidFill>
              </a:ln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37" name="오른쪽 화살표[R] 2"/>
          <p:cNvSpPr/>
          <p:nvPr/>
        </p:nvSpPr>
        <p:spPr>
          <a:xfrm>
            <a:off x="8008000" y="3777193"/>
            <a:ext cx="776213" cy="402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4E9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R" altLang="en-US" sz="1800" b="0" i="0" u="none" strike="noStrike" kern="1200" cap="none" spc="0" normalizeH="0" baseline="0" dirty="0">
              <a:ln w="9525">
                <a:solidFill>
                  <a:srgbClr val="004E97"/>
                </a:solidFill>
              </a:ln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38" name="직사각형 33"/>
          <p:cNvSpPr/>
          <p:nvPr/>
        </p:nvSpPr>
        <p:spPr>
          <a:xfrm>
            <a:off x="1307689" y="2190544"/>
            <a:ext cx="2054028" cy="3657511"/>
          </a:xfrm>
          <a:prstGeom prst="rect">
            <a:avLst/>
          </a:prstGeom>
          <a:noFill/>
          <a:ln w="38100" cap="flat" cmpd="sng" algn="ctr">
            <a:solidFill>
              <a:srgbClr val="004E9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</p:txBody>
      </p:sp>
      <p:sp>
        <p:nvSpPr>
          <p:cNvPr id="39" name="직사각형 33"/>
          <p:cNvSpPr/>
          <p:nvPr/>
        </p:nvSpPr>
        <p:spPr>
          <a:xfrm>
            <a:off x="4422573" y="2376243"/>
            <a:ext cx="3418325" cy="3013329"/>
          </a:xfrm>
          <a:prstGeom prst="rect">
            <a:avLst/>
          </a:prstGeom>
          <a:noFill/>
          <a:ln w="38100" cap="flat" cmpd="sng" algn="ctr">
            <a:solidFill>
              <a:srgbClr val="004E9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</p:txBody>
      </p:sp>
      <p:sp>
        <p:nvSpPr>
          <p:cNvPr id="40" name="직사각형 33"/>
          <p:cNvSpPr/>
          <p:nvPr/>
        </p:nvSpPr>
        <p:spPr>
          <a:xfrm>
            <a:off x="8951315" y="1939175"/>
            <a:ext cx="2395266" cy="3757472"/>
          </a:xfrm>
          <a:prstGeom prst="rect">
            <a:avLst/>
          </a:prstGeom>
          <a:noFill/>
          <a:ln w="38100" cap="flat" cmpd="sng" algn="ctr">
            <a:solidFill>
              <a:srgbClr val="004E9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</p:txBody>
      </p:sp>
      <p:sp>
        <p:nvSpPr>
          <p:cNvPr id="24" name="제목 개체 틀 1">
            <a:extLst>
              <a:ext uri="{FF2B5EF4-FFF2-40B4-BE49-F238E27FC236}">
                <a16:creationId xmlns:a16="http://schemas.microsoft.com/office/drawing/2014/main" id="{94A320B5-8DDA-F44C-97B5-FB32D9BE35B1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01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5" name="제목 개체 틀 1">
            <a:extLst>
              <a:ext uri="{FF2B5EF4-FFF2-40B4-BE49-F238E27FC236}">
                <a16:creationId xmlns:a16="http://schemas.microsoft.com/office/drawing/2014/main" id="{E4035758-B1CA-134E-B173-D5F132B415F3}"/>
              </a:ext>
            </a:extLst>
          </p:cNvPr>
          <p:cNvSpPr txBox="1"/>
          <p:nvPr/>
        </p:nvSpPr>
        <p:spPr>
          <a:xfrm>
            <a:off x="1439161" y="528265"/>
            <a:ext cx="29474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주제 소개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6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>
            <a:off x="808262" y="1953866"/>
            <a:ext cx="744576" cy="1264580"/>
            <a:chOff x="808693" y="1781514"/>
            <a:chExt cx="744576" cy="1264580"/>
          </a:xfrm>
        </p:grpSpPr>
        <p:grpSp>
          <p:nvGrpSpPr>
            <p:cNvPr id="24" name="그룹 23"/>
            <p:cNvGrpSpPr/>
            <p:nvPr/>
          </p:nvGrpSpPr>
          <p:grpSpPr>
            <a:xfrm>
              <a:off x="1000958" y="1781514"/>
              <a:ext cx="360045" cy="972121"/>
              <a:chOff x="1782222" y="1620202"/>
              <a:chExt cx="360045" cy="972121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Y SpotlightOTF" panose="020B0600000101010101" pitchFamily="34" charset="-127"/>
                  <a:ea typeface="Y SpotlightOTF" panose="020B0600000101010101" pitchFamily="34" charset="-127"/>
                </a:endParaRPr>
              </a:p>
            </p:txBody>
          </p:sp>
          <p:cxnSp>
            <p:nvCxnSpPr>
              <p:cNvPr id="28" name="직선 연결선 5"/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6"/>
              <p:cNvCxnSpPr>
                <a:stCxn id="27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7"/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8"/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808693" y="27546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ko-KR" altLang="en-US" sz="1300" b="1" dirty="0">
                  <a:latin typeface="Y SpotlightOTF" panose="020B0600000101010101" pitchFamily="34" charset="-127"/>
                  <a:ea typeface="Y SpotlightOTF" panose="020B0600000101010101" pitchFamily="34" charset="-127"/>
                </a:rPr>
                <a:t>참가자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08262" y="4347477"/>
            <a:ext cx="744576" cy="1272286"/>
            <a:chOff x="808693" y="4288409"/>
            <a:chExt cx="744576" cy="1272286"/>
          </a:xfrm>
        </p:grpSpPr>
        <p:grpSp>
          <p:nvGrpSpPr>
            <p:cNvPr id="33" name="그룹 32"/>
            <p:cNvGrpSpPr/>
            <p:nvPr/>
          </p:nvGrpSpPr>
          <p:grpSpPr>
            <a:xfrm>
              <a:off x="1000958" y="4288409"/>
              <a:ext cx="360045" cy="972121"/>
              <a:chOff x="1782222" y="1620202"/>
              <a:chExt cx="360045" cy="972121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 dirty="0">
                  <a:solidFill>
                    <a:srgbClr val="FFFFFF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endParaRPr>
              </a:p>
            </p:txBody>
          </p:sp>
          <p:cxnSp>
            <p:nvCxnSpPr>
              <p:cNvPr id="36" name="직선 연결선 12"/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7" name="직선 연결선 13"/>
              <p:cNvCxnSpPr>
                <a:stCxn id="35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8" name="직선 연결선 14"/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9" name="직선 연결선 15"/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808693" y="52692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1" i="0" u="none" strike="noStrike" kern="1200" cap="none" spc="0" normalizeH="0" baseline="0" dirty="0">
                  <a:solidFill>
                    <a:srgbClr val="000000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rPr>
                <a:t>주최자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157104" y="2536693"/>
            <a:ext cx="1261792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상품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29223" y="1716497"/>
            <a:ext cx="1261792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29097" y="4887279"/>
            <a:ext cx="126765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128279" y="5551517"/>
            <a:ext cx="1268474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 시스템</a:t>
            </a:r>
          </a:p>
        </p:txBody>
      </p:sp>
      <p:sp>
        <p:nvSpPr>
          <p:cNvPr id="46" name="타원 45"/>
          <p:cNvSpPr/>
          <p:nvPr/>
        </p:nvSpPr>
        <p:spPr>
          <a:xfrm>
            <a:off x="5088413" y="4439355"/>
            <a:ext cx="2015174" cy="528931"/>
          </a:xfrm>
          <a:prstGeom prst="ellipse">
            <a:avLst/>
          </a:prstGeom>
          <a:solidFill>
            <a:schemeClr val="lt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marL="0" indent="0" algn="ctr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U6. </a:t>
            </a:r>
            <a:r>
              <a:rPr lang="ko-KR" altLang="en-US" sz="12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상품 </a:t>
            </a:r>
            <a:r>
              <a:rPr lang="ko-KR" altLang="en-US" sz="1200" b="1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담기</a:t>
            </a:r>
            <a:endParaRPr lang="en-US" altLang="ko-KR" sz="1200" b="1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068692" y="2348514"/>
            <a:ext cx="1999430" cy="432054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U2.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장바구니 생성</a:t>
            </a:r>
          </a:p>
        </p:txBody>
      </p:sp>
      <p:sp>
        <p:nvSpPr>
          <p:cNvPr id="48" name="타원 47"/>
          <p:cNvSpPr/>
          <p:nvPr/>
        </p:nvSpPr>
        <p:spPr>
          <a:xfrm>
            <a:off x="5068691" y="3429000"/>
            <a:ext cx="2069767" cy="432054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U4.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장바구니 참가자 초대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288691" y="1867312"/>
            <a:ext cx="161873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U1.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로그인</a:t>
            </a:r>
          </a:p>
        </p:txBody>
      </p:sp>
      <p:sp>
        <p:nvSpPr>
          <p:cNvPr id="50" name="타원 49"/>
          <p:cNvSpPr/>
          <p:nvPr/>
        </p:nvSpPr>
        <p:spPr>
          <a:xfrm>
            <a:off x="5528431" y="5697473"/>
            <a:ext cx="1135138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U8.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결제</a:t>
            </a:r>
          </a:p>
        </p:txBody>
      </p:sp>
      <p:cxnSp>
        <p:nvCxnSpPr>
          <p:cNvPr id="52" name="직선 연결선 33"/>
          <p:cNvCxnSpPr>
            <a:cxnSpLocks/>
            <a:stCxn id="46" idx="2"/>
          </p:cNvCxnSpPr>
          <p:nvPr/>
        </p:nvCxnSpPr>
        <p:spPr>
          <a:xfrm flipH="1" flipV="1">
            <a:off x="1749866" y="2764810"/>
            <a:ext cx="3338547" cy="193901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35"/>
          <p:cNvCxnSpPr>
            <a:cxnSpLocks/>
            <a:stCxn id="46" idx="2"/>
          </p:cNvCxnSpPr>
          <p:nvPr/>
        </p:nvCxnSpPr>
        <p:spPr>
          <a:xfrm flipH="1">
            <a:off x="1647622" y="4703821"/>
            <a:ext cx="3440791" cy="2598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4" name="직선 연결선 37"/>
          <p:cNvCxnSpPr>
            <a:cxnSpLocks/>
            <a:stCxn id="48" idx="2"/>
          </p:cNvCxnSpPr>
          <p:nvPr/>
        </p:nvCxnSpPr>
        <p:spPr>
          <a:xfrm flipH="1">
            <a:off x="1645300" y="3645027"/>
            <a:ext cx="3423391" cy="11672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5" name="직선 연결선 39"/>
          <p:cNvCxnSpPr>
            <a:cxnSpLocks/>
            <a:stCxn id="49" idx="2"/>
          </p:cNvCxnSpPr>
          <p:nvPr/>
        </p:nvCxnSpPr>
        <p:spPr>
          <a:xfrm flipH="1">
            <a:off x="1471755" y="2047335"/>
            <a:ext cx="3816936" cy="215322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6" name="직선 연결선 41"/>
          <p:cNvCxnSpPr>
            <a:cxnSpLocks/>
            <a:stCxn id="49" idx="2"/>
          </p:cNvCxnSpPr>
          <p:nvPr/>
        </p:nvCxnSpPr>
        <p:spPr>
          <a:xfrm flipH="1">
            <a:off x="1769219" y="2047335"/>
            <a:ext cx="3519472" cy="6775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7" name="직선 연결선 42"/>
          <p:cNvCxnSpPr>
            <a:cxnSpLocks/>
            <a:stCxn id="47" idx="2"/>
          </p:cNvCxnSpPr>
          <p:nvPr/>
        </p:nvCxnSpPr>
        <p:spPr>
          <a:xfrm flipH="1">
            <a:off x="1556426" y="2564541"/>
            <a:ext cx="3512266" cy="185073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8" name="직선 연결선 44"/>
          <p:cNvCxnSpPr>
            <a:stCxn id="34" idx="3"/>
            <a:endCxn id="50" idx="2"/>
          </p:cNvCxnSpPr>
          <p:nvPr/>
        </p:nvCxnSpPr>
        <p:spPr>
          <a:xfrm>
            <a:off x="1552838" y="5474031"/>
            <a:ext cx="3975593" cy="4034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9" name="직선 연결선 45"/>
          <p:cNvCxnSpPr>
            <a:stCxn id="50" idx="6"/>
            <a:endCxn id="44" idx="1"/>
          </p:cNvCxnSpPr>
          <p:nvPr/>
        </p:nvCxnSpPr>
        <p:spPr>
          <a:xfrm flipV="1">
            <a:off x="6663569" y="5705406"/>
            <a:ext cx="3464710" cy="17209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1" name="직선 연결선 47"/>
          <p:cNvCxnSpPr>
            <a:cxnSpLocks/>
            <a:stCxn id="46" idx="6"/>
            <a:endCxn id="41" idx="1"/>
          </p:cNvCxnSpPr>
          <p:nvPr/>
        </p:nvCxnSpPr>
        <p:spPr>
          <a:xfrm flipV="1">
            <a:off x="7103587" y="2690582"/>
            <a:ext cx="3053517" cy="201323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2" name="직선 연결선 48"/>
          <p:cNvCxnSpPr>
            <a:cxnSpLocks/>
            <a:stCxn id="46" idx="6"/>
            <a:endCxn id="43" idx="1"/>
          </p:cNvCxnSpPr>
          <p:nvPr/>
        </p:nvCxnSpPr>
        <p:spPr>
          <a:xfrm>
            <a:off x="7103587" y="4703821"/>
            <a:ext cx="3025510" cy="3373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3" name="직선 연결선 49"/>
          <p:cNvCxnSpPr>
            <a:cxnSpLocks/>
            <a:stCxn id="49" idx="6"/>
            <a:endCxn id="42" idx="1"/>
          </p:cNvCxnSpPr>
          <p:nvPr/>
        </p:nvCxnSpPr>
        <p:spPr>
          <a:xfrm flipV="1">
            <a:off x="6907426" y="1978107"/>
            <a:ext cx="3221797" cy="6922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7" name="직선 연결선 54"/>
          <p:cNvCxnSpPr>
            <a:cxnSpLocks/>
            <a:stCxn id="47" idx="6"/>
            <a:endCxn id="43" idx="1"/>
          </p:cNvCxnSpPr>
          <p:nvPr/>
        </p:nvCxnSpPr>
        <p:spPr>
          <a:xfrm>
            <a:off x="7068122" y="2564541"/>
            <a:ext cx="3060975" cy="2476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TextBox 67"/>
          <p:cNvSpPr txBox="1"/>
          <p:nvPr/>
        </p:nvSpPr>
        <p:spPr>
          <a:xfrm>
            <a:off x="2473656" y="1282319"/>
            <a:ext cx="7355553" cy="5377311"/>
          </a:xfrm>
          <a:prstGeom prst="rect">
            <a:avLst/>
          </a:prstGeom>
          <a:ln w="16510">
            <a:solidFill>
              <a:srgbClr val="000000"/>
            </a:solidFill>
          </a:ln>
        </p:spPr>
        <p:txBody>
          <a:bodyPr wrap="square" lIns="72009" tIns="36004" rIns="72009" bIns="5014982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시스템</a:t>
            </a:r>
          </a:p>
        </p:txBody>
      </p:sp>
      <p:cxnSp>
        <p:nvCxnSpPr>
          <p:cNvPr id="69" name="직선 연결선 57"/>
          <p:cNvCxnSpPr>
            <a:stCxn id="50" idx="6"/>
            <a:endCxn id="43" idx="1"/>
          </p:cNvCxnSpPr>
          <p:nvPr/>
        </p:nvCxnSpPr>
        <p:spPr>
          <a:xfrm flipV="1">
            <a:off x="6663569" y="5041168"/>
            <a:ext cx="3465528" cy="83632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74" name="TextBox 41"/>
          <p:cNvSpPr txBox="1"/>
          <p:nvPr/>
        </p:nvSpPr>
        <p:spPr>
          <a:xfrm>
            <a:off x="10130158" y="4048910"/>
            <a:ext cx="1268474" cy="520852"/>
          </a:xfrm>
          <a:prstGeom prst="rect">
            <a:avLst/>
          </a:prstGeom>
          <a:ln w="19050">
            <a:solidFill>
              <a:srgbClr val="000000">
                <a:alpha val="100000"/>
              </a:srgbClr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주소 검색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시스템</a:t>
            </a:r>
          </a:p>
        </p:txBody>
      </p:sp>
      <p:cxnSp>
        <p:nvCxnSpPr>
          <p:cNvPr id="75" name="직선 연결선 47"/>
          <p:cNvCxnSpPr>
            <a:cxnSpLocks/>
            <a:stCxn id="47" idx="6"/>
            <a:endCxn id="74" idx="1"/>
          </p:cNvCxnSpPr>
          <p:nvPr/>
        </p:nvCxnSpPr>
        <p:spPr>
          <a:xfrm>
            <a:off x="7068122" y="2564541"/>
            <a:ext cx="3062036" cy="174479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76" name="타원 46"/>
          <p:cNvSpPr/>
          <p:nvPr/>
        </p:nvSpPr>
        <p:spPr>
          <a:xfrm>
            <a:off x="5068692" y="2885970"/>
            <a:ext cx="1999430" cy="432054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U3.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장바구니 삭제</a:t>
            </a:r>
          </a:p>
        </p:txBody>
      </p:sp>
      <p:cxnSp>
        <p:nvCxnSpPr>
          <p:cNvPr id="78" name="직선 연결선 42"/>
          <p:cNvCxnSpPr>
            <a:cxnSpLocks/>
            <a:stCxn id="76" idx="2"/>
          </p:cNvCxnSpPr>
          <p:nvPr/>
        </p:nvCxnSpPr>
        <p:spPr>
          <a:xfrm flipH="1">
            <a:off x="1637490" y="3101997"/>
            <a:ext cx="3431202" cy="1475406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0" name="직선 연결선 42"/>
          <p:cNvCxnSpPr>
            <a:cxnSpLocks/>
            <a:stCxn id="43" idx="1"/>
            <a:endCxn id="76" idx="6"/>
          </p:cNvCxnSpPr>
          <p:nvPr/>
        </p:nvCxnSpPr>
        <p:spPr>
          <a:xfrm flipH="1" flipV="1">
            <a:off x="7068122" y="3101997"/>
            <a:ext cx="3060975" cy="19391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1" name="타원 47"/>
          <p:cNvSpPr/>
          <p:nvPr/>
        </p:nvSpPr>
        <p:spPr>
          <a:xfrm>
            <a:off x="5052949" y="3911971"/>
            <a:ext cx="2015174" cy="432054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U5.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장바구니 참가</a:t>
            </a:r>
          </a:p>
        </p:txBody>
      </p:sp>
      <p:cxnSp>
        <p:nvCxnSpPr>
          <p:cNvPr id="82" name="직선 연결선 37"/>
          <p:cNvCxnSpPr>
            <a:cxnSpLocks/>
            <a:stCxn id="81" idx="2"/>
          </p:cNvCxnSpPr>
          <p:nvPr/>
        </p:nvCxnSpPr>
        <p:spPr>
          <a:xfrm flipH="1" flipV="1">
            <a:off x="1748952" y="2469744"/>
            <a:ext cx="3303997" cy="165825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3" name="직선 연결선 37"/>
          <p:cNvCxnSpPr>
            <a:cxnSpLocks/>
            <a:stCxn id="43" idx="1"/>
            <a:endCxn id="81" idx="6"/>
          </p:cNvCxnSpPr>
          <p:nvPr/>
        </p:nvCxnSpPr>
        <p:spPr>
          <a:xfrm flipH="1" flipV="1">
            <a:off x="7068123" y="4127998"/>
            <a:ext cx="3060974" cy="91317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6" name="TextBox 39"/>
          <p:cNvSpPr txBox="1"/>
          <p:nvPr/>
        </p:nvSpPr>
        <p:spPr>
          <a:xfrm>
            <a:off x="10152507" y="3183255"/>
            <a:ext cx="1257012" cy="491490"/>
          </a:xfrm>
          <a:prstGeom prst="rect">
            <a:avLst/>
          </a:prstGeom>
          <a:ln w="19050">
            <a:solidFill>
              <a:srgbClr val="000000">
                <a:alpha val="100000"/>
              </a:srgbClr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SMS/</a:t>
            </a:r>
            <a:r>
              <a:rPr kumimoji="0" lang="ko-KR" altLang="en-US" sz="13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카카오톡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시스템</a:t>
            </a:r>
          </a:p>
        </p:txBody>
      </p:sp>
      <p:cxnSp>
        <p:nvCxnSpPr>
          <p:cNvPr id="87" name="직선 연결선 74"/>
          <p:cNvCxnSpPr>
            <a:cxnSpLocks/>
            <a:stCxn id="48" idx="6"/>
            <a:endCxn id="86" idx="1"/>
          </p:cNvCxnSpPr>
          <p:nvPr/>
        </p:nvCxnSpPr>
        <p:spPr>
          <a:xfrm flipV="1">
            <a:off x="7138458" y="3429000"/>
            <a:ext cx="3014049" cy="2160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8" name="타원 45"/>
          <p:cNvSpPr/>
          <p:nvPr/>
        </p:nvSpPr>
        <p:spPr>
          <a:xfrm>
            <a:off x="5088413" y="5048263"/>
            <a:ext cx="2015174" cy="55687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U7.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장바구니 상품 빼기</a:t>
            </a:r>
          </a:p>
        </p:txBody>
      </p:sp>
      <p:cxnSp>
        <p:nvCxnSpPr>
          <p:cNvPr id="89" name="직선 연결선 35"/>
          <p:cNvCxnSpPr>
            <a:cxnSpLocks/>
            <a:stCxn id="88" idx="2"/>
          </p:cNvCxnSpPr>
          <p:nvPr/>
        </p:nvCxnSpPr>
        <p:spPr>
          <a:xfrm flipH="1" flipV="1">
            <a:off x="1607091" y="5213557"/>
            <a:ext cx="3481322" cy="11314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0" name="직선 연결선 35"/>
          <p:cNvCxnSpPr>
            <a:cxnSpLocks/>
            <a:stCxn id="88" idx="2"/>
          </p:cNvCxnSpPr>
          <p:nvPr/>
        </p:nvCxnSpPr>
        <p:spPr>
          <a:xfrm flipH="1" flipV="1">
            <a:off x="1749866" y="3142445"/>
            <a:ext cx="3338547" cy="218425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1" name="직선 연결선 35"/>
          <p:cNvCxnSpPr>
            <a:cxnSpLocks/>
            <a:stCxn id="43" idx="1"/>
            <a:endCxn id="88" idx="6"/>
          </p:cNvCxnSpPr>
          <p:nvPr/>
        </p:nvCxnSpPr>
        <p:spPr>
          <a:xfrm flipH="1">
            <a:off x="7103587" y="5041168"/>
            <a:ext cx="3025510" cy="28553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4" name="제목 개체 틀 1">
            <a:extLst>
              <a:ext uri="{FF2B5EF4-FFF2-40B4-BE49-F238E27FC236}">
                <a16:creationId xmlns:a16="http://schemas.microsoft.com/office/drawing/2014/main" id="{B908D7F6-5CA6-0544-83B0-281217F0CE0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02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65" name="제목 개체 틀 1">
            <a:extLst>
              <a:ext uri="{FF2B5EF4-FFF2-40B4-BE49-F238E27FC236}">
                <a16:creationId xmlns:a16="http://schemas.microsoft.com/office/drawing/2014/main" id="{E6D85152-F6B4-8A41-B964-7F3256918DD1}"/>
              </a:ext>
            </a:extLst>
          </p:cNvPr>
          <p:cNvSpPr txBox="1"/>
          <p:nvPr/>
        </p:nvSpPr>
        <p:spPr>
          <a:xfrm>
            <a:off x="1439160" y="528265"/>
            <a:ext cx="3994167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다이어그램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7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3021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U1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시스템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주최자와 참가자가 로그인을 하기 위한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유스케이스이다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회원가입이 되어있는 상태여야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주최자와 참가자에게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비밀번호 입력 항목을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주최자와 참가자는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비밀번호를 입력 후 로그인을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로그인 시스템에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비밀번호와 일치하는 계정이 있는지 확인을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ko-KR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 로그인 시스템은 입력된 ID, 비밀번호와 일치하는 계정이 있는지 확인한다.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로그인이 완료되었음을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비밀번호가 일치하지 않는 경우“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비밀번호가 올바르지 않습니다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＂메시지를 보여주고 재입력을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9BBEDD51-B01B-4D4E-B627-E9F3BE746968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6E0A6D61-BBC0-9546-A1A2-94800293E96A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8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55880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U2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생성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 </a:t>
            </a:r>
            <a:r>
              <a:rPr lang="en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주소 검색 시스템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공유 장바구니 이름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배달 받을 주소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비밀번호를 입력하고 공유 장바구니를 생성한다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</a:t>
            </a: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로그인되어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있어야 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주최자에게 공유 장바구니 정보 입력 항목을 보여준다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공유 장바구니 이름을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10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자리 이하로 입력한다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배달 받을 주소와 </a:t>
            </a: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상세주소를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입력한다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4</a:t>
            </a:r>
            <a:r>
              <a:rPr lang="ko-KR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공유 장바구니에 설정할 </a:t>
            </a:r>
            <a:r>
              <a:rPr lang="ko-KR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4자리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숫자</a:t>
            </a:r>
            <a:r>
              <a:rPr lang="ko-KR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비밀번호를 입력한다.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공유 장바구니 생성을 요청한다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6.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입력된 공유 장바구니 정보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이름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비밀번호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가 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    조건에 부합하는지 확인한다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7.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주소 검색 시스템에 입력된 주소가 유효한지 확인을 요청한다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8.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주소 검색 시스템은 주소가 유효한지 확인한다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9.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장바구니를 생성 후 장바구니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 등록한다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10.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장바구니가 생성되었음을 보여준다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endParaRPr lang="en-US" altLang="ko-KR" sz="12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3044552"/>
            <a:ext cx="5742460" cy="19116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장바구니의 이름이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10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자리를 넘으면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장바구니의 이름은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10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자리를</a:t>
            </a:r>
            <a:endParaRPr lang="en-US" altLang="ko-KR" sz="12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넘을 수 없습니다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메시지를 보여주고 재입력을 요청한다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유효한 주소가 아니라면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잘못된 주소입니다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메시지를 보여주고 재입력을</a:t>
            </a:r>
            <a:endParaRPr lang="en-US" altLang="ko-KR" sz="12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요청한다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비밀번호가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자리 숫자로 구성되어 있지 않다면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비밀번호는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자리</a:t>
            </a:r>
            <a:endParaRPr lang="en-US" altLang="ko-KR" sz="12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숫자로만 구성되어 있어야 합니다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메시지를 보여주고 재입력을 요청한다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ED1F588F-074D-3C45-9866-4C81A5536BC6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0" name="제목 개체 틀 1">
            <a:extLst>
              <a:ext uri="{FF2B5EF4-FFF2-40B4-BE49-F238E27FC236}">
                <a16:creationId xmlns:a16="http://schemas.microsoft.com/office/drawing/2014/main" id="{60FE269C-A4C3-8443-9336-0BDC882A225A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9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9073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U3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삭제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endParaRPr lang="ko-KR" altLang="en-US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자신이 만든 공유 장바구니 중 하나를 선택해 삭제한다</a:t>
            </a:r>
            <a:r>
              <a:rPr lang="en-US" altLang="ko-KR" sz="13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로그인되어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있어야 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장바구니가 등록되어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주최자의 공유 장바구니 데이터를 조회하고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등록한 공유 장바구니 중 하나를 선택한다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선택한 공유 장바구니의 삭제를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주최자에게 비밀번호 입력을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비밀번호를 입력한다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6.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 설정된 비밀번호와 동일한지 확인한다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7.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선택한 공유 장바구니를 삭제한다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비밀번호를 잘못 입력했다면 "비밀번호를 잘못 입력했습니다." 메시지를 보여주고 재입력을 요청한다.</a:t>
            </a: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EA80EEB5-B41B-3D45-B316-3D9A10A29E31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8785EF4F-E158-ED46-85BA-F3D44E23A219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KT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CDC8"/>
      </a:accent1>
      <a:accent2>
        <a:srgbClr val="2963FF"/>
      </a:accent2>
      <a:accent3>
        <a:srgbClr val="9970FF"/>
      </a:accent3>
      <a:accent4>
        <a:srgbClr val="FF875E"/>
      </a:accent4>
      <a:accent5>
        <a:srgbClr val="FFE65A"/>
      </a:accent5>
      <a:accent6>
        <a:srgbClr val="000000"/>
      </a:accent6>
      <a:hlink>
        <a:srgbClr val="28CDC8"/>
      </a:hlink>
      <a:folHlink>
        <a:srgbClr val="9970FF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2186</Words>
  <Application>Microsoft Macintosh PowerPoint</Application>
  <PresentationFormat>와이드스크린</PresentationFormat>
  <Paragraphs>395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Y 너만을 비춤체</vt:lpstr>
      <vt:lpstr>Y SpotlightOTF</vt:lpstr>
      <vt:lpstr>Arial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이주원</dc:creator>
  <cp:lastModifiedBy>이주원</cp:lastModifiedBy>
  <cp:revision>499</cp:revision>
  <dcterms:created xsi:type="dcterms:W3CDTF">2022-03-20T13:05:20Z</dcterms:created>
  <dcterms:modified xsi:type="dcterms:W3CDTF">2022-05-09T02:38:42Z</dcterms:modified>
  <cp:version/>
</cp:coreProperties>
</file>