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68" r:id="rId4"/>
    <p:sldId id="274" r:id="rId5"/>
    <p:sldId id="276" r:id="rId6"/>
    <p:sldId id="278" r:id="rId7"/>
    <p:sldId id="275" r:id="rId8"/>
    <p:sldId id="279" r:id="rId9"/>
    <p:sldId id="280" r:id="rId10"/>
    <p:sldId id="261" r:id="rId11"/>
  </p:sldIdLst>
  <p:sldSz cx="24384000" cy="13716000"/>
  <p:notesSz cx="6858000" cy="9144000"/>
  <p:embeddedFontLst>
    <p:embeddedFont>
      <p:font typeface="나눔바른고딕" panose="020B0600000101010101" charset="-127"/>
      <p:regular r:id="rId13"/>
      <p:bold r:id="rId14"/>
    </p:embeddedFont>
    <p:embeddedFont>
      <p:font typeface="Helvetica Neue" panose="020B0600000101010101" charset="0"/>
      <p:regular r:id="rId15"/>
      <p:bold r:id="rId16"/>
      <p:italic r:id="rId17"/>
      <p:boldItalic r:id="rId18"/>
    </p:embeddedFont>
    <p:embeddedFont>
      <p:font typeface="Helvetica Neue Light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57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14" y="120"/>
      </p:cViewPr>
      <p:guideLst>
        <p:guide orient="horz" pos="4320"/>
        <p:guide pos="7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바른고딕" panose="020B0603020101020101" pitchFamily="50" charset="-127"/>
        <a:ea typeface="나눔바른고딕" panose="020B0603020101020101" pitchFamily="50" charset="-127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81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06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25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82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434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79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2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제목 및 부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748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2522010"/>
            <a:ext cx="368505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10" Type="http://schemas.microsoft.com/office/2007/relationships/hdphoto" Target="../media/hdphoto2.wdp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(Web)</a:t>
            </a: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이란 무엇인가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.</a:t>
            </a:r>
            <a:endParaRPr b="1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831360"/>
            <a:ext cx="15611100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월드 와이드 웹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(WWW; </a:t>
            </a:r>
            <a:r>
              <a:rPr 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World Wide Web)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el-GR" altLang="ko-KR" sz="4500" b="0" i="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</a:rPr>
              <a:t>Σ</a:t>
            </a:r>
            <a:r>
              <a:rPr lang="ko-KR" altLang="en-US" sz="4500" dirty="0">
                <a:solidFill>
                  <a:srgbClr val="202124"/>
                </a:solidFill>
                <a:latin typeface="나눔바른고딕" panose="020B0603020101020101" pitchFamily="50" charset="-127"/>
                <a:sym typeface="Noto Sans KR"/>
              </a:rPr>
              <a:t>웹 페이지</a:t>
            </a:r>
            <a:r>
              <a:rPr lang="en-US" altLang="ko-KR" sz="4500" dirty="0">
                <a:solidFill>
                  <a:srgbClr val="202124"/>
                </a:solidFill>
                <a:latin typeface="나눔바른고딕" panose="020B0603020101020101" pitchFamily="50" charset="-127"/>
                <a:sym typeface="Noto Sans KR"/>
              </a:rPr>
              <a:t>=</a:t>
            </a:r>
            <a:r>
              <a:rPr lang="ko-KR" altLang="en-US" sz="4500" dirty="0">
                <a:solidFill>
                  <a:srgbClr val="202124"/>
                </a:solidFill>
                <a:latin typeface="나눔바른고딕" panose="020B0603020101020101" pitchFamily="50" charset="-127"/>
                <a:sym typeface="Noto Sans KR"/>
              </a:rPr>
              <a:t>웹 사이트</a:t>
            </a:r>
            <a:r>
              <a:rPr lang="en-US" altLang="ko-KR" sz="4500" dirty="0">
                <a:solidFill>
                  <a:srgbClr val="202124"/>
                </a:solidFill>
                <a:latin typeface="나눔바른고딕" panose="020B0603020101020101" pitchFamily="50" charset="-127"/>
                <a:sym typeface="Noto Sans KR"/>
              </a:rPr>
              <a:t>, </a:t>
            </a:r>
            <a:r>
              <a:rPr lang="el-GR" altLang="ko-KR" sz="4500" b="0" i="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</a:rPr>
              <a:t>Σ</a:t>
            </a:r>
            <a:r>
              <a:rPr lang="ko-KR" altLang="en-US" sz="4500" b="0" i="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</a:rPr>
              <a:t>웹 사이트</a:t>
            </a:r>
            <a:r>
              <a:rPr lang="en-US" altLang="ko-KR" sz="4500" b="0" i="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</a:rPr>
              <a:t>=</a:t>
            </a:r>
            <a:r>
              <a:rPr lang="ko-KR" altLang="en-US" sz="4500" b="0" i="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</a:rPr>
              <a:t>웹</a:t>
            </a:r>
            <a:endParaRPr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F68BB-4AE5-4548-8C38-2D48AD15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470" y="6249970"/>
            <a:ext cx="8479848" cy="3827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23FE52-E1A3-4762-9A82-BBE07DF25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144" y="7532953"/>
            <a:ext cx="7696096" cy="3422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2CBEF9-0488-4CD5-B510-E82DFB892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1" y="8698739"/>
            <a:ext cx="7108912" cy="32807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38B14B-9237-417D-A1B8-04C107AEFF19}"/>
              </a:ext>
            </a:extLst>
          </p:cNvPr>
          <p:cNvSpPr txBox="1"/>
          <p:nvPr/>
        </p:nvSpPr>
        <p:spPr>
          <a:xfrm>
            <a:off x="4638300" y="12399244"/>
            <a:ext cx="1219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500" dirty="0">
                <a:solidFill>
                  <a:srgbClr val="202124"/>
                </a:solidFill>
                <a:latin typeface="나눔바른고딕" panose="020B0603020101020101" pitchFamily="50" charset="-127"/>
                <a:sym typeface="Noto Sans KR"/>
              </a:rPr>
              <a:t>&lt;</a:t>
            </a:r>
            <a:r>
              <a:rPr lang="ko-KR" altLang="en-US" sz="4500" dirty="0">
                <a:solidFill>
                  <a:srgbClr val="202124"/>
                </a:solidFill>
                <a:latin typeface="나눔바른고딕" panose="020B0603020101020101" pitchFamily="50" charset="-127"/>
                <a:sym typeface="Noto Sans KR"/>
              </a:rPr>
              <a:t>웹 페이지</a:t>
            </a:r>
            <a:r>
              <a:rPr lang="en-US" altLang="ko-KR" sz="4500" dirty="0">
                <a:solidFill>
                  <a:srgbClr val="202124"/>
                </a:solidFill>
                <a:latin typeface="나눔바른고딕" panose="020B0603020101020101" pitchFamily="50" charset="-127"/>
                <a:sym typeface="Noto Sans KR"/>
              </a:rPr>
              <a:t>&gt;</a:t>
            </a:r>
            <a:endParaRPr lang="ko-KR" altLang="en-US" sz="4500" dirty="0"/>
          </a:p>
        </p:txBody>
      </p:sp>
      <p:pic>
        <p:nvPicPr>
          <p:cNvPr id="18" name="Picture 16" descr="네이버 아이콘 PNG AI 무료 다운로드 (2020년) - 리틀딥">
            <a:extLst>
              <a:ext uri="{FF2B5EF4-FFF2-40B4-BE49-F238E27FC236}">
                <a16:creationId xmlns:a16="http://schemas.microsoft.com/office/drawing/2014/main" id="{71830407-0A7D-462D-991D-120B5BE4B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913" y="7945495"/>
            <a:ext cx="2914765" cy="29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388D89-7BFE-4801-9880-9195DAE49015}"/>
              </a:ext>
            </a:extLst>
          </p:cNvPr>
          <p:cNvSpPr txBox="1"/>
          <p:nvPr/>
        </p:nvSpPr>
        <p:spPr>
          <a:xfrm>
            <a:off x="12192000" y="12399244"/>
            <a:ext cx="70817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500" dirty="0"/>
              <a:t>&lt;</a:t>
            </a:r>
            <a:r>
              <a:rPr lang="ko-KR" altLang="en-US" sz="4500" dirty="0"/>
              <a:t>웹 사이트</a:t>
            </a:r>
            <a:r>
              <a:rPr lang="en-US" altLang="ko-KR" sz="4500" dirty="0"/>
              <a:t>&gt;</a:t>
            </a:r>
            <a:endParaRPr lang="ko-KR" altLang="en-US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47355" y="12458699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199" y="1908264"/>
            <a:ext cx="13544013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애플리케이션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(Web</a:t>
            </a: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application)</a:t>
            </a:r>
            <a:endParaRPr b="1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199" y="3637397"/>
            <a:ext cx="18949450" cy="425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기존의 웹 사이트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=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정적 화면들의 모음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애플리케이션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=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동적 페이지 기술들의 모음 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ex.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댓글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,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검색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,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공감버튼 등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Wingdings" panose="05000000000000000000" pitchFamily="2" charset="2"/>
              <a:buChar char="è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현대에는 웹 사이트에 다양한 애플리케이션이 포함되면서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  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사이트와 웹 애플리케이션의 경계가 무너짐</a:t>
            </a:r>
            <a:endParaRPr lang="en-US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pic>
        <p:nvPicPr>
          <p:cNvPr id="1026" name="Picture 2" descr="페이스북 앱은 배터리 먹는 하마 : 다나와 DPG는 내맘을 디피지">
            <a:extLst>
              <a:ext uri="{FF2B5EF4-FFF2-40B4-BE49-F238E27FC236}">
                <a16:creationId xmlns:a16="http://schemas.microsoft.com/office/drawing/2014/main" id="{E96FB0CA-27E5-4408-BE09-29E1CA32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5" y="7927670"/>
            <a:ext cx="8335195" cy="57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웨일 브라우저 네이버 메인화면 변경? : 네이버 블로그">
            <a:extLst>
              <a:ext uri="{FF2B5EF4-FFF2-40B4-BE49-F238E27FC236}">
                <a16:creationId xmlns:a16="http://schemas.microsoft.com/office/drawing/2014/main" id="{3D904D74-5FA6-4DA8-B38D-87C36E99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22" y="7812028"/>
            <a:ext cx="9762783" cy="543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594533"/>
            <a:ext cx="15219148" cy="287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애플리케이션 개발의 두 가지 측면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,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프론트 엔드와 백 엔드</a:t>
            </a:r>
            <a:endParaRPr lang="en-US" altLang="ko-KR" sz="6000" b="1" i="0" u="none" strike="noStrike" cap="none" dirty="0">
              <a:solidFill>
                <a:srgbClr val="111518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138287" y="11467788"/>
            <a:ext cx="62537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프론트 엔드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(Front-end)</a:t>
            </a:r>
            <a:endParaRPr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pic>
        <p:nvPicPr>
          <p:cNvPr id="9" name="Picture 4" descr="웨일 브라우저 네이버 메인화면 변경? : 네이버 블로그">
            <a:extLst>
              <a:ext uri="{FF2B5EF4-FFF2-40B4-BE49-F238E27FC236}">
                <a16:creationId xmlns:a16="http://schemas.microsoft.com/office/drawing/2014/main" id="{39DBCFD7-2971-4843-851E-C96BEB8A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1587"/>
            <a:ext cx="7235361" cy="543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IR - 코딩화면 배경색, 검정색 vs. 흰색 &gt; 자유게시판">
            <a:extLst>
              <a:ext uri="{FF2B5EF4-FFF2-40B4-BE49-F238E27FC236}">
                <a16:creationId xmlns:a16="http://schemas.microsoft.com/office/drawing/2014/main" id="{5CFC1D11-31C1-4884-A113-98691F76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719" y="5486400"/>
            <a:ext cx="9238960" cy="51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08;p3">
            <a:extLst>
              <a:ext uri="{FF2B5EF4-FFF2-40B4-BE49-F238E27FC236}">
                <a16:creationId xmlns:a16="http://schemas.microsoft.com/office/drawing/2014/main" id="{4E643C16-44A0-48AF-A5A2-815DA623AA02}"/>
              </a:ext>
            </a:extLst>
          </p:cNvPr>
          <p:cNvSpPr txBox="1"/>
          <p:nvPr/>
        </p:nvSpPr>
        <p:spPr>
          <a:xfrm>
            <a:off x="11263529" y="11467787"/>
            <a:ext cx="62537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백 엔드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(Back-end)</a:t>
            </a:r>
            <a:endParaRPr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1285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2287030"/>
            <a:ext cx="15219148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프론트 엔드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(Front-end)</a:t>
            </a:r>
            <a:endParaRPr lang="en-US" altLang="ko-KR" sz="6000" b="1" i="0" u="none" strike="noStrike" cap="none" dirty="0">
              <a:solidFill>
                <a:srgbClr val="111518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D8C3C1B7-28D8-43C6-BA79-CB6CF472F9B9}"/>
              </a:ext>
            </a:extLst>
          </p:cNvPr>
          <p:cNvSpPr txBox="1"/>
          <p:nvPr/>
        </p:nvSpPr>
        <p:spPr>
          <a:xfrm>
            <a:off x="1219199" y="4108450"/>
            <a:ext cx="18949450" cy="425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사용자가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사이트 또는 웹 애플리케이션의 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URL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을 입력하거나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  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모바일 애플리케이션을 다운로드할 때 보는 인터페이스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사용자가 보는 화면이기 때문에 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“</a:t>
            </a:r>
            <a:r>
              <a:rPr 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Client side”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라고도 함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및 모바일 솔루션의 사용자 인터페이스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(UI)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와 사용자 경험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(UX)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을 만듦</a:t>
            </a:r>
            <a:endParaRPr lang="en-US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3" name="Google Shape;108;p3">
            <a:extLst>
              <a:ext uri="{FF2B5EF4-FFF2-40B4-BE49-F238E27FC236}">
                <a16:creationId xmlns:a16="http://schemas.microsoft.com/office/drawing/2014/main" id="{4F0C6B99-C585-4101-A0C1-3D29DD242C55}"/>
              </a:ext>
            </a:extLst>
          </p:cNvPr>
          <p:cNvSpPr txBox="1"/>
          <p:nvPr/>
        </p:nvSpPr>
        <p:spPr>
          <a:xfrm>
            <a:off x="2562344" y="12425520"/>
            <a:ext cx="62537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UX(User Experience)</a:t>
            </a:r>
            <a:endParaRPr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4" name="Google Shape;108;p3">
            <a:extLst>
              <a:ext uri="{FF2B5EF4-FFF2-40B4-BE49-F238E27FC236}">
                <a16:creationId xmlns:a16="http://schemas.microsoft.com/office/drawing/2014/main" id="{7D960D2A-EEFC-42AE-BBDD-1E424C32C888}"/>
              </a:ext>
            </a:extLst>
          </p:cNvPr>
          <p:cNvSpPr txBox="1"/>
          <p:nvPr/>
        </p:nvSpPr>
        <p:spPr>
          <a:xfrm>
            <a:off x="11263529" y="12506722"/>
            <a:ext cx="62537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UI(User Interface)</a:t>
            </a:r>
          </a:p>
        </p:txBody>
      </p:sp>
      <p:sp>
        <p:nvSpPr>
          <p:cNvPr id="15" name="Google Shape;108;p3">
            <a:extLst>
              <a:ext uri="{FF2B5EF4-FFF2-40B4-BE49-F238E27FC236}">
                <a16:creationId xmlns:a16="http://schemas.microsoft.com/office/drawing/2014/main" id="{1BAD36FB-88A3-4A4E-947A-C59C355751F5}"/>
              </a:ext>
            </a:extLst>
          </p:cNvPr>
          <p:cNvSpPr txBox="1"/>
          <p:nvPr/>
        </p:nvSpPr>
        <p:spPr>
          <a:xfrm>
            <a:off x="1708796" y="9415487"/>
            <a:ext cx="6253718" cy="2803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R="0"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ID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를 입력한다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.</a:t>
            </a:r>
          </a:p>
          <a:p>
            <a:pPr marR="0"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PW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를 입력한다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.</a:t>
            </a:r>
          </a:p>
          <a:p>
            <a:pPr marR="0"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로그인한다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.</a:t>
            </a:r>
            <a:endParaRPr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CDFBD6-BF41-472B-9BEA-CF5B1E195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262" y="9659865"/>
            <a:ext cx="4867275" cy="2314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688DEE-804D-4857-965E-FD4EC0B6C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562" y="9504466"/>
            <a:ext cx="3735657" cy="26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2287030"/>
            <a:ext cx="15219148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프론트 엔드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언어</a:t>
            </a:r>
            <a:endParaRPr lang="en-US" altLang="ko-KR" sz="6000" b="1" i="0" u="none" strike="noStrike" cap="none" dirty="0">
              <a:solidFill>
                <a:srgbClr val="111518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D8C3C1B7-28D8-43C6-BA79-CB6CF472F9B9}"/>
              </a:ext>
            </a:extLst>
          </p:cNvPr>
          <p:cNvSpPr txBox="1"/>
          <p:nvPr/>
        </p:nvSpPr>
        <p:spPr>
          <a:xfrm>
            <a:off x="7398326" y="4455785"/>
            <a:ext cx="18949450" cy="321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HTML(Hypertext Markup language)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브라우저가 웹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페이지의 구조를 파악하도록 하는 언어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pic>
        <p:nvPicPr>
          <p:cNvPr id="3074" name="Picture 2" descr="HTML - Wikipedia">
            <a:extLst>
              <a:ext uri="{FF2B5EF4-FFF2-40B4-BE49-F238E27FC236}">
                <a16:creationId xmlns:a16="http://schemas.microsoft.com/office/drawing/2014/main" id="{86D2A484-6B7F-4866-81BF-B76987E9F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63" y="4293247"/>
            <a:ext cx="4821873" cy="48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종속형 시트 - 위키백과, 우리 모두의 백과사전">
            <a:extLst>
              <a:ext uri="{FF2B5EF4-FFF2-40B4-BE49-F238E27FC236}">
                <a16:creationId xmlns:a16="http://schemas.microsoft.com/office/drawing/2014/main" id="{DDCA738C-794C-456B-980F-97B006B05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898" y="8199701"/>
            <a:ext cx="3460899" cy="488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08;p3">
            <a:extLst>
              <a:ext uri="{FF2B5EF4-FFF2-40B4-BE49-F238E27FC236}">
                <a16:creationId xmlns:a16="http://schemas.microsoft.com/office/drawing/2014/main" id="{33DEE67E-CB70-4CBF-AD9A-FD073F854B29}"/>
              </a:ext>
            </a:extLst>
          </p:cNvPr>
          <p:cNvSpPr txBox="1"/>
          <p:nvPr/>
        </p:nvSpPr>
        <p:spPr>
          <a:xfrm>
            <a:off x="1479763" y="10240435"/>
            <a:ext cx="13555567" cy="321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CSS(Cascading Style Sheets)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HTML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등 마크업 언어로 작성된 문서가 실제  웹에서 표현되는 방식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디자인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)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을 정해주는 언어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1774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2287030"/>
            <a:ext cx="15219148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프론트 엔드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언어</a:t>
            </a:r>
            <a:endParaRPr lang="en-US" altLang="ko-KR" sz="6000" b="1" i="0" u="none" strike="noStrike" cap="none" dirty="0">
              <a:solidFill>
                <a:srgbClr val="111518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D8C3C1B7-28D8-43C6-BA79-CB6CF472F9B9}"/>
              </a:ext>
            </a:extLst>
          </p:cNvPr>
          <p:cNvSpPr txBox="1"/>
          <p:nvPr/>
        </p:nvSpPr>
        <p:spPr>
          <a:xfrm>
            <a:off x="6671057" y="4325904"/>
            <a:ext cx="12031149" cy="425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JS(</a:t>
            </a:r>
            <a:r>
              <a:rPr lang="en-US" altLang="ko-KR" sz="45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Javascript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컨텐츠를 동적으로 바꾸고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,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멀티미디어를 다루는 등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사이트의 기능성을 향상시키며 사용자를 위해 상호작용하는 애플리케이션을 개발하는 데 사용함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pic>
        <p:nvPicPr>
          <p:cNvPr id="6146" name="Picture 2" descr="자바스크립트(JavaScript) 공부하자">
            <a:extLst>
              <a:ext uri="{FF2B5EF4-FFF2-40B4-BE49-F238E27FC236}">
                <a16:creationId xmlns:a16="http://schemas.microsoft.com/office/drawing/2014/main" id="{76719FB0-3203-4BCD-ACD1-D3382CAB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81" y="3913183"/>
            <a:ext cx="5040819" cy="50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ML, CSS, and JavaScript. So you wanted to know about Hypertext… | by  elijah richards | Medium">
            <a:extLst>
              <a:ext uri="{FF2B5EF4-FFF2-40B4-BE49-F238E27FC236}">
                <a16:creationId xmlns:a16="http://schemas.microsoft.com/office/drawing/2014/main" id="{0ED444E3-A6E1-4436-B08E-6B746BC6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62" y="8973362"/>
            <a:ext cx="7670439" cy="47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 Introducing Javascript">
            <a:extLst>
              <a:ext uri="{FF2B5EF4-FFF2-40B4-BE49-F238E27FC236}">
                <a16:creationId xmlns:a16="http://schemas.microsoft.com/office/drawing/2014/main" id="{A5381A88-372F-47D5-82C5-B32316522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00" y="8245929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23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2287030"/>
            <a:ext cx="15219148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백 엔드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(Back-end)</a:t>
            </a:r>
            <a:endParaRPr lang="en-US" altLang="ko-KR" sz="6000" b="1" i="0" u="none" strike="noStrike" cap="none" dirty="0">
              <a:solidFill>
                <a:srgbClr val="111518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D8C3C1B7-28D8-43C6-BA79-CB6CF472F9B9}"/>
              </a:ext>
            </a:extLst>
          </p:cNvPr>
          <p:cNvSpPr txBox="1"/>
          <p:nvPr/>
        </p:nvSpPr>
        <p:spPr>
          <a:xfrm>
            <a:off x="1219199" y="4108450"/>
            <a:ext cx="18949450" cy="321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사이트나 웹 애플리케이션 또는 모바일 솔루션의 프로세스와 관련된 영역과 데이터베이스를 관리하는 영역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프론트 엔드에서 전달받은 데이터 처리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,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가공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,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저장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)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개발자가 코딩하는 화면이기 때문에 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“Server</a:t>
            </a:r>
            <a:r>
              <a:rPr 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side”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라고도 함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pic>
        <p:nvPicPr>
          <p:cNvPr id="4098" name="Picture 2" descr="JSP] 1. JSP이란? · linked2ev">
            <a:extLst>
              <a:ext uri="{FF2B5EF4-FFF2-40B4-BE49-F238E27FC236}">
                <a16:creationId xmlns:a16="http://schemas.microsoft.com/office/drawing/2014/main" id="{CB40E790-4073-4A97-9BEB-389B7B78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14" y="7349682"/>
            <a:ext cx="2680050" cy="490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E58B03-DAD5-4194-B417-657B80A9CEBE}"/>
              </a:ext>
            </a:extLst>
          </p:cNvPr>
          <p:cNvSpPr txBox="1"/>
          <p:nvPr/>
        </p:nvSpPr>
        <p:spPr>
          <a:xfrm>
            <a:off x="-2068056" y="12394093"/>
            <a:ext cx="1219744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JSP(Java Server Pages)</a:t>
            </a:r>
            <a:endParaRPr lang="ko-KR" altLang="en-US" sz="4500" dirty="0"/>
          </a:p>
        </p:txBody>
      </p:sp>
      <p:pic>
        <p:nvPicPr>
          <p:cNvPr id="4100" name="Picture 4" descr="PHP - 위키백과, 우리 모두의 백과사전">
            <a:extLst>
              <a:ext uri="{FF2B5EF4-FFF2-40B4-BE49-F238E27FC236}">
                <a16:creationId xmlns:a16="http://schemas.microsoft.com/office/drawing/2014/main" id="{C05AC507-4AF1-4230-995F-FA0F4766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10" y="10058550"/>
            <a:ext cx="4473308" cy="241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DD67E6-9982-433F-8DAF-24464B1C0209}"/>
              </a:ext>
            </a:extLst>
          </p:cNvPr>
          <p:cNvSpPr txBox="1"/>
          <p:nvPr/>
        </p:nvSpPr>
        <p:spPr>
          <a:xfrm>
            <a:off x="3331243" y="8566220"/>
            <a:ext cx="1219744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PHP(Hypertext Preprocessor)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55ED056-FC37-42D4-BF30-D30278A5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541" y="7661113"/>
            <a:ext cx="3552288" cy="422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7ADA4B-9570-4C13-81A8-4F014DDBD924}"/>
              </a:ext>
            </a:extLst>
          </p:cNvPr>
          <p:cNvSpPr txBox="1"/>
          <p:nvPr/>
        </p:nvSpPr>
        <p:spPr>
          <a:xfrm>
            <a:off x="9429964" y="12264671"/>
            <a:ext cx="1219744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Ruby on Rails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D416551-AFAF-4ADD-9C90-0941DEF0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62" y="9488445"/>
            <a:ext cx="3552288" cy="35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B37105-D7C0-4EFB-8AC9-3F8C8C93375C}"/>
              </a:ext>
            </a:extLst>
          </p:cNvPr>
          <p:cNvSpPr txBox="1"/>
          <p:nvPr/>
        </p:nvSpPr>
        <p:spPr>
          <a:xfrm>
            <a:off x="19429475" y="7781390"/>
            <a:ext cx="470291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3371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2287030"/>
            <a:ext cx="15219148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프레임워크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(Framework)</a:t>
            </a:r>
            <a:endParaRPr lang="en-US" altLang="ko-KR" sz="6000" b="1" i="0" u="none" strike="noStrike" cap="none" dirty="0">
              <a:solidFill>
                <a:srgbClr val="111518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D8C3C1B7-28D8-43C6-BA79-CB6CF472F9B9}"/>
              </a:ext>
            </a:extLst>
          </p:cNvPr>
          <p:cNvSpPr txBox="1"/>
          <p:nvPr/>
        </p:nvSpPr>
        <p:spPr>
          <a:xfrm>
            <a:off x="1219199" y="4108449"/>
            <a:ext cx="18168572" cy="841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보다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쉽고 간편하게 웹을 개발할 수 있도록 미리 구현된 소프트웨어 개발환경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  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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웹 애플리케이션 개발에 공통적으로 활용되는 작업의 로직을 정의하여      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Wingdings" panose="05000000000000000000" pitchFamily="2" charset="2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      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코드를 짜 놓고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,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누구나 가져다 쓸 수 있도록 함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(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오픈소스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)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라이브러리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: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하나의 프레임워크 내에서 활용 가능한 여러 주요 기능을 가져다 쓰기 쉽게 코드로 구현해 둔 것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Wingdings" panose="05000000000000000000" pitchFamily="2" charset="2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어떤 애플리케이션을 개발하는지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(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모바일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,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웹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, SW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등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), </a:t>
            </a:r>
            <a:r>
              <a:rPr lang="ko-KR" altLang="en-US" sz="45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프론트엔드인지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 </a:t>
            </a:r>
            <a:r>
              <a:rPr lang="ko-KR" altLang="en-US" sz="45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백엔드인지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, 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Wingdings" panose="05000000000000000000" pitchFamily="2" charset="2"/>
              </a:rPr>
              <a:t>어떤 프로그래밍 언어를 사용하는지에 따라 활용하는 프레임워크가 달라짐</a:t>
            </a:r>
            <a:endParaRPr lang="en-US" altLang="ko-KR" sz="45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878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웹 개발 기본개념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2287030"/>
            <a:ext cx="15219148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프레임워크</a:t>
            </a:r>
            <a:r>
              <a:rPr lang="en-US" altLang="ko-KR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 </a:t>
            </a:r>
            <a:r>
              <a:rPr lang="ko-KR" altLang="en-US" sz="6000" b="1" dirty="0">
                <a:solidFill>
                  <a:srgbClr val="1115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KR"/>
                <a:sym typeface="Noto Sans KR"/>
              </a:rPr>
              <a:t>종류</a:t>
            </a:r>
            <a:endParaRPr lang="en-US" altLang="ko-KR" sz="6000" b="1" i="0" u="none" strike="noStrike" cap="none" dirty="0">
              <a:solidFill>
                <a:srgbClr val="111518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KR"/>
              <a:sym typeface="Noto Sans K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83466-6342-4AEC-823B-D52D2E515F81}"/>
              </a:ext>
            </a:extLst>
          </p:cNvPr>
          <p:cNvSpPr txBox="1"/>
          <p:nvPr/>
        </p:nvSpPr>
        <p:spPr>
          <a:xfrm>
            <a:off x="-1120998" y="12196386"/>
            <a:ext cx="1219744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500" err="1"/>
              <a:t>프론트엔드</a:t>
            </a:r>
            <a:r>
              <a:rPr lang="ko-KR" altLang="en-US" sz="4500" dirty="0"/>
              <a:t> 프레임워크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77164-27FE-42DF-A657-0C5A49B21E2F}"/>
              </a:ext>
            </a:extLst>
          </p:cNvPr>
          <p:cNvSpPr txBox="1"/>
          <p:nvPr/>
        </p:nvSpPr>
        <p:spPr>
          <a:xfrm>
            <a:off x="8338688" y="12180059"/>
            <a:ext cx="1219744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500" dirty="0" err="1"/>
              <a:t>백엔드</a:t>
            </a:r>
            <a:r>
              <a:rPr lang="ko-KR" altLang="en-US" sz="4500" dirty="0"/>
              <a:t> 프레임워크</a:t>
            </a:r>
          </a:p>
        </p:txBody>
      </p:sp>
      <p:pic>
        <p:nvPicPr>
          <p:cNvPr id="8194" name="Picture 2" descr="Angular란?">
            <a:extLst>
              <a:ext uri="{FF2B5EF4-FFF2-40B4-BE49-F238E27FC236}">
                <a16:creationId xmlns:a16="http://schemas.microsoft.com/office/drawing/2014/main" id="{74379F5A-4609-498F-8CA7-B934A541F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r="21452"/>
          <a:stretch/>
        </p:blipFill>
        <p:spPr bwMode="auto">
          <a:xfrm>
            <a:off x="1044110" y="4928165"/>
            <a:ext cx="4018815" cy="361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act에 대하여">
            <a:extLst>
              <a:ext uri="{FF2B5EF4-FFF2-40B4-BE49-F238E27FC236}">
                <a16:creationId xmlns:a16="http://schemas.microsoft.com/office/drawing/2014/main" id="{371264DD-F9CF-41A5-9A76-006E36D2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59" y="4615325"/>
            <a:ext cx="5181685" cy="424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Vue.JS] 컴포넌트 (기본)">
            <a:extLst>
              <a:ext uri="{FF2B5EF4-FFF2-40B4-BE49-F238E27FC236}">
                <a16:creationId xmlns:a16="http://schemas.microsoft.com/office/drawing/2014/main" id="{FB29A25B-4A5B-4C89-8452-535D19EB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617" y1="61654" x2="54617" y2="61654"/>
                        <a14:foregroundMark x1="65172" y1="63158" x2="65172" y2="63158"/>
                        <a14:foregroundMark x1="70185" y1="63158" x2="70185" y2="63158"/>
                        <a14:foregroundMark x1="71504" y1="54887" x2="71504" y2="54887"/>
                        <a14:foregroundMark x1="75462" y1="53383" x2="75462" y2="53383"/>
                        <a14:foregroundMark x1="71768" y1="38346" x2="71768" y2="38346"/>
                        <a14:foregroundMark x1="72032" y1="34586" x2="72032" y2="32331"/>
                        <a14:foregroundMark x1="48813" y1="51880" x2="48813" y2="51880"/>
                        <a14:foregroundMark x1="31662" y1="40602" x2="31662" y2="40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730" y="8230684"/>
            <a:ext cx="11776716" cy="413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Spring] Spring Framework란? 기본 개념 핵심 정리">
            <a:extLst>
              <a:ext uri="{FF2B5EF4-FFF2-40B4-BE49-F238E27FC236}">
                <a16:creationId xmlns:a16="http://schemas.microsoft.com/office/drawing/2014/main" id="{2D2CC26E-05AD-47DA-94F1-9F278572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09" y="5288085"/>
            <a:ext cx="4667900" cy="32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django - 튜토리얼 part1">
            <a:extLst>
              <a:ext uri="{FF2B5EF4-FFF2-40B4-BE49-F238E27FC236}">
                <a16:creationId xmlns:a16="http://schemas.microsoft.com/office/drawing/2014/main" id="{0EB1F72F-7EDD-4E29-84E3-494A00DF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651" y="8543945"/>
            <a:ext cx="6888492" cy="34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Node.js JavaScript React Logo Express.js, PNG, 500x500px, Nodejs, Angular,  Angularjs, Area, Brand Download Free">
            <a:extLst>
              <a:ext uri="{FF2B5EF4-FFF2-40B4-BE49-F238E27FC236}">
                <a16:creationId xmlns:a16="http://schemas.microsoft.com/office/drawing/2014/main" id="{B71BE0ED-D959-4041-9CED-25F08BC28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0000" r="90000">
                        <a14:foregroundMark x1="65366" y1="58200" x2="65366" y2="5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058" y="5299376"/>
            <a:ext cx="5339611" cy="32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854310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사용자 지정</PresentationFormat>
  <Paragraphs>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Helvetica Neue Light</vt:lpstr>
      <vt:lpstr>Wingdings</vt:lpstr>
      <vt:lpstr>나눔바른고딕</vt:lpstr>
      <vt:lpstr>Helvetica Neue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4920</cp:lastModifiedBy>
  <cp:revision>16</cp:revision>
  <dcterms:modified xsi:type="dcterms:W3CDTF">2020-11-22T10:04:47Z</dcterms:modified>
</cp:coreProperties>
</file>