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12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8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8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5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4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1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17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0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65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038" y="1456256"/>
            <a:ext cx="7543800" cy="14344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Student Performance &amp; Behavior Analysis using Apache Spark</a:t>
            </a:r>
            <a:endParaRPr sz="4000" b="1" dirty="0">
              <a:solidFill>
                <a:schemeClr val="bg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434428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Source:</a:t>
            </a:r>
            <a:r>
              <a:rPr lang="fr-FR" sz="1800" b="1" u="sng" cap="none" spc="0" dirty="0">
                <a:solidFill>
                  <a:srgbClr val="0070C0"/>
                </a:solidFill>
                <a:latin typeface="Aptos" panose="020B0004020202020204" pitchFamily="34" charset="0"/>
              </a:rPr>
              <a:t>https://www.kaggle.com/datasets/mahmoudelhemaly/students-grading-dataset</a:t>
            </a:r>
          </a:p>
          <a:p>
            <a:pPr lvl="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Email: </a:t>
            </a:r>
            <a:r>
              <a:rPr lang="fr-FR" sz="1800" b="1" cap="none" spc="0" dirty="0">
                <a:solidFill>
                  <a:prstClr val="black"/>
                </a:solidFill>
                <a:latin typeface="Aptos" panose="020B0004020202020204" pitchFamily="34" charset="0"/>
              </a:rPr>
              <a:t>jyoshnajukanti777@gmail.com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</a:endParaRPr>
          </a:p>
          <a:p>
            <a:pPr lvl="0" defTabSz="4572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defRPr/>
            </a:pPr>
            <a:r>
              <a:rPr kumimoji="0" lang="fr-F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Linkedin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 pitchFamily="34" charset="0"/>
              </a:rPr>
              <a:t>: </a:t>
            </a:r>
            <a:r>
              <a:rPr lang="fr-FR" sz="1800" b="1" u="sng" cap="none" spc="0" dirty="0">
                <a:solidFill>
                  <a:srgbClr val="0070C0"/>
                </a:solidFill>
                <a:latin typeface="Aptos" panose="020B0004020202020204" pitchFamily="34" charset="0"/>
              </a:rPr>
              <a:t>https://www.linkedin.com/in/jyoshna-jukanti-53658826a/</a:t>
            </a:r>
            <a:endParaRPr kumimoji="0" lang="fr-FR" sz="1800" b="1" i="0" u="sng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FF0000"/>
                </a:solidFill>
                <a:latin typeface="Aptos" panose="020B00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Spark efficiently processed and analyzed 1,000+ student records, uncovering performance patterns.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Enhanced understanding of learning behaviors.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Supports data-driven educational strategies.</a:t>
            </a:r>
            <a:endParaRPr sz="280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FF0000"/>
                </a:solidFill>
                <a:latin typeface="Aptos" panose="020B0004020202020204" pitchFamily="34" charset="0"/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/>
              <a:t>• Contains performance, </a:t>
            </a:r>
            <a:r>
              <a:rPr lang="en-IN" sz="2800" dirty="0" err="1"/>
              <a:t>behavior</a:t>
            </a:r>
            <a:r>
              <a:rPr lang="en-IN" sz="2800" dirty="0"/>
              <a:t>, and demographic attributes</a:t>
            </a:r>
          </a:p>
          <a:p>
            <a:r>
              <a:rPr lang="en-IN" sz="2800" dirty="0"/>
              <a:t>• </a:t>
            </a:r>
            <a:r>
              <a:rPr lang="en-IN" sz="2800" b="1" dirty="0"/>
              <a:t>Key Columns: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 </a:t>
            </a:r>
            <a:r>
              <a:rPr lang="en-IN" sz="2800" dirty="0" err="1"/>
              <a:t>Student_ID</a:t>
            </a:r>
            <a:r>
              <a:rPr lang="en-IN" sz="2800" dirty="0"/>
              <a:t>, Age, Department, Attendance (%), </a:t>
            </a:r>
            <a:r>
              <a:rPr lang="en-IN" sz="2800" dirty="0" err="1"/>
              <a:t>Midterm_Score</a:t>
            </a:r>
            <a:r>
              <a:rPr lang="en-IN" sz="2800" dirty="0"/>
              <a:t>, </a:t>
            </a:r>
            <a:r>
              <a:rPr lang="en-IN" sz="2800" dirty="0" err="1"/>
              <a:t>Final_Score</a:t>
            </a:r>
            <a:endParaRPr lang="en-IN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 </a:t>
            </a:r>
            <a:r>
              <a:rPr lang="en-IN" sz="2800" dirty="0" err="1"/>
              <a:t>Assignments_Avg</a:t>
            </a:r>
            <a:r>
              <a:rPr lang="en-IN" sz="2800" dirty="0"/>
              <a:t>, </a:t>
            </a:r>
            <a:r>
              <a:rPr lang="en-IN" sz="2800" dirty="0" err="1"/>
              <a:t>Projects_Score</a:t>
            </a:r>
            <a:r>
              <a:rPr lang="en-IN" sz="2800" dirty="0"/>
              <a:t>, </a:t>
            </a:r>
            <a:r>
              <a:rPr lang="en-IN" sz="2800" dirty="0" err="1"/>
              <a:t>Total_Score</a:t>
            </a:r>
            <a:r>
              <a:rPr lang="en-IN" sz="2800" dirty="0"/>
              <a:t>, Grade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/>
              <a:t>  </a:t>
            </a:r>
            <a:r>
              <a:rPr lang="en-IN" sz="2800" dirty="0" err="1"/>
              <a:t>Study_Hours_per_Week</a:t>
            </a:r>
            <a:r>
              <a:rPr lang="en-IN" sz="2800" dirty="0"/>
              <a:t>, </a:t>
            </a:r>
            <a:r>
              <a:rPr lang="en-IN" sz="2800" dirty="0" err="1"/>
              <a:t>Stress_Level</a:t>
            </a:r>
            <a:r>
              <a:rPr lang="en-IN" sz="2800" dirty="0"/>
              <a:t>, </a:t>
            </a:r>
            <a:r>
              <a:rPr lang="en-IN" sz="2800" dirty="0" err="1"/>
              <a:t>Sleep_Hours_per_Night</a:t>
            </a:r>
            <a:endParaRPr lang="en-I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FF0000"/>
                </a:solidFill>
                <a:latin typeface="Aptos" panose="020B0004020202020204" pitchFamily="34" charset="0"/>
              </a:rPr>
              <a:t>Operations Performed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Aptos" panose="020B0004020202020204" pitchFamily="34" charset="0"/>
              </a:rPr>
              <a:t> Data Cleaning &amp; Preprocessing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Aptos" panose="020B0004020202020204" pitchFamily="34" charset="0"/>
              </a:rPr>
              <a:t> Feature Engineering (</a:t>
            </a:r>
            <a:r>
              <a:rPr lang="en-US" sz="2800" dirty="0" err="1">
                <a:latin typeface="Aptos" panose="020B0004020202020204" pitchFamily="34" charset="0"/>
              </a:rPr>
              <a:t>order_value</a:t>
            </a:r>
            <a:r>
              <a:rPr lang="en-US" sz="2800" dirty="0">
                <a:latin typeface="Aptos" panose="020B00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Aptos" panose="020B0004020202020204" pitchFamily="34" charset="0"/>
              </a:rPr>
              <a:t> Descriptive Analytics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Aptos" panose="020B0004020202020204" pitchFamily="34" charset="0"/>
              </a:rPr>
              <a:t> Visualizations (bar, pie, histogram, line, donut)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Aptos" panose="020B0004020202020204" pitchFamily="34" charset="0"/>
              </a:rPr>
              <a:t> Relationship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263527"/>
            <a:ext cx="7543800" cy="1450757"/>
          </a:xfrm>
        </p:spPr>
        <p:txBody>
          <a:bodyPr/>
          <a:lstStyle/>
          <a:p>
            <a:r>
              <a:rPr b="1" dirty="0">
                <a:solidFill>
                  <a:srgbClr val="FF0000"/>
                </a:solidFill>
                <a:latin typeface="Aptos" panose="020B0004020202020204" pitchFamily="34" charset="0"/>
              </a:rPr>
              <a:t>Analys</a:t>
            </a:r>
            <a:r>
              <a:rPr lang="en-US" b="1" dirty="0">
                <a:solidFill>
                  <a:srgbClr val="FF0000"/>
                </a:solidFill>
                <a:latin typeface="Aptos" panose="020B0004020202020204" pitchFamily="34" charset="0"/>
              </a:rPr>
              <a:t>i</a:t>
            </a:r>
            <a:r>
              <a:rPr b="1" dirty="0">
                <a:solidFill>
                  <a:srgbClr val="FF0000"/>
                </a:solidFill>
                <a:latin typeface="Aptos" panose="020B0004020202020204" pitchFamily="34" charset="0"/>
              </a:rPr>
              <a:t>s Performed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📊 Data Cleaning </a:t>
            </a:r>
            <a:r>
              <a:rPr lang="en-IN" dirty="0"/>
              <a:t>→ Handled missing, duplicate, and inconsistent records</a:t>
            </a:r>
          </a:p>
          <a:p>
            <a:r>
              <a:rPr lang="en-IN" b="1" dirty="0"/>
              <a:t>📈 Attendance vs. Grades → </a:t>
            </a:r>
            <a:r>
              <a:rPr lang="en-IN" dirty="0"/>
              <a:t>Relationship between attendance and final performance</a:t>
            </a:r>
          </a:p>
          <a:p>
            <a:r>
              <a:rPr lang="en-IN" b="1" dirty="0"/>
              <a:t>📚 Study Hours &amp; Stress </a:t>
            </a:r>
            <a:r>
              <a:rPr lang="en-IN" dirty="0"/>
              <a:t>→ Correlation between workload and stress level</a:t>
            </a:r>
          </a:p>
          <a:p>
            <a:r>
              <a:rPr lang="en-IN" b="1" dirty="0"/>
              <a:t>💤 Sleep &amp; Performance </a:t>
            </a:r>
            <a:r>
              <a:rPr lang="en-IN" dirty="0"/>
              <a:t>→ </a:t>
            </a:r>
            <a:r>
              <a:rPr lang="en-IN" dirty="0" err="1"/>
              <a:t>Analyzed</a:t>
            </a:r>
            <a:r>
              <a:rPr lang="en-IN" dirty="0"/>
              <a:t> how rest impacts scores</a:t>
            </a:r>
          </a:p>
          <a:p>
            <a:r>
              <a:rPr lang="en-IN" b="1" dirty="0"/>
              <a:t>🎓 Department-Wise Analysis → </a:t>
            </a:r>
            <a:r>
              <a:rPr lang="en-IN" dirty="0"/>
              <a:t>Compared performance across departments</a:t>
            </a:r>
          </a:p>
          <a:p>
            <a:r>
              <a:rPr lang="en-IN" dirty="0"/>
              <a:t>👩‍🎓</a:t>
            </a:r>
            <a:r>
              <a:rPr lang="en-IN" b="1" dirty="0"/>
              <a:t> Gender-Based Analysis </a:t>
            </a:r>
            <a:r>
              <a:rPr lang="en-IN" dirty="0"/>
              <a:t>→ Performance trends between genders</a:t>
            </a:r>
          </a:p>
          <a:p>
            <a:r>
              <a:rPr lang="en-IN" dirty="0"/>
              <a:t>🏫 </a:t>
            </a:r>
            <a:r>
              <a:rPr lang="en-IN" b="1" dirty="0"/>
              <a:t>Parental Education vs. Student Success </a:t>
            </a:r>
            <a:r>
              <a:rPr lang="en-IN" dirty="0"/>
              <a:t>→ Evaluated socio-economic impact</a:t>
            </a:r>
          </a:p>
          <a:p>
            <a:r>
              <a:rPr lang="en-IN" b="1" dirty="0"/>
              <a:t>🔥 Outlier Detection </a:t>
            </a:r>
            <a:r>
              <a:rPr lang="en-IN" dirty="0"/>
              <a:t>→ Removed unrealistic score values</a:t>
            </a:r>
          </a:p>
          <a:p>
            <a:pPr algn="just">
              <a:buFont typeface="Wingdings" panose="05000000000000000000" pitchFamily="2" charset="2"/>
              <a:buChar char="v"/>
            </a:pPr>
            <a:endParaRPr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FF0000"/>
                </a:solidFill>
                <a:latin typeface="Aptos" panose="020B0004020202020204" pitchFamily="34" charset="0"/>
              </a:rPr>
              <a:t>Key Insights – </a:t>
            </a:r>
            <a:r>
              <a:rPr lang="en-US" b="1" dirty="0"/>
              <a:t>Study Hours vs Final Grade</a:t>
            </a:r>
            <a:endParaRPr b="1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Graph:</a:t>
            </a:r>
            <a:r>
              <a:rPr lang="en-US" sz="2800" dirty="0"/>
              <a:t> Scatter plot (Study hours vs Grade)</a:t>
            </a:r>
            <a:br>
              <a:rPr lang="en-US" sz="2800" dirty="0"/>
            </a:br>
            <a:r>
              <a:rPr lang="en-US" sz="2800" b="1" dirty="0"/>
              <a:t>Insight:</a:t>
            </a:r>
            <a:br>
              <a:rPr lang="en-US" sz="2800" dirty="0"/>
            </a:br>
            <a:r>
              <a:rPr lang="en-US" sz="2800" dirty="0"/>
              <a:t>A strong positive correlation — students who studied more hours consistently achieved higher grades, confirming effective study time management.</a:t>
            </a:r>
            <a:endParaRPr sz="280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984648"/>
          </a:xfrm>
        </p:spPr>
        <p:txBody>
          <a:bodyPr>
            <a:normAutofit fontScale="90000"/>
          </a:bodyPr>
          <a:lstStyle/>
          <a:p>
            <a:r>
              <a:rPr b="1" dirty="0">
                <a:solidFill>
                  <a:srgbClr val="FF0000"/>
                </a:solidFill>
                <a:latin typeface="Aptos" panose="020B0004020202020204" pitchFamily="34" charset="0"/>
              </a:rPr>
              <a:t>Key Insights – </a:t>
            </a:r>
            <a:r>
              <a:rPr lang="en-IN" b="1" dirty="0"/>
              <a:t>Parental Education vs Student Performance</a:t>
            </a:r>
            <a:br>
              <a:rPr lang="en-IN" b="1" dirty="0"/>
            </a:br>
            <a:endParaRPr b="1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Graph:</a:t>
            </a:r>
            <a:r>
              <a:rPr lang="en-US" sz="2800" dirty="0"/>
              <a:t> Bar chart</a:t>
            </a:r>
            <a:br>
              <a:rPr lang="en-US" sz="2800" dirty="0"/>
            </a:br>
            <a:r>
              <a:rPr lang="en-US" sz="2800" b="1" dirty="0"/>
              <a:t>Insight:</a:t>
            </a:r>
            <a:br>
              <a:rPr lang="en-US" sz="2800" dirty="0"/>
            </a:br>
            <a:r>
              <a:rPr lang="en-US" sz="2800" dirty="0"/>
              <a:t>Students whose parents have higher education levels perform significantly better — showing the impact of home learning environment and awareness.</a:t>
            </a:r>
            <a:endParaRPr sz="280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FF0000"/>
                </a:solidFill>
                <a:latin typeface="Aptos" panose="020B0004020202020204" pitchFamily="34" charset="0"/>
              </a:rPr>
              <a:t>Key Insights – </a:t>
            </a:r>
            <a:r>
              <a:rPr lang="en-IN" dirty="0"/>
              <a:t>–</a:t>
            </a:r>
            <a:r>
              <a:rPr lang="en-IN" b="1" dirty="0"/>
              <a:t> Gender vs Average Marks</a:t>
            </a:r>
            <a:endParaRPr b="1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b="1" dirty="0"/>
              <a:t>Graph:</a:t>
            </a:r>
            <a:r>
              <a:rPr lang="en-US" sz="2800" dirty="0"/>
              <a:t> Bar chart of average marks by gender</a:t>
            </a:r>
            <a:br>
              <a:rPr lang="en-US" sz="2800" dirty="0"/>
            </a:br>
            <a:r>
              <a:rPr lang="en-US" sz="2800" b="1" dirty="0"/>
              <a:t>Insight:</a:t>
            </a:r>
            <a:br>
              <a:rPr lang="en-US" sz="2800" dirty="0"/>
            </a:br>
            <a:r>
              <a:rPr lang="en-US" sz="2800" dirty="0"/>
              <a:t>Female students show slightly higher average marks compared to males, indicating consistent study habits and attendance influence.</a:t>
            </a:r>
            <a:r>
              <a:rPr sz="2800" dirty="0">
                <a:latin typeface="Aptos" panose="020B00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886325"/>
          </a:xfrm>
        </p:spPr>
        <p:txBody>
          <a:bodyPr>
            <a:normAutofit fontScale="90000"/>
          </a:bodyPr>
          <a:lstStyle/>
          <a:p>
            <a:r>
              <a:rPr b="1" dirty="0">
                <a:solidFill>
                  <a:srgbClr val="FF0000"/>
                </a:solidFill>
                <a:latin typeface="Aptos" panose="020B0004020202020204" pitchFamily="34" charset="0"/>
              </a:rPr>
              <a:t>Key Insights – </a:t>
            </a:r>
            <a:r>
              <a:rPr lang="en-US" b="1" dirty="0"/>
              <a:t>Attendance Rate vs Performance</a:t>
            </a:r>
            <a:br>
              <a:rPr lang="en-US" b="1" dirty="0"/>
            </a:br>
            <a:endParaRPr b="1" dirty="0">
              <a:solidFill>
                <a:srgbClr val="FF0000"/>
              </a:solidFill>
              <a:latin typeface="Aptos" panose="020B00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Graph:</a:t>
            </a:r>
            <a:r>
              <a:rPr lang="en-US" sz="2800" dirty="0"/>
              <a:t> Line plot</a:t>
            </a:r>
            <a:br>
              <a:rPr lang="en-US" sz="2800" dirty="0"/>
            </a:br>
            <a:r>
              <a:rPr lang="en-US" sz="2800" b="1" dirty="0"/>
              <a:t>Insight:</a:t>
            </a:r>
            <a:br>
              <a:rPr lang="en-US" sz="2800" dirty="0"/>
            </a:br>
            <a:r>
              <a:rPr lang="en-US" sz="2800" dirty="0"/>
              <a:t>Performance improves notably with attendance above 85%. Below 70%, average marks drop sharply — attendance is a strong success predictor.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257061"/>
          </a:xfrm>
        </p:spPr>
        <p:txBody>
          <a:bodyPr/>
          <a:lstStyle/>
          <a:p>
            <a:r>
              <a:rPr sz="2800" b="1" dirty="0">
                <a:solidFill>
                  <a:srgbClr val="FF0000"/>
                </a:solidFill>
                <a:latin typeface="Aptos" panose="020B0004020202020204" pitchFamily="34" charset="0"/>
              </a:rPr>
              <a:t>Recommendations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DAD8591-DE52-ACF6-FA77-C8BF482FB1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959" y="2443648"/>
            <a:ext cx="779993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 consistent attendance (&gt;85%).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mentorship for students with low study hours.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 parental engagement programs.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quantitative subject support.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</TotalTime>
  <Words>444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Wingdings</vt:lpstr>
      <vt:lpstr>Retrospect</vt:lpstr>
      <vt:lpstr>Student Performance &amp; Behavior Analysis using Apache Spark</vt:lpstr>
      <vt:lpstr>Dataset Description</vt:lpstr>
      <vt:lpstr>Operations Performed</vt:lpstr>
      <vt:lpstr>Analysis Performed</vt:lpstr>
      <vt:lpstr>Key Insights – Study Hours vs Final Grade</vt:lpstr>
      <vt:lpstr>Key Insights – Parental Education vs Student Performance </vt:lpstr>
      <vt:lpstr>Key Insights – – Gender vs Average Marks</vt:lpstr>
      <vt:lpstr>Key Insights – Attendance Rate vs Performance 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Jukanti Shanti Swaroop</dc:creator>
  <cp:keywords/>
  <dc:description>generated using python-pptx</dc:description>
  <cp:lastModifiedBy>Jukanti Shanti Swaroop</cp:lastModifiedBy>
  <cp:revision>17</cp:revision>
  <dcterms:created xsi:type="dcterms:W3CDTF">2013-01-27T09:14:16Z</dcterms:created>
  <dcterms:modified xsi:type="dcterms:W3CDTF">2025-10-05T12:33:15Z</dcterms:modified>
  <cp:category/>
</cp:coreProperties>
</file>