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1.xml" ContentType="application/vnd.openxmlformats-officedocument.drawingml.chart+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charts/chart2.xml" ContentType="application/vnd.openxmlformats-officedocument.drawingml.chart+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4"/>
  </p:notesMasterIdLst>
  <p:sldIdLst>
    <p:sldId id="256" r:id="rId2"/>
    <p:sldId id="455" r:id="rId3"/>
    <p:sldId id="556" r:id="rId4"/>
    <p:sldId id="558" r:id="rId5"/>
    <p:sldId id="630" r:id="rId6"/>
    <p:sldId id="631" r:id="rId7"/>
    <p:sldId id="621" r:id="rId8"/>
    <p:sldId id="595" r:id="rId9"/>
    <p:sldId id="622" r:id="rId10"/>
    <p:sldId id="623" r:id="rId11"/>
    <p:sldId id="624" r:id="rId12"/>
    <p:sldId id="628" r:id="rId13"/>
    <p:sldId id="625" r:id="rId14"/>
    <p:sldId id="626" r:id="rId15"/>
    <p:sldId id="627" r:id="rId16"/>
    <p:sldId id="629" r:id="rId17"/>
    <p:sldId id="632" r:id="rId18"/>
    <p:sldId id="633" r:id="rId19"/>
    <p:sldId id="617" r:id="rId20"/>
    <p:sldId id="620" r:id="rId21"/>
    <p:sldId id="619" r:id="rId22"/>
    <p:sldId id="618" r:id="rId23"/>
    <p:sldId id="597" r:id="rId24"/>
    <p:sldId id="634" r:id="rId25"/>
    <p:sldId id="635" r:id="rId26"/>
    <p:sldId id="636" r:id="rId27"/>
    <p:sldId id="637" r:id="rId28"/>
    <p:sldId id="638" r:id="rId29"/>
    <p:sldId id="639" r:id="rId30"/>
    <p:sldId id="640" r:id="rId31"/>
    <p:sldId id="641" r:id="rId32"/>
    <p:sldId id="642" r:id="rId33"/>
    <p:sldId id="643" r:id="rId34"/>
    <p:sldId id="651" r:id="rId35"/>
    <p:sldId id="650" r:id="rId36"/>
    <p:sldId id="599" r:id="rId37"/>
    <p:sldId id="644" r:id="rId38"/>
    <p:sldId id="645" r:id="rId39"/>
    <p:sldId id="601" r:id="rId40"/>
    <p:sldId id="602" r:id="rId41"/>
    <p:sldId id="646" r:id="rId42"/>
    <p:sldId id="647" r:id="rId43"/>
    <p:sldId id="648" r:id="rId44"/>
    <p:sldId id="649" r:id="rId45"/>
    <p:sldId id="603" r:id="rId46"/>
    <p:sldId id="604" r:id="rId47"/>
    <p:sldId id="605" r:id="rId48"/>
    <p:sldId id="606" r:id="rId49"/>
    <p:sldId id="616" r:id="rId50"/>
    <p:sldId id="607" r:id="rId51"/>
    <p:sldId id="608" r:id="rId52"/>
    <p:sldId id="609" r:id="rId53"/>
    <p:sldId id="610" r:id="rId54"/>
    <p:sldId id="611" r:id="rId55"/>
    <p:sldId id="612" r:id="rId56"/>
    <p:sldId id="615" r:id="rId57"/>
    <p:sldId id="598" r:id="rId58"/>
    <p:sldId id="596" r:id="rId59"/>
    <p:sldId id="613" r:id="rId60"/>
    <p:sldId id="614" r:id="rId61"/>
    <p:sldId id="557" r:id="rId62"/>
    <p:sldId id="559" r:id="rId63"/>
    <p:sldId id="560" r:id="rId64"/>
    <p:sldId id="561" r:id="rId65"/>
    <p:sldId id="562" r:id="rId66"/>
    <p:sldId id="563" r:id="rId67"/>
    <p:sldId id="564" r:id="rId68"/>
    <p:sldId id="565" r:id="rId69"/>
    <p:sldId id="566" r:id="rId70"/>
    <p:sldId id="567" r:id="rId71"/>
    <p:sldId id="568" r:id="rId72"/>
    <p:sldId id="569" r:id="rId73"/>
    <p:sldId id="570" r:id="rId74"/>
    <p:sldId id="571" r:id="rId75"/>
    <p:sldId id="572" r:id="rId76"/>
    <p:sldId id="573" r:id="rId77"/>
    <p:sldId id="574" r:id="rId78"/>
    <p:sldId id="575" r:id="rId79"/>
    <p:sldId id="576" r:id="rId80"/>
    <p:sldId id="577" r:id="rId81"/>
    <p:sldId id="578" r:id="rId82"/>
    <p:sldId id="579" r:id="rId83"/>
    <p:sldId id="580" r:id="rId84"/>
    <p:sldId id="581" r:id="rId85"/>
    <p:sldId id="582" r:id="rId86"/>
    <p:sldId id="583" r:id="rId87"/>
    <p:sldId id="463" r:id="rId88"/>
    <p:sldId id="511" r:id="rId89"/>
    <p:sldId id="457" r:id="rId90"/>
    <p:sldId id="469" r:id="rId91"/>
    <p:sldId id="512" r:id="rId92"/>
    <p:sldId id="458" r:id="rId93"/>
    <p:sldId id="470" r:id="rId94"/>
    <p:sldId id="459" r:id="rId95"/>
    <p:sldId id="471" r:id="rId96"/>
    <p:sldId id="460" r:id="rId97"/>
    <p:sldId id="472" r:id="rId98"/>
    <p:sldId id="461" r:id="rId99"/>
    <p:sldId id="473" r:id="rId100"/>
    <p:sldId id="462" r:id="rId101"/>
    <p:sldId id="474" r:id="rId102"/>
    <p:sldId id="513" r:id="rId103"/>
    <p:sldId id="594" r:id="rId104"/>
    <p:sldId id="464" r:id="rId105"/>
    <p:sldId id="504" r:id="rId106"/>
    <p:sldId id="506" r:id="rId107"/>
    <p:sldId id="514" r:id="rId108"/>
    <p:sldId id="515" r:id="rId109"/>
    <p:sldId id="516" r:id="rId110"/>
    <p:sldId id="517" r:id="rId111"/>
    <p:sldId id="518" r:id="rId112"/>
    <p:sldId id="479" r:id="rId113"/>
    <p:sldId id="480" r:id="rId114"/>
    <p:sldId id="507" r:id="rId115"/>
    <p:sldId id="481" r:id="rId116"/>
    <p:sldId id="482" r:id="rId117"/>
    <p:sldId id="483" r:id="rId118"/>
    <p:sldId id="584" r:id="rId119"/>
    <p:sldId id="475" r:id="rId120"/>
    <p:sldId id="476" r:id="rId121"/>
    <p:sldId id="477" r:id="rId122"/>
    <p:sldId id="478" r:id="rId123"/>
    <p:sldId id="484" r:id="rId124"/>
    <p:sldId id="485" r:id="rId125"/>
    <p:sldId id="486" r:id="rId126"/>
    <p:sldId id="487" r:id="rId127"/>
    <p:sldId id="489" r:id="rId128"/>
    <p:sldId id="585" r:id="rId129"/>
    <p:sldId id="490" r:id="rId130"/>
    <p:sldId id="586" r:id="rId131"/>
    <p:sldId id="498" r:id="rId132"/>
    <p:sldId id="587" r:id="rId133"/>
    <p:sldId id="499" r:id="rId134"/>
    <p:sldId id="588" r:id="rId135"/>
    <p:sldId id="500" r:id="rId136"/>
    <p:sldId id="589" r:id="rId137"/>
    <p:sldId id="527" r:id="rId138"/>
    <p:sldId id="497" r:id="rId139"/>
    <p:sldId id="508" r:id="rId140"/>
    <p:sldId id="491" r:id="rId141"/>
    <p:sldId id="492" r:id="rId142"/>
    <p:sldId id="493" r:id="rId143"/>
    <p:sldId id="590" r:id="rId144"/>
    <p:sldId id="592" r:id="rId145"/>
    <p:sldId id="509" r:id="rId146"/>
    <p:sldId id="495" r:id="rId147"/>
    <p:sldId id="496" r:id="rId148"/>
    <p:sldId id="510" r:id="rId149"/>
    <p:sldId id="528" r:id="rId150"/>
    <p:sldId id="529" r:id="rId151"/>
    <p:sldId id="591" r:id="rId152"/>
    <p:sldId id="501" r:id="rId153"/>
    <p:sldId id="520" r:id="rId154"/>
    <p:sldId id="521" r:id="rId155"/>
    <p:sldId id="522" r:id="rId156"/>
    <p:sldId id="525" r:id="rId157"/>
    <p:sldId id="502" r:id="rId158"/>
    <p:sldId id="524" r:id="rId159"/>
    <p:sldId id="593" r:id="rId160"/>
    <p:sldId id="519" r:id="rId161"/>
    <p:sldId id="503" r:id="rId162"/>
    <p:sldId id="526" r:id="rId163"/>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0055"/>
    <a:srgbClr val="87A14A"/>
    <a:srgbClr val="779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Inget format, tabellrutnä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Format med tema 1 - dekorfärg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autoAdjust="0"/>
    <p:restoredTop sz="83589" autoAdjust="0"/>
  </p:normalViewPr>
  <p:slideViewPr>
    <p:cSldViewPr>
      <p:cViewPr varScale="1">
        <p:scale>
          <a:sx n="77" d="100"/>
          <a:sy n="77" d="100"/>
        </p:scale>
        <p:origin x="-1362" y="-102"/>
      </p:cViewPr>
      <p:guideLst>
        <p:guide orient="horz" pos="2160"/>
        <p:guide pos="2880"/>
      </p:guideLst>
    </p:cSldViewPr>
  </p:slideViewPr>
  <p:outlineViewPr>
    <p:cViewPr>
      <p:scale>
        <a:sx n="33" d="100"/>
        <a:sy n="33" d="100"/>
      </p:scale>
      <p:origin x="48" y="436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B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Blad1!$B$1</c:f>
              <c:strCache>
                <c:ptCount val="1"/>
                <c:pt idx="0">
                  <c:v>Cost</c:v>
                </c:pt>
              </c:strCache>
            </c:strRef>
          </c:tx>
          <c:marker>
            <c:symbol val="none"/>
          </c:marker>
          <c:cat>
            <c:strRef>
              <c:f>Blad1!$A$2:$A$5</c:f>
              <c:strCache>
                <c:ptCount val="4"/>
                <c:pt idx="0">
                  <c:v>Requirements</c:v>
                </c:pt>
                <c:pt idx="1">
                  <c:v>Development</c:v>
                </c:pt>
                <c:pt idx="2">
                  <c:v>Test</c:v>
                </c:pt>
                <c:pt idx="3">
                  <c:v>Maintenace</c:v>
                </c:pt>
              </c:strCache>
            </c:strRef>
          </c:cat>
          <c:val>
            <c:numRef>
              <c:f>Blad1!$B$2:$B$5</c:f>
              <c:numCache>
                <c:formatCode>General</c:formatCode>
                <c:ptCount val="4"/>
                <c:pt idx="0">
                  <c:v>0.3</c:v>
                </c:pt>
                <c:pt idx="1">
                  <c:v>0.5</c:v>
                </c:pt>
                <c:pt idx="2">
                  <c:v>1.5</c:v>
                </c:pt>
                <c:pt idx="3">
                  <c:v>4.5</c:v>
                </c:pt>
              </c:numCache>
            </c:numRef>
          </c:val>
          <c:smooth val="0"/>
        </c:ser>
        <c:dLbls>
          <c:showLegendKey val="0"/>
          <c:showVal val="0"/>
          <c:showCatName val="0"/>
          <c:showSerName val="0"/>
          <c:showPercent val="0"/>
          <c:showBubbleSize val="0"/>
        </c:dLbls>
        <c:marker val="1"/>
        <c:smooth val="0"/>
        <c:axId val="294131968"/>
        <c:axId val="294162432"/>
      </c:lineChart>
      <c:catAx>
        <c:axId val="294131968"/>
        <c:scaling>
          <c:orientation val="minMax"/>
        </c:scaling>
        <c:delete val="0"/>
        <c:axPos val="b"/>
        <c:majorTickMark val="out"/>
        <c:minorTickMark val="none"/>
        <c:tickLblPos val="nextTo"/>
        <c:crossAx val="294162432"/>
        <c:crosses val="autoZero"/>
        <c:auto val="1"/>
        <c:lblAlgn val="ctr"/>
        <c:lblOffset val="100"/>
        <c:noMultiLvlLbl val="0"/>
      </c:catAx>
      <c:valAx>
        <c:axId val="294162432"/>
        <c:scaling>
          <c:orientation val="minMax"/>
          <c:max val="6"/>
          <c:min val="0"/>
        </c:scaling>
        <c:delete val="1"/>
        <c:axPos val="l"/>
        <c:majorGridlines/>
        <c:numFmt formatCode="General" sourceLinked="1"/>
        <c:majorTickMark val="out"/>
        <c:minorTickMark val="none"/>
        <c:tickLblPos val="nextTo"/>
        <c:crossAx val="294131968"/>
        <c:crosses val="autoZero"/>
        <c:crossBetween val="between"/>
        <c:majorUnit val="2"/>
        <c:minorUnit val="0.4"/>
      </c:valAx>
    </c:plotArea>
    <c:legend>
      <c:legendPos val="r"/>
      <c:layout/>
      <c:overlay val="0"/>
    </c:legend>
    <c:plotVisOnly val="1"/>
    <c:dispBlanksAs val="gap"/>
    <c:showDLblsOverMax val="0"/>
  </c:chart>
  <c:txPr>
    <a:bodyPr/>
    <a:lstStyle/>
    <a:p>
      <a:pPr>
        <a:defRPr sz="1800"/>
      </a:pPr>
      <a:endParaRPr lang="sv-S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perspective val="30"/>
    </c:view3D>
    <c:floor>
      <c:thickness val="0"/>
    </c:floor>
    <c:sideWall>
      <c:thickness val="0"/>
    </c:sideWall>
    <c:backWall>
      <c:thickness val="0"/>
    </c:backWall>
    <c:plotArea>
      <c:layout/>
      <c:line3DChart>
        <c:grouping val="standard"/>
        <c:varyColors val="0"/>
        <c:ser>
          <c:idx val="0"/>
          <c:order val="0"/>
          <c:tx>
            <c:strRef>
              <c:f>Blad1!$A$1</c:f>
              <c:strCache>
                <c:ptCount val="1"/>
                <c:pt idx="0">
                  <c:v>Automated testing</c:v>
                </c:pt>
              </c:strCache>
            </c:strRef>
          </c:tx>
          <c:val>
            <c:numRef>
              <c:f>Blad1!$A$2:$A$10</c:f>
              <c:numCache>
                <c:formatCode>General</c:formatCode>
                <c:ptCount val="9"/>
                <c:pt idx="0">
                  <c:v>1</c:v>
                </c:pt>
                <c:pt idx="1">
                  <c:v>4</c:v>
                </c:pt>
                <c:pt idx="2">
                  <c:v>9</c:v>
                </c:pt>
                <c:pt idx="3">
                  <c:v>14</c:v>
                </c:pt>
                <c:pt idx="4">
                  <c:v>25</c:v>
                </c:pt>
                <c:pt idx="5">
                  <c:v>36</c:v>
                </c:pt>
                <c:pt idx="6">
                  <c:v>49</c:v>
                </c:pt>
                <c:pt idx="7">
                  <c:v>64</c:v>
                </c:pt>
                <c:pt idx="8">
                  <c:v>81</c:v>
                </c:pt>
              </c:numCache>
            </c:numRef>
          </c:val>
          <c:smooth val="0"/>
        </c:ser>
        <c:ser>
          <c:idx val="1"/>
          <c:order val="1"/>
          <c:tx>
            <c:strRef>
              <c:f>Blad1!$B$1</c:f>
              <c:strCache>
                <c:ptCount val="1"/>
                <c:pt idx="0">
                  <c:v>Manual testing</c:v>
                </c:pt>
              </c:strCache>
            </c:strRef>
          </c:tx>
          <c:val>
            <c:numRef>
              <c:f>Blad1!$B$2:$B$10</c:f>
              <c:numCache>
                <c:formatCode>General</c:formatCode>
                <c:ptCount val="9"/>
                <c:pt idx="0">
                  <c:v>5</c:v>
                </c:pt>
                <c:pt idx="1">
                  <c:v>5</c:v>
                </c:pt>
                <c:pt idx="2">
                  <c:v>5</c:v>
                </c:pt>
                <c:pt idx="3">
                  <c:v>5</c:v>
                </c:pt>
                <c:pt idx="4">
                  <c:v>5</c:v>
                </c:pt>
                <c:pt idx="5">
                  <c:v>5</c:v>
                </c:pt>
                <c:pt idx="6">
                  <c:v>5</c:v>
                </c:pt>
                <c:pt idx="7">
                  <c:v>5</c:v>
                </c:pt>
                <c:pt idx="8">
                  <c:v>5</c:v>
                </c:pt>
              </c:numCache>
            </c:numRef>
          </c:val>
          <c:smooth val="0"/>
        </c:ser>
        <c:dLbls>
          <c:showLegendKey val="0"/>
          <c:showVal val="0"/>
          <c:showCatName val="0"/>
          <c:showSerName val="0"/>
          <c:showPercent val="0"/>
          <c:showBubbleSize val="0"/>
        </c:dLbls>
        <c:axId val="201201152"/>
        <c:axId val="201202688"/>
        <c:axId val="159196032"/>
      </c:line3DChart>
      <c:catAx>
        <c:axId val="201201152"/>
        <c:scaling>
          <c:orientation val="minMax"/>
        </c:scaling>
        <c:delete val="0"/>
        <c:axPos val="b"/>
        <c:majorTickMark val="none"/>
        <c:minorTickMark val="none"/>
        <c:tickLblPos val="none"/>
        <c:crossAx val="201202688"/>
        <c:crosses val="autoZero"/>
        <c:auto val="1"/>
        <c:lblAlgn val="ctr"/>
        <c:lblOffset val="100"/>
        <c:noMultiLvlLbl val="0"/>
      </c:catAx>
      <c:valAx>
        <c:axId val="201202688"/>
        <c:scaling>
          <c:orientation val="minMax"/>
          <c:max val="100"/>
          <c:min val="0"/>
        </c:scaling>
        <c:delete val="0"/>
        <c:axPos val="l"/>
        <c:majorGridlines>
          <c:spPr>
            <a:ln>
              <a:noFill/>
            </a:ln>
          </c:spPr>
        </c:majorGridlines>
        <c:numFmt formatCode="General" sourceLinked="1"/>
        <c:majorTickMark val="none"/>
        <c:minorTickMark val="none"/>
        <c:tickLblPos val="none"/>
        <c:crossAx val="201201152"/>
        <c:crosses val="autoZero"/>
        <c:crossBetween val="between"/>
      </c:valAx>
      <c:serAx>
        <c:axId val="159196032"/>
        <c:scaling>
          <c:orientation val="minMax"/>
        </c:scaling>
        <c:delete val="0"/>
        <c:axPos val="b"/>
        <c:majorTickMark val="out"/>
        <c:minorTickMark val="none"/>
        <c:tickLblPos val="nextTo"/>
        <c:crossAx val="201202688"/>
        <c:crosses val="autoZero"/>
      </c:serAx>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1FCCB-E1B6-41A7-A68B-2C89E80E86E1}" type="doc">
      <dgm:prSet loTypeId="urn:microsoft.com/office/officeart/2005/8/layout/architecture+Icon#1" loCatId="officeonline" qsTypeId="urn:microsoft.com/office/officeart/2005/8/quickstyle/simple1" qsCatId="simple" csTypeId="urn:microsoft.com/office/officeart/2005/8/colors/accent1_2" csCatId="accent1" phldr="1"/>
      <dgm:spPr/>
      <dgm:t>
        <a:bodyPr/>
        <a:lstStyle/>
        <a:p>
          <a:endParaRPr lang="en-US"/>
        </a:p>
      </dgm:t>
    </dgm:pt>
    <dgm:pt modelId="{46952F09-E4AF-4BC7-B57C-0D75A943F526}">
      <dgm:prSet phldrT="[Text]"/>
      <dgm:spPr/>
      <dgm:t>
        <a:bodyPr/>
        <a:lstStyle/>
        <a:p>
          <a:r>
            <a:rPr lang="sv-SE" dirty="0" smtClean="0"/>
            <a:t>DB</a:t>
          </a:r>
          <a:endParaRPr lang="en-US" dirty="0"/>
        </a:p>
      </dgm:t>
    </dgm:pt>
    <dgm:pt modelId="{6E5709C9-2660-484D-8CE1-95FB42AE51BC}" type="parTrans" cxnId="{0AE96559-0865-46AC-828A-C836BE952F20}">
      <dgm:prSet/>
      <dgm:spPr/>
      <dgm:t>
        <a:bodyPr/>
        <a:lstStyle/>
        <a:p>
          <a:endParaRPr lang="en-US"/>
        </a:p>
      </dgm:t>
    </dgm:pt>
    <dgm:pt modelId="{FA05A93C-62A7-49CB-8904-474823D35806}" type="sibTrans" cxnId="{0AE96559-0865-46AC-828A-C836BE952F20}">
      <dgm:prSet/>
      <dgm:spPr/>
      <dgm:t>
        <a:bodyPr/>
        <a:lstStyle/>
        <a:p>
          <a:endParaRPr lang="en-US"/>
        </a:p>
      </dgm:t>
    </dgm:pt>
    <dgm:pt modelId="{2E1BE204-2246-4DE9-BA7E-9326C99FFCA9}">
      <dgm:prSet phldrT="[Text]"/>
      <dgm:spPr/>
      <dgm:t>
        <a:bodyPr/>
        <a:lstStyle/>
        <a:p>
          <a:r>
            <a:rPr lang="sv-SE" dirty="0" smtClean="0"/>
            <a:t>Business</a:t>
          </a:r>
          <a:endParaRPr lang="en-US" dirty="0"/>
        </a:p>
      </dgm:t>
    </dgm:pt>
    <dgm:pt modelId="{59F9A8E4-B820-47BC-B838-506F1C8E74BF}" type="parTrans" cxnId="{32771398-BAC4-40D8-BF38-7F268E13D039}">
      <dgm:prSet/>
      <dgm:spPr/>
      <dgm:t>
        <a:bodyPr/>
        <a:lstStyle/>
        <a:p>
          <a:endParaRPr lang="en-US"/>
        </a:p>
      </dgm:t>
    </dgm:pt>
    <dgm:pt modelId="{5C915A8D-BBBF-497A-98BE-2BA3D709AFE6}" type="sibTrans" cxnId="{32771398-BAC4-40D8-BF38-7F268E13D039}">
      <dgm:prSet/>
      <dgm:spPr/>
      <dgm:t>
        <a:bodyPr/>
        <a:lstStyle/>
        <a:p>
          <a:endParaRPr lang="en-US"/>
        </a:p>
      </dgm:t>
    </dgm:pt>
    <dgm:pt modelId="{A459FCEC-6BE6-41EE-AC61-202E344835D6}">
      <dgm:prSet phldrT="[Text]"/>
      <dgm:spPr/>
      <dgm:t>
        <a:bodyPr/>
        <a:lstStyle/>
        <a:p>
          <a:r>
            <a:rPr lang="sv-SE" dirty="0" err="1" smtClean="0"/>
            <a:t>Client</a:t>
          </a:r>
          <a:r>
            <a:rPr lang="sv-SE" dirty="0" smtClean="0"/>
            <a:t> </a:t>
          </a:r>
          <a:r>
            <a:rPr lang="sv-SE" dirty="0" err="1" smtClean="0"/>
            <a:t>Layer</a:t>
          </a:r>
          <a:endParaRPr lang="en-US" dirty="0"/>
        </a:p>
      </dgm:t>
    </dgm:pt>
    <dgm:pt modelId="{498D1875-C324-423F-AFC4-C39D362C1E76}" type="parTrans" cxnId="{7D274F7C-19D9-4AF3-BB5B-DEC4403FB714}">
      <dgm:prSet/>
      <dgm:spPr/>
      <dgm:t>
        <a:bodyPr/>
        <a:lstStyle/>
        <a:p>
          <a:endParaRPr lang="en-US"/>
        </a:p>
      </dgm:t>
    </dgm:pt>
    <dgm:pt modelId="{A4663159-A136-4360-8EE5-A3BA3FE269AD}" type="sibTrans" cxnId="{7D274F7C-19D9-4AF3-BB5B-DEC4403FB714}">
      <dgm:prSet/>
      <dgm:spPr/>
      <dgm:t>
        <a:bodyPr/>
        <a:lstStyle/>
        <a:p>
          <a:endParaRPr lang="en-US"/>
        </a:p>
      </dgm:t>
    </dgm:pt>
    <dgm:pt modelId="{C4A1FED9-8FF0-45BC-B245-A2900948E619}">
      <dgm:prSet phldrT="[Text]"/>
      <dgm:spPr/>
      <dgm:t>
        <a:bodyPr/>
        <a:lstStyle/>
        <a:p>
          <a:r>
            <a:rPr lang="sv-SE" dirty="0" err="1" smtClean="0"/>
            <a:t>User</a:t>
          </a:r>
          <a:r>
            <a:rPr lang="sv-SE" dirty="0" smtClean="0"/>
            <a:t> </a:t>
          </a:r>
          <a:r>
            <a:rPr lang="sv-SE" dirty="0" err="1" smtClean="0"/>
            <a:t>Processing</a:t>
          </a:r>
          <a:endParaRPr lang="en-US" dirty="0"/>
        </a:p>
      </dgm:t>
    </dgm:pt>
    <dgm:pt modelId="{50DE447B-88BA-40CF-AB4E-7443BB7D00C8}" type="parTrans" cxnId="{474C97EA-8D5E-4FDA-85B6-AA6BEF49C8B9}">
      <dgm:prSet/>
      <dgm:spPr/>
      <dgm:t>
        <a:bodyPr/>
        <a:lstStyle/>
        <a:p>
          <a:endParaRPr lang="en-US"/>
        </a:p>
      </dgm:t>
    </dgm:pt>
    <dgm:pt modelId="{B7B59F7D-9840-4AED-ACC1-187149933CCD}" type="sibTrans" cxnId="{474C97EA-8D5E-4FDA-85B6-AA6BEF49C8B9}">
      <dgm:prSet/>
      <dgm:spPr/>
      <dgm:t>
        <a:bodyPr/>
        <a:lstStyle/>
        <a:p>
          <a:endParaRPr lang="en-US"/>
        </a:p>
      </dgm:t>
    </dgm:pt>
    <dgm:pt modelId="{1C7A240E-D8F7-4ED0-A2EE-32E2BD9270F3}">
      <dgm:prSet phldrT="[Text]"/>
      <dgm:spPr/>
      <dgm:t>
        <a:bodyPr/>
        <a:lstStyle/>
        <a:p>
          <a:r>
            <a:rPr lang="sv-SE" dirty="0" smtClean="0"/>
            <a:t>DB Driver</a:t>
          </a:r>
          <a:endParaRPr lang="en-US" dirty="0"/>
        </a:p>
      </dgm:t>
    </dgm:pt>
    <dgm:pt modelId="{E376E827-244B-4622-A9DF-4E65269C9696}" type="parTrans" cxnId="{F24F2B4A-C859-4B96-9040-AAB590049261}">
      <dgm:prSet/>
      <dgm:spPr/>
      <dgm:t>
        <a:bodyPr/>
        <a:lstStyle/>
        <a:p>
          <a:endParaRPr lang="en-US"/>
        </a:p>
      </dgm:t>
    </dgm:pt>
    <dgm:pt modelId="{CC225807-A2A7-44C7-A351-AE88BBBE1D48}" type="sibTrans" cxnId="{F24F2B4A-C859-4B96-9040-AAB590049261}">
      <dgm:prSet/>
      <dgm:spPr/>
      <dgm:t>
        <a:bodyPr/>
        <a:lstStyle/>
        <a:p>
          <a:endParaRPr lang="en-US"/>
        </a:p>
      </dgm:t>
    </dgm:pt>
    <dgm:pt modelId="{76209AC4-BB41-440C-964A-9EF10A0C1CCB}">
      <dgm:prSet phldrT="[Text]"/>
      <dgm:spPr/>
      <dgm:t>
        <a:bodyPr/>
        <a:lstStyle/>
        <a:p>
          <a:r>
            <a:rPr lang="sv-SE" dirty="0" err="1" smtClean="0"/>
            <a:t>Com</a:t>
          </a:r>
          <a:endParaRPr lang="en-US" dirty="0"/>
        </a:p>
      </dgm:t>
    </dgm:pt>
    <dgm:pt modelId="{58DABE17-150D-4818-AF6F-2256A4378170}" type="parTrans" cxnId="{9751D581-BD1A-41D8-B1B4-9EE36889C4DF}">
      <dgm:prSet/>
      <dgm:spPr/>
      <dgm:t>
        <a:bodyPr/>
        <a:lstStyle/>
        <a:p>
          <a:endParaRPr lang="en-US"/>
        </a:p>
      </dgm:t>
    </dgm:pt>
    <dgm:pt modelId="{03CAE3A9-5388-4220-87F0-79947CD6ED1A}" type="sibTrans" cxnId="{9751D581-BD1A-41D8-B1B4-9EE36889C4DF}">
      <dgm:prSet/>
      <dgm:spPr/>
      <dgm:t>
        <a:bodyPr/>
        <a:lstStyle/>
        <a:p>
          <a:endParaRPr lang="en-US"/>
        </a:p>
      </dgm:t>
    </dgm:pt>
    <dgm:pt modelId="{F7980AC5-77FF-4EA8-B7DC-6DDFE7B4F49D}" type="pres">
      <dgm:prSet presAssocID="{9D01FCCB-E1B6-41A7-A68B-2C89E80E86E1}" presName="Name0" presStyleCnt="0">
        <dgm:presLayoutVars>
          <dgm:chPref val="1"/>
          <dgm:dir/>
          <dgm:animOne val="branch"/>
          <dgm:animLvl val="lvl"/>
          <dgm:resizeHandles/>
        </dgm:presLayoutVars>
      </dgm:prSet>
      <dgm:spPr/>
      <dgm:t>
        <a:bodyPr/>
        <a:lstStyle/>
        <a:p>
          <a:endParaRPr lang="en-US"/>
        </a:p>
      </dgm:t>
    </dgm:pt>
    <dgm:pt modelId="{8014D66B-786B-42B9-9628-FC8A62BEB01A}" type="pres">
      <dgm:prSet presAssocID="{46952F09-E4AF-4BC7-B57C-0D75A943F526}" presName="vertOne" presStyleCnt="0"/>
      <dgm:spPr/>
    </dgm:pt>
    <dgm:pt modelId="{FE0BE651-B805-478B-8706-1CFADE336741}" type="pres">
      <dgm:prSet presAssocID="{46952F09-E4AF-4BC7-B57C-0D75A943F526}" presName="txOne" presStyleLbl="node0" presStyleIdx="0" presStyleCnt="1">
        <dgm:presLayoutVars>
          <dgm:chPref val="3"/>
        </dgm:presLayoutVars>
      </dgm:prSet>
      <dgm:spPr/>
      <dgm:t>
        <a:bodyPr/>
        <a:lstStyle/>
        <a:p>
          <a:endParaRPr lang="en-US"/>
        </a:p>
      </dgm:t>
    </dgm:pt>
    <dgm:pt modelId="{15666AD0-4A96-430A-A942-42C9AFFFA4D1}" type="pres">
      <dgm:prSet presAssocID="{46952F09-E4AF-4BC7-B57C-0D75A943F526}" presName="parTransOne" presStyleCnt="0"/>
      <dgm:spPr/>
    </dgm:pt>
    <dgm:pt modelId="{64A92188-50DB-4885-A40C-11BA0839F338}" type="pres">
      <dgm:prSet presAssocID="{46952F09-E4AF-4BC7-B57C-0D75A943F526}" presName="horzOne" presStyleCnt="0"/>
      <dgm:spPr/>
    </dgm:pt>
    <dgm:pt modelId="{E419CA7B-234C-4F0E-AD37-DB1677920C8B}" type="pres">
      <dgm:prSet presAssocID="{2E1BE204-2246-4DE9-BA7E-9326C99FFCA9}" presName="vertTwo" presStyleCnt="0"/>
      <dgm:spPr/>
    </dgm:pt>
    <dgm:pt modelId="{0F85DDC8-EE39-4D32-B8AC-9976A8C43B56}" type="pres">
      <dgm:prSet presAssocID="{2E1BE204-2246-4DE9-BA7E-9326C99FFCA9}" presName="txTwo" presStyleLbl="node2" presStyleIdx="0" presStyleCnt="2">
        <dgm:presLayoutVars>
          <dgm:chPref val="3"/>
        </dgm:presLayoutVars>
      </dgm:prSet>
      <dgm:spPr/>
      <dgm:t>
        <a:bodyPr/>
        <a:lstStyle/>
        <a:p>
          <a:endParaRPr lang="en-US"/>
        </a:p>
      </dgm:t>
    </dgm:pt>
    <dgm:pt modelId="{1C5E1D78-3A5D-4FE0-935B-36BA5230DDD8}" type="pres">
      <dgm:prSet presAssocID="{2E1BE204-2246-4DE9-BA7E-9326C99FFCA9}" presName="parTransTwo" presStyleCnt="0"/>
      <dgm:spPr/>
    </dgm:pt>
    <dgm:pt modelId="{D1AC4187-2123-4937-A64D-C5AD110B2686}" type="pres">
      <dgm:prSet presAssocID="{2E1BE204-2246-4DE9-BA7E-9326C99FFCA9}" presName="horzTwo" presStyleCnt="0"/>
      <dgm:spPr/>
    </dgm:pt>
    <dgm:pt modelId="{EAD15E75-BE5C-468F-8D6D-9845A05BE153}" type="pres">
      <dgm:prSet presAssocID="{A459FCEC-6BE6-41EE-AC61-202E344835D6}" presName="vertThree" presStyleCnt="0"/>
      <dgm:spPr/>
    </dgm:pt>
    <dgm:pt modelId="{6309B8D8-30E5-47EB-8AB0-BD469356CA27}" type="pres">
      <dgm:prSet presAssocID="{A459FCEC-6BE6-41EE-AC61-202E344835D6}" presName="txThree" presStyleLbl="node3" presStyleIdx="0" presStyleCnt="3">
        <dgm:presLayoutVars>
          <dgm:chPref val="3"/>
        </dgm:presLayoutVars>
      </dgm:prSet>
      <dgm:spPr/>
      <dgm:t>
        <a:bodyPr/>
        <a:lstStyle/>
        <a:p>
          <a:endParaRPr lang="en-US"/>
        </a:p>
      </dgm:t>
    </dgm:pt>
    <dgm:pt modelId="{FEF65138-4271-471C-8B7C-461921D195B5}" type="pres">
      <dgm:prSet presAssocID="{A459FCEC-6BE6-41EE-AC61-202E344835D6}" presName="horzThree" presStyleCnt="0"/>
      <dgm:spPr/>
    </dgm:pt>
    <dgm:pt modelId="{4596DD0C-B427-4FA1-B12B-9F6AFB998499}" type="pres">
      <dgm:prSet presAssocID="{A4663159-A136-4360-8EE5-A3BA3FE269AD}" presName="sibSpaceThree" presStyleCnt="0"/>
      <dgm:spPr/>
    </dgm:pt>
    <dgm:pt modelId="{A12CE991-F462-4E9D-BCB1-E99DB37C910C}" type="pres">
      <dgm:prSet presAssocID="{C4A1FED9-8FF0-45BC-B245-A2900948E619}" presName="vertThree" presStyleCnt="0"/>
      <dgm:spPr/>
    </dgm:pt>
    <dgm:pt modelId="{2408AA07-9896-4385-AD56-6A6EF9678068}" type="pres">
      <dgm:prSet presAssocID="{C4A1FED9-8FF0-45BC-B245-A2900948E619}" presName="txThree" presStyleLbl="node3" presStyleIdx="1" presStyleCnt="3">
        <dgm:presLayoutVars>
          <dgm:chPref val="3"/>
        </dgm:presLayoutVars>
      </dgm:prSet>
      <dgm:spPr/>
      <dgm:t>
        <a:bodyPr/>
        <a:lstStyle/>
        <a:p>
          <a:endParaRPr lang="en-US"/>
        </a:p>
      </dgm:t>
    </dgm:pt>
    <dgm:pt modelId="{A841664F-6F5B-4BF1-AF02-210C74F6910E}" type="pres">
      <dgm:prSet presAssocID="{C4A1FED9-8FF0-45BC-B245-A2900948E619}" presName="horzThree" presStyleCnt="0"/>
      <dgm:spPr/>
    </dgm:pt>
    <dgm:pt modelId="{9FF8D306-0682-4546-B4D1-9099615778FE}" type="pres">
      <dgm:prSet presAssocID="{5C915A8D-BBBF-497A-98BE-2BA3D709AFE6}" presName="sibSpaceTwo" presStyleCnt="0"/>
      <dgm:spPr/>
    </dgm:pt>
    <dgm:pt modelId="{6CA3449B-10D6-4790-A669-B81F0AA4E28B}" type="pres">
      <dgm:prSet presAssocID="{1C7A240E-D8F7-4ED0-A2EE-32E2BD9270F3}" presName="vertTwo" presStyleCnt="0"/>
      <dgm:spPr/>
    </dgm:pt>
    <dgm:pt modelId="{B5F8803D-D6A1-4979-BB95-8972013D74A9}" type="pres">
      <dgm:prSet presAssocID="{1C7A240E-D8F7-4ED0-A2EE-32E2BD9270F3}" presName="txTwo" presStyleLbl="node2" presStyleIdx="1" presStyleCnt="2">
        <dgm:presLayoutVars>
          <dgm:chPref val="3"/>
        </dgm:presLayoutVars>
      </dgm:prSet>
      <dgm:spPr/>
      <dgm:t>
        <a:bodyPr/>
        <a:lstStyle/>
        <a:p>
          <a:endParaRPr lang="en-US"/>
        </a:p>
      </dgm:t>
    </dgm:pt>
    <dgm:pt modelId="{21B374FF-5A8A-4354-8271-C038F031495D}" type="pres">
      <dgm:prSet presAssocID="{1C7A240E-D8F7-4ED0-A2EE-32E2BD9270F3}" presName="parTransTwo" presStyleCnt="0"/>
      <dgm:spPr/>
    </dgm:pt>
    <dgm:pt modelId="{1FA19E81-9662-41CD-A6E0-E14976B2C1D0}" type="pres">
      <dgm:prSet presAssocID="{1C7A240E-D8F7-4ED0-A2EE-32E2BD9270F3}" presName="horzTwo" presStyleCnt="0"/>
      <dgm:spPr/>
    </dgm:pt>
    <dgm:pt modelId="{7D884450-F36A-4297-8A4A-AEA0C386F76A}" type="pres">
      <dgm:prSet presAssocID="{76209AC4-BB41-440C-964A-9EF10A0C1CCB}" presName="vertThree" presStyleCnt="0"/>
      <dgm:spPr/>
    </dgm:pt>
    <dgm:pt modelId="{30496524-1688-4A43-8C2F-6204963B5B02}" type="pres">
      <dgm:prSet presAssocID="{76209AC4-BB41-440C-964A-9EF10A0C1CCB}" presName="txThree" presStyleLbl="node3" presStyleIdx="2" presStyleCnt="3">
        <dgm:presLayoutVars>
          <dgm:chPref val="3"/>
        </dgm:presLayoutVars>
      </dgm:prSet>
      <dgm:spPr/>
      <dgm:t>
        <a:bodyPr/>
        <a:lstStyle/>
        <a:p>
          <a:endParaRPr lang="en-US"/>
        </a:p>
      </dgm:t>
    </dgm:pt>
    <dgm:pt modelId="{A7537C54-6708-4B6C-9AC3-14AC21F65BA1}" type="pres">
      <dgm:prSet presAssocID="{76209AC4-BB41-440C-964A-9EF10A0C1CCB}" presName="horzThree" presStyleCnt="0"/>
      <dgm:spPr/>
    </dgm:pt>
  </dgm:ptLst>
  <dgm:cxnLst>
    <dgm:cxn modelId="{F24F2B4A-C859-4B96-9040-AAB590049261}" srcId="{46952F09-E4AF-4BC7-B57C-0D75A943F526}" destId="{1C7A240E-D8F7-4ED0-A2EE-32E2BD9270F3}" srcOrd="1" destOrd="0" parTransId="{E376E827-244B-4622-A9DF-4E65269C9696}" sibTransId="{CC225807-A2A7-44C7-A351-AE88BBBE1D48}"/>
    <dgm:cxn modelId="{425FE764-6AE8-469F-AEA9-B3AA7DD3A703}" type="presOf" srcId="{A459FCEC-6BE6-41EE-AC61-202E344835D6}" destId="{6309B8D8-30E5-47EB-8AB0-BD469356CA27}" srcOrd="0" destOrd="0" presId="urn:microsoft.com/office/officeart/2005/8/layout/architecture+Icon#1"/>
    <dgm:cxn modelId="{0AE96559-0865-46AC-828A-C836BE952F20}" srcId="{9D01FCCB-E1B6-41A7-A68B-2C89E80E86E1}" destId="{46952F09-E4AF-4BC7-B57C-0D75A943F526}" srcOrd="0" destOrd="0" parTransId="{6E5709C9-2660-484D-8CE1-95FB42AE51BC}" sibTransId="{FA05A93C-62A7-49CB-8904-474823D35806}"/>
    <dgm:cxn modelId="{474C97EA-8D5E-4FDA-85B6-AA6BEF49C8B9}" srcId="{2E1BE204-2246-4DE9-BA7E-9326C99FFCA9}" destId="{C4A1FED9-8FF0-45BC-B245-A2900948E619}" srcOrd="1" destOrd="0" parTransId="{50DE447B-88BA-40CF-AB4E-7443BB7D00C8}" sibTransId="{B7B59F7D-9840-4AED-ACC1-187149933CCD}"/>
    <dgm:cxn modelId="{32771398-BAC4-40D8-BF38-7F268E13D039}" srcId="{46952F09-E4AF-4BC7-B57C-0D75A943F526}" destId="{2E1BE204-2246-4DE9-BA7E-9326C99FFCA9}" srcOrd="0" destOrd="0" parTransId="{59F9A8E4-B820-47BC-B838-506F1C8E74BF}" sibTransId="{5C915A8D-BBBF-497A-98BE-2BA3D709AFE6}"/>
    <dgm:cxn modelId="{91F184B4-0464-40FD-9F30-715E784B8B2F}" type="presOf" srcId="{1C7A240E-D8F7-4ED0-A2EE-32E2BD9270F3}" destId="{B5F8803D-D6A1-4979-BB95-8972013D74A9}" srcOrd="0" destOrd="0" presId="urn:microsoft.com/office/officeart/2005/8/layout/architecture+Icon#1"/>
    <dgm:cxn modelId="{7CA74081-C3BB-4ECA-A90E-411AA8C5ACDE}" type="presOf" srcId="{9D01FCCB-E1B6-41A7-A68B-2C89E80E86E1}" destId="{F7980AC5-77FF-4EA8-B7DC-6DDFE7B4F49D}" srcOrd="0" destOrd="0" presId="urn:microsoft.com/office/officeart/2005/8/layout/architecture+Icon#1"/>
    <dgm:cxn modelId="{36CC3788-AF65-4B37-A079-92CC0F442C8B}" type="presOf" srcId="{2E1BE204-2246-4DE9-BA7E-9326C99FFCA9}" destId="{0F85DDC8-EE39-4D32-B8AC-9976A8C43B56}" srcOrd="0" destOrd="0" presId="urn:microsoft.com/office/officeart/2005/8/layout/architecture+Icon#1"/>
    <dgm:cxn modelId="{9751D581-BD1A-41D8-B1B4-9EE36889C4DF}" srcId="{1C7A240E-D8F7-4ED0-A2EE-32E2BD9270F3}" destId="{76209AC4-BB41-440C-964A-9EF10A0C1CCB}" srcOrd="0" destOrd="0" parTransId="{58DABE17-150D-4818-AF6F-2256A4378170}" sibTransId="{03CAE3A9-5388-4220-87F0-79947CD6ED1A}"/>
    <dgm:cxn modelId="{7D274F7C-19D9-4AF3-BB5B-DEC4403FB714}" srcId="{2E1BE204-2246-4DE9-BA7E-9326C99FFCA9}" destId="{A459FCEC-6BE6-41EE-AC61-202E344835D6}" srcOrd="0" destOrd="0" parTransId="{498D1875-C324-423F-AFC4-C39D362C1E76}" sibTransId="{A4663159-A136-4360-8EE5-A3BA3FE269AD}"/>
    <dgm:cxn modelId="{F03764A8-AF26-4047-8ADA-259468B3B975}" type="presOf" srcId="{76209AC4-BB41-440C-964A-9EF10A0C1CCB}" destId="{30496524-1688-4A43-8C2F-6204963B5B02}" srcOrd="0" destOrd="0" presId="urn:microsoft.com/office/officeart/2005/8/layout/architecture+Icon#1"/>
    <dgm:cxn modelId="{1585CDCE-6F8A-4863-94CA-0203FA144557}" type="presOf" srcId="{C4A1FED9-8FF0-45BC-B245-A2900948E619}" destId="{2408AA07-9896-4385-AD56-6A6EF9678068}" srcOrd="0" destOrd="0" presId="urn:microsoft.com/office/officeart/2005/8/layout/architecture+Icon#1"/>
    <dgm:cxn modelId="{B85B48FD-C591-4A06-B730-E43429F8024A}" type="presOf" srcId="{46952F09-E4AF-4BC7-B57C-0D75A943F526}" destId="{FE0BE651-B805-478B-8706-1CFADE336741}" srcOrd="0" destOrd="0" presId="urn:microsoft.com/office/officeart/2005/8/layout/architecture+Icon#1"/>
    <dgm:cxn modelId="{E5E10B06-37CD-4073-8B1D-2307A88F71A8}" type="presParOf" srcId="{F7980AC5-77FF-4EA8-B7DC-6DDFE7B4F49D}" destId="{8014D66B-786B-42B9-9628-FC8A62BEB01A}" srcOrd="0" destOrd="0" presId="urn:microsoft.com/office/officeart/2005/8/layout/architecture+Icon#1"/>
    <dgm:cxn modelId="{215673C3-EAA1-4396-98C1-9DBD821FEAE5}" type="presParOf" srcId="{8014D66B-786B-42B9-9628-FC8A62BEB01A}" destId="{FE0BE651-B805-478B-8706-1CFADE336741}" srcOrd="0" destOrd="0" presId="urn:microsoft.com/office/officeart/2005/8/layout/architecture+Icon#1"/>
    <dgm:cxn modelId="{CD3CE4FC-A761-4C93-9F72-8F0375981EB0}" type="presParOf" srcId="{8014D66B-786B-42B9-9628-FC8A62BEB01A}" destId="{15666AD0-4A96-430A-A942-42C9AFFFA4D1}" srcOrd="1" destOrd="0" presId="urn:microsoft.com/office/officeart/2005/8/layout/architecture+Icon#1"/>
    <dgm:cxn modelId="{5CA89CAB-4322-4E66-A8EA-236B817E708E}" type="presParOf" srcId="{8014D66B-786B-42B9-9628-FC8A62BEB01A}" destId="{64A92188-50DB-4885-A40C-11BA0839F338}" srcOrd="2" destOrd="0" presId="urn:microsoft.com/office/officeart/2005/8/layout/architecture+Icon#1"/>
    <dgm:cxn modelId="{F28C3E57-CA02-4E40-B267-635F3CD2EBE0}" type="presParOf" srcId="{64A92188-50DB-4885-A40C-11BA0839F338}" destId="{E419CA7B-234C-4F0E-AD37-DB1677920C8B}" srcOrd="0" destOrd="0" presId="urn:microsoft.com/office/officeart/2005/8/layout/architecture+Icon#1"/>
    <dgm:cxn modelId="{07E261A7-B471-4D3E-98C8-AE47582489F3}" type="presParOf" srcId="{E419CA7B-234C-4F0E-AD37-DB1677920C8B}" destId="{0F85DDC8-EE39-4D32-B8AC-9976A8C43B56}" srcOrd="0" destOrd="0" presId="urn:microsoft.com/office/officeart/2005/8/layout/architecture+Icon#1"/>
    <dgm:cxn modelId="{5D3FBA97-95CE-4437-9909-0DA323CDE471}" type="presParOf" srcId="{E419CA7B-234C-4F0E-AD37-DB1677920C8B}" destId="{1C5E1D78-3A5D-4FE0-935B-36BA5230DDD8}" srcOrd="1" destOrd="0" presId="urn:microsoft.com/office/officeart/2005/8/layout/architecture+Icon#1"/>
    <dgm:cxn modelId="{CA2884D0-C4A5-4A36-80A8-98B86AA6574D}" type="presParOf" srcId="{E419CA7B-234C-4F0E-AD37-DB1677920C8B}" destId="{D1AC4187-2123-4937-A64D-C5AD110B2686}" srcOrd="2" destOrd="0" presId="urn:microsoft.com/office/officeart/2005/8/layout/architecture+Icon#1"/>
    <dgm:cxn modelId="{101C7794-D70B-41AB-B80E-F169230E1A68}" type="presParOf" srcId="{D1AC4187-2123-4937-A64D-C5AD110B2686}" destId="{EAD15E75-BE5C-468F-8D6D-9845A05BE153}" srcOrd="0" destOrd="0" presId="urn:microsoft.com/office/officeart/2005/8/layout/architecture+Icon#1"/>
    <dgm:cxn modelId="{8AA87675-DAC4-4BF9-BA9F-ECE5A0A47B1A}" type="presParOf" srcId="{EAD15E75-BE5C-468F-8D6D-9845A05BE153}" destId="{6309B8D8-30E5-47EB-8AB0-BD469356CA27}" srcOrd="0" destOrd="0" presId="urn:microsoft.com/office/officeart/2005/8/layout/architecture+Icon#1"/>
    <dgm:cxn modelId="{14FB881A-6CED-45F3-8C4E-358184F1780E}" type="presParOf" srcId="{EAD15E75-BE5C-468F-8D6D-9845A05BE153}" destId="{FEF65138-4271-471C-8B7C-461921D195B5}" srcOrd="1" destOrd="0" presId="urn:microsoft.com/office/officeart/2005/8/layout/architecture+Icon#1"/>
    <dgm:cxn modelId="{4667267C-0592-4560-A234-1EDC5231F084}" type="presParOf" srcId="{D1AC4187-2123-4937-A64D-C5AD110B2686}" destId="{4596DD0C-B427-4FA1-B12B-9F6AFB998499}" srcOrd="1" destOrd="0" presId="urn:microsoft.com/office/officeart/2005/8/layout/architecture+Icon#1"/>
    <dgm:cxn modelId="{F4A7829A-0260-44D1-98B8-2A3E00C5E5F1}" type="presParOf" srcId="{D1AC4187-2123-4937-A64D-C5AD110B2686}" destId="{A12CE991-F462-4E9D-BCB1-E99DB37C910C}" srcOrd="2" destOrd="0" presId="urn:microsoft.com/office/officeart/2005/8/layout/architecture+Icon#1"/>
    <dgm:cxn modelId="{6788FAE3-FCE6-4F53-807C-58FFC5EDCCD7}" type="presParOf" srcId="{A12CE991-F462-4E9D-BCB1-E99DB37C910C}" destId="{2408AA07-9896-4385-AD56-6A6EF9678068}" srcOrd="0" destOrd="0" presId="urn:microsoft.com/office/officeart/2005/8/layout/architecture+Icon#1"/>
    <dgm:cxn modelId="{5A299516-2760-4FE8-BEE3-9A8A22F97595}" type="presParOf" srcId="{A12CE991-F462-4E9D-BCB1-E99DB37C910C}" destId="{A841664F-6F5B-4BF1-AF02-210C74F6910E}" srcOrd="1" destOrd="0" presId="urn:microsoft.com/office/officeart/2005/8/layout/architecture+Icon#1"/>
    <dgm:cxn modelId="{51F478AD-B32E-4676-9605-C734F9BF60B0}" type="presParOf" srcId="{64A92188-50DB-4885-A40C-11BA0839F338}" destId="{9FF8D306-0682-4546-B4D1-9099615778FE}" srcOrd="1" destOrd="0" presId="urn:microsoft.com/office/officeart/2005/8/layout/architecture+Icon#1"/>
    <dgm:cxn modelId="{44D014B4-8459-4047-AB13-7D80C5978DBC}" type="presParOf" srcId="{64A92188-50DB-4885-A40C-11BA0839F338}" destId="{6CA3449B-10D6-4790-A669-B81F0AA4E28B}" srcOrd="2" destOrd="0" presId="urn:microsoft.com/office/officeart/2005/8/layout/architecture+Icon#1"/>
    <dgm:cxn modelId="{6A5DCEB0-7834-48AB-ADD9-33B331948221}" type="presParOf" srcId="{6CA3449B-10D6-4790-A669-B81F0AA4E28B}" destId="{B5F8803D-D6A1-4979-BB95-8972013D74A9}" srcOrd="0" destOrd="0" presId="urn:microsoft.com/office/officeart/2005/8/layout/architecture+Icon#1"/>
    <dgm:cxn modelId="{E2BB8205-6223-4A90-8A55-A60988B7494B}" type="presParOf" srcId="{6CA3449B-10D6-4790-A669-B81F0AA4E28B}" destId="{21B374FF-5A8A-4354-8271-C038F031495D}" srcOrd="1" destOrd="0" presId="urn:microsoft.com/office/officeart/2005/8/layout/architecture+Icon#1"/>
    <dgm:cxn modelId="{7EBE22E6-432D-49F9-8343-BC56015652B1}" type="presParOf" srcId="{6CA3449B-10D6-4790-A669-B81F0AA4E28B}" destId="{1FA19E81-9662-41CD-A6E0-E14976B2C1D0}" srcOrd="2" destOrd="0" presId="urn:microsoft.com/office/officeart/2005/8/layout/architecture+Icon#1"/>
    <dgm:cxn modelId="{5D113E36-BD94-4CE5-9847-27317262F69C}" type="presParOf" srcId="{1FA19E81-9662-41CD-A6E0-E14976B2C1D0}" destId="{7D884450-F36A-4297-8A4A-AEA0C386F76A}" srcOrd="0" destOrd="0" presId="urn:microsoft.com/office/officeart/2005/8/layout/architecture+Icon#1"/>
    <dgm:cxn modelId="{69C8EF41-CC2A-4ED7-9D26-98714E5B9D64}" type="presParOf" srcId="{7D884450-F36A-4297-8A4A-AEA0C386F76A}" destId="{30496524-1688-4A43-8C2F-6204963B5B02}" srcOrd="0" destOrd="0" presId="urn:microsoft.com/office/officeart/2005/8/layout/architecture+Icon#1"/>
    <dgm:cxn modelId="{3F536938-A3D6-484E-8C35-46851B5E02A8}" type="presParOf" srcId="{7D884450-F36A-4297-8A4A-AEA0C386F76A}" destId="{A7537C54-6708-4B6C-9AC3-14AC21F65BA1}" srcOrd="1" destOrd="0" presId="urn:microsoft.com/office/officeart/2005/8/layout/architecture+Ic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3A9472-C4A6-45D7-8597-37A9666DA230}" type="doc">
      <dgm:prSet loTypeId="urn:microsoft.com/office/officeart/2005/8/layout/hProcess9" loCatId="process" qsTypeId="urn:microsoft.com/office/officeart/2005/8/quickstyle/simple1" qsCatId="simple" csTypeId="urn:microsoft.com/office/officeart/2005/8/colors/accent1_2" csCatId="accent1" phldr="1"/>
      <dgm:spPr/>
    </dgm:pt>
    <dgm:pt modelId="{6F638957-68FF-4243-8C33-3CFA5B400EBA}">
      <dgm:prSet phldrT="[Text]"/>
      <dgm:spPr/>
      <dgm:t>
        <a:bodyPr/>
        <a:lstStyle/>
        <a:p>
          <a:r>
            <a:rPr lang="sv-SE" dirty="0" err="1" smtClean="0"/>
            <a:t>Developer</a:t>
          </a:r>
          <a:r>
            <a:rPr lang="sv-SE" dirty="0" smtClean="0"/>
            <a:t> </a:t>
          </a:r>
          <a:r>
            <a:rPr lang="sv-SE" dirty="0" err="1" smtClean="0"/>
            <a:t>commits</a:t>
          </a:r>
          <a:r>
            <a:rPr lang="sv-SE" dirty="0" smtClean="0"/>
            <a:t> </a:t>
          </a:r>
          <a:r>
            <a:rPr lang="sv-SE" dirty="0" err="1" smtClean="0"/>
            <a:t>changes</a:t>
          </a:r>
          <a:endParaRPr lang="en-US" dirty="0"/>
        </a:p>
      </dgm:t>
    </dgm:pt>
    <dgm:pt modelId="{BC444D24-86B9-4824-8199-647CE8268EC2}" type="parTrans" cxnId="{9560296F-DDD4-41FC-A2CF-43DB86D79C0E}">
      <dgm:prSet/>
      <dgm:spPr/>
      <dgm:t>
        <a:bodyPr/>
        <a:lstStyle/>
        <a:p>
          <a:endParaRPr lang="en-US"/>
        </a:p>
      </dgm:t>
    </dgm:pt>
    <dgm:pt modelId="{62FA52AF-85F3-42B0-96E8-756189BE6009}" type="sibTrans" cxnId="{9560296F-DDD4-41FC-A2CF-43DB86D79C0E}">
      <dgm:prSet/>
      <dgm:spPr/>
      <dgm:t>
        <a:bodyPr/>
        <a:lstStyle/>
        <a:p>
          <a:endParaRPr lang="en-US"/>
        </a:p>
      </dgm:t>
    </dgm:pt>
    <dgm:pt modelId="{49813EC1-E838-40AF-9F6D-46B6EDFDB8F9}">
      <dgm:prSet phldrT="[Text]"/>
      <dgm:spPr/>
      <dgm:t>
        <a:bodyPr/>
        <a:lstStyle/>
        <a:p>
          <a:r>
            <a:rPr lang="sv-SE" dirty="0" err="1" smtClean="0"/>
            <a:t>Build</a:t>
          </a:r>
          <a:r>
            <a:rPr lang="sv-SE" dirty="0" smtClean="0"/>
            <a:t> server is </a:t>
          </a:r>
          <a:r>
            <a:rPr lang="sv-SE" dirty="0" err="1" smtClean="0"/>
            <a:t>notified</a:t>
          </a:r>
          <a:endParaRPr lang="en-US" dirty="0"/>
        </a:p>
      </dgm:t>
    </dgm:pt>
    <dgm:pt modelId="{6F779838-B6B5-47B6-A9A1-B0491BE5F34D}" type="parTrans" cxnId="{23AB9FCC-5CBE-4709-972D-F3A462FCA7F9}">
      <dgm:prSet/>
      <dgm:spPr/>
      <dgm:t>
        <a:bodyPr/>
        <a:lstStyle/>
        <a:p>
          <a:endParaRPr lang="en-US"/>
        </a:p>
      </dgm:t>
    </dgm:pt>
    <dgm:pt modelId="{4E47FE93-E41F-4B22-BF38-6F9DDD4A2648}" type="sibTrans" cxnId="{23AB9FCC-5CBE-4709-972D-F3A462FCA7F9}">
      <dgm:prSet/>
      <dgm:spPr/>
      <dgm:t>
        <a:bodyPr/>
        <a:lstStyle/>
        <a:p>
          <a:endParaRPr lang="en-US"/>
        </a:p>
      </dgm:t>
    </dgm:pt>
    <dgm:pt modelId="{2D6D420C-293B-404D-959B-B4BF26CF5674}">
      <dgm:prSet phldrT="[Text]"/>
      <dgm:spPr/>
      <dgm:t>
        <a:bodyPr/>
        <a:lstStyle/>
        <a:p>
          <a:r>
            <a:rPr lang="sv-SE" dirty="0" smtClean="0"/>
            <a:t>Tag set in VCS</a:t>
          </a:r>
          <a:endParaRPr lang="en-US" dirty="0"/>
        </a:p>
      </dgm:t>
    </dgm:pt>
    <dgm:pt modelId="{78CE0A4F-9387-4DED-A39D-0AD1DCED94ED}" type="parTrans" cxnId="{922349B8-B849-4FF0-9699-D953C48EFD38}">
      <dgm:prSet/>
      <dgm:spPr/>
      <dgm:t>
        <a:bodyPr/>
        <a:lstStyle/>
        <a:p>
          <a:endParaRPr lang="en-US"/>
        </a:p>
      </dgm:t>
    </dgm:pt>
    <dgm:pt modelId="{F990C994-14E5-4C6A-BD6B-8D6057FD5992}" type="sibTrans" cxnId="{922349B8-B849-4FF0-9699-D953C48EFD38}">
      <dgm:prSet/>
      <dgm:spPr/>
      <dgm:t>
        <a:bodyPr/>
        <a:lstStyle/>
        <a:p>
          <a:endParaRPr lang="en-US"/>
        </a:p>
      </dgm:t>
    </dgm:pt>
    <dgm:pt modelId="{EF10E9D5-26FE-4DBA-87E7-BA5185E39173}">
      <dgm:prSet phldrT="[Text]"/>
      <dgm:spPr/>
      <dgm:t>
        <a:bodyPr/>
        <a:lstStyle/>
        <a:p>
          <a:r>
            <a:rPr lang="sv-SE" dirty="0" err="1" smtClean="0"/>
            <a:t>Code</a:t>
          </a:r>
          <a:r>
            <a:rPr lang="sv-SE" dirty="0" smtClean="0"/>
            <a:t> </a:t>
          </a:r>
          <a:r>
            <a:rPr lang="sv-SE" dirty="0" err="1" smtClean="0"/>
            <a:t>checked</a:t>
          </a:r>
          <a:r>
            <a:rPr lang="sv-SE" dirty="0" smtClean="0"/>
            <a:t> </a:t>
          </a:r>
          <a:r>
            <a:rPr lang="sv-SE" dirty="0" err="1" smtClean="0"/>
            <a:t>out</a:t>
          </a:r>
          <a:r>
            <a:rPr lang="sv-SE" dirty="0" smtClean="0"/>
            <a:t> </a:t>
          </a:r>
          <a:r>
            <a:rPr lang="sv-SE" dirty="0" err="1" smtClean="0"/>
            <a:t>to</a:t>
          </a:r>
          <a:r>
            <a:rPr lang="sv-SE" dirty="0" smtClean="0"/>
            <a:t> </a:t>
          </a:r>
          <a:r>
            <a:rPr lang="sv-SE" dirty="0" err="1" smtClean="0"/>
            <a:t>build</a:t>
          </a:r>
          <a:r>
            <a:rPr lang="sv-SE" dirty="0" smtClean="0"/>
            <a:t> server</a:t>
          </a:r>
          <a:endParaRPr lang="en-US" dirty="0"/>
        </a:p>
      </dgm:t>
    </dgm:pt>
    <dgm:pt modelId="{823CAEB3-66D4-48D6-B74D-F8A6F2C6EBE7}" type="parTrans" cxnId="{9FA0C49A-6F47-4252-9104-281E4FAACE10}">
      <dgm:prSet/>
      <dgm:spPr/>
      <dgm:t>
        <a:bodyPr/>
        <a:lstStyle/>
        <a:p>
          <a:endParaRPr lang="en-US"/>
        </a:p>
      </dgm:t>
    </dgm:pt>
    <dgm:pt modelId="{C8699553-CD1B-4F34-92D9-BAEA020D4402}" type="sibTrans" cxnId="{9FA0C49A-6F47-4252-9104-281E4FAACE10}">
      <dgm:prSet/>
      <dgm:spPr/>
      <dgm:t>
        <a:bodyPr/>
        <a:lstStyle/>
        <a:p>
          <a:endParaRPr lang="en-US"/>
        </a:p>
      </dgm:t>
    </dgm:pt>
    <dgm:pt modelId="{BDC2F6B5-FC96-48B6-A41E-D6254722A356}">
      <dgm:prSet phldrT="[Text]"/>
      <dgm:spPr/>
      <dgm:t>
        <a:bodyPr/>
        <a:lstStyle/>
        <a:p>
          <a:r>
            <a:rPr lang="sv-SE" dirty="0" err="1" smtClean="0"/>
            <a:t>Code</a:t>
          </a:r>
          <a:r>
            <a:rPr lang="sv-SE" dirty="0" smtClean="0"/>
            <a:t> </a:t>
          </a:r>
          <a:r>
            <a:rPr lang="sv-SE" dirty="0" err="1" smtClean="0"/>
            <a:t>compiled</a:t>
          </a:r>
          <a:r>
            <a:rPr lang="sv-SE" dirty="0" smtClean="0"/>
            <a:t>, </a:t>
          </a:r>
          <a:r>
            <a:rPr lang="sv-SE" dirty="0" err="1" smtClean="0"/>
            <a:t>tested</a:t>
          </a:r>
          <a:r>
            <a:rPr lang="sv-SE" dirty="0" smtClean="0"/>
            <a:t>, </a:t>
          </a:r>
          <a:r>
            <a:rPr lang="sv-SE" dirty="0" err="1" smtClean="0"/>
            <a:t>measured</a:t>
          </a:r>
          <a:endParaRPr lang="en-US" dirty="0"/>
        </a:p>
      </dgm:t>
    </dgm:pt>
    <dgm:pt modelId="{50EC7296-50E8-43E2-99FC-0A0B535128A5}" type="parTrans" cxnId="{83673F7D-A7E7-48CA-AF35-4CE205AF34FA}">
      <dgm:prSet/>
      <dgm:spPr/>
      <dgm:t>
        <a:bodyPr/>
        <a:lstStyle/>
        <a:p>
          <a:endParaRPr lang="en-US"/>
        </a:p>
      </dgm:t>
    </dgm:pt>
    <dgm:pt modelId="{F70663F4-06C5-46AE-9E95-88AFD29EBA15}" type="sibTrans" cxnId="{83673F7D-A7E7-48CA-AF35-4CE205AF34FA}">
      <dgm:prSet/>
      <dgm:spPr/>
      <dgm:t>
        <a:bodyPr/>
        <a:lstStyle/>
        <a:p>
          <a:endParaRPr lang="en-US"/>
        </a:p>
      </dgm:t>
    </dgm:pt>
    <dgm:pt modelId="{E25B571F-7378-4ADF-B604-7F0234CB5690}">
      <dgm:prSet phldrT="[Text]"/>
      <dgm:spPr/>
      <dgm:t>
        <a:bodyPr/>
        <a:lstStyle/>
        <a:p>
          <a:r>
            <a:rPr lang="sv-SE" dirty="0" err="1" smtClean="0"/>
            <a:t>Publish</a:t>
          </a:r>
          <a:r>
            <a:rPr lang="sv-SE" dirty="0" smtClean="0"/>
            <a:t> </a:t>
          </a:r>
          <a:r>
            <a:rPr lang="sv-SE" dirty="0" err="1" smtClean="0"/>
            <a:t>result</a:t>
          </a:r>
          <a:endParaRPr lang="en-US" dirty="0"/>
        </a:p>
      </dgm:t>
    </dgm:pt>
    <dgm:pt modelId="{1CFDCDD6-9013-4640-9BD7-CF3DD97FE6E5}" type="parTrans" cxnId="{997D3075-F1A4-4553-AB31-642C2607899B}">
      <dgm:prSet/>
      <dgm:spPr/>
      <dgm:t>
        <a:bodyPr/>
        <a:lstStyle/>
        <a:p>
          <a:endParaRPr lang="en-US"/>
        </a:p>
      </dgm:t>
    </dgm:pt>
    <dgm:pt modelId="{D9CB3F8C-051D-43F2-8B16-30E79DCE4B74}" type="sibTrans" cxnId="{997D3075-F1A4-4553-AB31-642C2607899B}">
      <dgm:prSet/>
      <dgm:spPr/>
      <dgm:t>
        <a:bodyPr/>
        <a:lstStyle/>
        <a:p>
          <a:endParaRPr lang="en-US"/>
        </a:p>
      </dgm:t>
    </dgm:pt>
    <dgm:pt modelId="{9C61D562-9DEB-40AB-B2A8-E9FC4DF5D3C5}" type="pres">
      <dgm:prSet presAssocID="{4F3A9472-C4A6-45D7-8597-37A9666DA230}" presName="CompostProcess" presStyleCnt="0">
        <dgm:presLayoutVars>
          <dgm:dir/>
          <dgm:resizeHandles val="exact"/>
        </dgm:presLayoutVars>
      </dgm:prSet>
      <dgm:spPr/>
    </dgm:pt>
    <dgm:pt modelId="{6EDCB202-E259-4438-883A-F104BEB377FC}" type="pres">
      <dgm:prSet presAssocID="{4F3A9472-C4A6-45D7-8597-37A9666DA230}" presName="arrow" presStyleLbl="bgShp" presStyleIdx="0" presStyleCnt="1"/>
      <dgm:spPr/>
    </dgm:pt>
    <dgm:pt modelId="{5E365626-DB60-441F-BDFC-A7086303527E}" type="pres">
      <dgm:prSet presAssocID="{4F3A9472-C4A6-45D7-8597-37A9666DA230}" presName="linearProcess" presStyleCnt="0"/>
      <dgm:spPr/>
    </dgm:pt>
    <dgm:pt modelId="{F6A32D0C-5C04-43A0-84EE-D2B40772A9B5}" type="pres">
      <dgm:prSet presAssocID="{6F638957-68FF-4243-8C33-3CFA5B400EBA}" presName="textNode" presStyleLbl="node1" presStyleIdx="0" presStyleCnt="6">
        <dgm:presLayoutVars>
          <dgm:bulletEnabled val="1"/>
        </dgm:presLayoutVars>
      </dgm:prSet>
      <dgm:spPr/>
      <dgm:t>
        <a:bodyPr/>
        <a:lstStyle/>
        <a:p>
          <a:endParaRPr lang="sv-SE"/>
        </a:p>
      </dgm:t>
    </dgm:pt>
    <dgm:pt modelId="{F70D4330-69EB-46C5-9BE0-6E95A23B9296}" type="pres">
      <dgm:prSet presAssocID="{62FA52AF-85F3-42B0-96E8-756189BE6009}" presName="sibTrans" presStyleCnt="0"/>
      <dgm:spPr/>
    </dgm:pt>
    <dgm:pt modelId="{736D4AC9-ECA6-41F9-8566-31287087BBF8}" type="pres">
      <dgm:prSet presAssocID="{49813EC1-E838-40AF-9F6D-46B6EDFDB8F9}" presName="textNode" presStyleLbl="node1" presStyleIdx="1" presStyleCnt="6">
        <dgm:presLayoutVars>
          <dgm:bulletEnabled val="1"/>
        </dgm:presLayoutVars>
      </dgm:prSet>
      <dgm:spPr/>
      <dgm:t>
        <a:bodyPr/>
        <a:lstStyle/>
        <a:p>
          <a:endParaRPr lang="en-US"/>
        </a:p>
      </dgm:t>
    </dgm:pt>
    <dgm:pt modelId="{80D80946-2492-4165-B50F-BF7BD4AB2498}" type="pres">
      <dgm:prSet presAssocID="{4E47FE93-E41F-4B22-BF38-6F9DDD4A2648}" presName="sibTrans" presStyleCnt="0"/>
      <dgm:spPr/>
    </dgm:pt>
    <dgm:pt modelId="{178A149B-A063-4DCC-B6B0-16711D91B2A3}" type="pres">
      <dgm:prSet presAssocID="{2D6D420C-293B-404D-959B-B4BF26CF5674}" presName="textNode" presStyleLbl="node1" presStyleIdx="2" presStyleCnt="6">
        <dgm:presLayoutVars>
          <dgm:bulletEnabled val="1"/>
        </dgm:presLayoutVars>
      </dgm:prSet>
      <dgm:spPr/>
      <dgm:t>
        <a:bodyPr/>
        <a:lstStyle/>
        <a:p>
          <a:endParaRPr lang="en-US"/>
        </a:p>
      </dgm:t>
    </dgm:pt>
    <dgm:pt modelId="{BC59F0F8-023C-4B84-BBB3-286A171A726C}" type="pres">
      <dgm:prSet presAssocID="{F990C994-14E5-4C6A-BD6B-8D6057FD5992}" presName="sibTrans" presStyleCnt="0"/>
      <dgm:spPr/>
    </dgm:pt>
    <dgm:pt modelId="{CC02C3CC-6876-4C10-85EC-FD15AEF2F5EF}" type="pres">
      <dgm:prSet presAssocID="{EF10E9D5-26FE-4DBA-87E7-BA5185E39173}" presName="textNode" presStyleLbl="node1" presStyleIdx="3" presStyleCnt="6">
        <dgm:presLayoutVars>
          <dgm:bulletEnabled val="1"/>
        </dgm:presLayoutVars>
      </dgm:prSet>
      <dgm:spPr/>
      <dgm:t>
        <a:bodyPr/>
        <a:lstStyle/>
        <a:p>
          <a:endParaRPr lang="en-US"/>
        </a:p>
      </dgm:t>
    </dgm:pt>
    <dgm:pt modelId="{72DBDDB5-C907-4F08-90B3-6F1BB4D15946}" type="pres">
      <dgm:prSet presAssocID="{C8699553-CD1B-4F34-92D9-BAEA020D4402}" presName="sibTrans" presStyleCnt="0"/>
      <dgm:spPr/>
    </dgm:pt>
    <dgm:pt modelId="{CE870D6D-EB18-4F63-9F30-C50D75B8B839}" type="pres">
      <dgm:prSet presAssocID="{BDC2F6B5-FC96-48B6-A41E-D6254722A356}" presName="textNode" presStyleLbl="node1" presStyleIdx="4" presStyleCnt="6">
        <dgm:presLayoutVars>
          <dgm:bulletEnabled val="1"/>
        </dgm:presLayoutVars>
      </dgm:prSet>
      <dgm:spPr/>
      <dgm:t>
        <a:bodyPr/>
        <a:lstStyle/>
        <a:p>
          <a:endParaRPr lang="en-US"/>
        </a:p>
      </dgm:t>
    </dgm:pt>
    <dgm:pt modelId="{1E0E2DD0-EF73-4258-AEBF-3E795386A3A2}" type="pres">
      <dgm:prSet presAssocID="{F70663F4-06C5-46AE-9E95-88AFD29EBA15}" presName="sibTrans" presStyleCnt="0"/>
      <dgm:spPr/>
    </dgm:pt>
    <dgm:pt modelId="{19654E6F-DB0E-4A08-90C4-F8A8D0384768}" type="pres">
      <dgm:prSet presAssocID="{E25B571F-7378-4ADF-B604-7F0234CB5690}" presName="textNode" presStyleLbl="node1" presStyleIdx="5" presStyleCnt="6">
        <dgm:presLayoutVars>
          <dgm:bulletEnabled val="1"/>
        </dgm:presLayoutVars>
      </dgm:prSet>
      <dgm:spPr/>
      <dgm:t>
        <a:bodyPr/>
        <a:lstStyle/>
        <a:p>
          <a:endParaRPr lang="sv-SE"/>
        </a:p>
      </dgm:t>
    </dgm:pt>
  </dgm:ptLst>
  <dgm:cxnLst>
    <dgm:cxn modelId="{AC5ED6BD-D625-44DD-8C73-AAD4B73A4AE8}" type="presOf" srcId="{4F3A9472-C4A6-45D7-8597-37A9666DA230}" destId="{9C61D562-9DEB-40AB-B2A8-E9FC4DF5D3C5}" srcOrd="0" destOrd="0" presId="urn:microsoft.com/office/officeart/2005/8/layout/hProcess9"/>
    <dgm:cxn modelId="{83673F7D-A7E7-48CA-AF35-4CE205AF34FA}" srcId="{4F3A9472-C4A6-45D7-8597-37A9666DA230}" destId="{BDC2F6B5-FC96-48B6-A41E-D6254722A356}" srcOrd="4" destOrd="0" parTransId="{50EC7296-50E8-43E2-99FC-0A0B535128A5}" sibTransId="{F70663F4-06C5-46AE-9E95-88AFD29EBA15}"/>
    <dgm:cxn modelId="{B4A7D2FF-C634-4192-BB7C-730F3192E67E}" type="presOf" srcId="{BDC2F6B5-FC96-48B6-A41E-D6254722A356}" destId="{CE870D6D-EB18-4F63-9F30-C50D75B8B839}" srcOrd="0" destOrd="0" presId="urn:microsoft.com/office/officeart/2005/8/layout/hProcess9"/>
    <dgm:cxn modelId="{620F89EA-0BA6-4F03-AA54-F1F2396288AE}" type="presOf" srcId="{E25B571F-7378-4ADF-B604-7F0234CB5690}" destId="{19654E6F-DB0E-4A08-90C4-F8A8D0384768}" srcOrd="0" destOrd="0" presId="urn:microsoft.com/office/officeart/2005/8/layout/hProcess9"/>
    <dgm:cxn modelId="{4246ADE5-2F29-4AB2-A98F-9B8AEBB2EF1D}" type="presOf" srcId="{2D6D420C-293B-404D-959B-B4BF26CF5674}" destId="{178A149B-A063-4DCC-B6B0-16711D91B2A3}" srcOrd="0" destOrd="0" presId="urn:microsoft.com/office/officeart/2005/8/layout/hProcess9"/>
    <dgm:cxn modelId="{997D3075-F1A4-4553-AB31-642C2607899B}" srcId="{4F3A9472-C4A6-45D7-8597-37A9666DA230}" destId="{E25B571F-7378-4ADF-B604-7F0234CB5690}" srcOrd="5" destOrd="0" parTransId="{1CFDCDD6-9013-4640-9BD7-CF3DD97FE6E5}" sibTransId="{D9CB3F8C-051D-43F2-8B16-30E79DCE4B74}"/>
    <dgm:cxn modelId="{EC1BF99D-281A-421D-A35A-AC472570ABF6}" type="presOf" srcId="{49813EC1-E838-40AF-9F6D-46B6EDFDB8F9}" destId="{736D4AC9-ECA6-41F9-8566-31287087BBF8}" srcOrd="0" destOrd="0" presId="urn:microsoft.com/office/officeart/2005/8/layout/hProcess9"/>
    <dgm:cxn modelId="{23AB9FCC-5CBE-4709-972D-F3A462FCA7F9}" srcId="{4F3A9472-C4A6-45D7-8597-37A9666DA230}" destId="{49813EC1-E838-40AF-9F6D-46B6EDFDB8F9}" srcOrd="1" destOrd="0" parTransId="{6F779838-B6B5-47B6-A9A1-B0491BE5F34D}" sibTransId="{4E47FE93-E41F-4B22-BF38-6F9DDD4A2648}"/>
    <dgm:cxn modelId="{9FA0C49A-6F47-4252-9104-281E4FAACE10}" srcId="{4F3A9472-C4A6-45D7-8597-37A9666DA230}" destId="{EF10E9D5-26FE-4DBA-87E7-BA5185E39173}" srcOrd="3" destOrd="0" parTransId="{823CAEB3-66D4-48D6-B74D-F8A6F2C6EBE7}" sibTransId="{C8699553-CD1B-4F34-92D9-BAEA020D4402}"/>
    <dgm:cxn modelId="{65C7E578-E352-4773-85E9-64AF42C0ADEB}" type="presOf" srcId="{6F638957-68FF-4243-8C33-3CFA5B400EBA}" destId="{F6A32D0C-5C04-43A0-84EE-D2B40772A9B5}" srcOrd="0" destOrd="0" presId="urn:microsoft.com/office/officeart/2005/8/layout/hProcess9"/>
    <dgm:cxn modelId="{9560296F-DDD4-41FC-A2CF-43DB86D79C0E}" srcId="{4F3A9472-C4A6-45D7-8597-37A9666DA230}" destId="{6F638957-68FF-4243-8C33-3CFA5B400EBA}" srcOrd="0" destOrd="0" parTransId="{BC444D24-86B9-4824-8199-647CE8268EC2}" sibTransId="{62FA52AF-85F3-42B0-96E8-756189BE6009}"/>
    <dgm:cxn modelId="{E09FE0E0-01B2-4E80-96C1-CE7E4B0D50EA}" type="presOf" srcId="{EF10E9D5-26FE-4DBA-87E7-BA5185E39173}" destId="{CC02C3CC-6876-4C10-85EC-FD15AEF2F5EF}" srcOrd="0" destOrd="0" presId="urn:microsoft.com/office/officeart/2005/8/layout/hProcess9"/>
    <dgm:cxn modelId="{922349B8-B849-4FF0-9699-D953C48EFD38}" srcId="{4F3A9472-C4A6-45D7-8597-37A9666DA230}" destId="{2D6D420C-293B-404D-959B-B4BF26CF5674}" srcOrd="2" destOrd="0" parTransId="{78CE0A4F-9387-4DED-A39D-0AD1DCED94ED}" sibTransId="{F990C994-14E5-4C6A-BD6B-8D6057FD5992}"/>
    <dgm:cxn modelId="{C734D2F6-6628-42DA-99C3-E26682D5A4B0}" type="presParOf" srcId="{9C61D562-9DEB-40AB-B2A8-E9FC4DF5D3C5}" destId="{6EDCB202-E259-4438-883A-F104BEB377FC}" srcOrd="0" destOrd="0" presId="urn:microsoft.com/office/officeart/2005/8/layout/hProcess9"/>
    <dgm:cxn modelId="{BF1A6F36-AE4E-49ED-A911-AFB753724A07}" type="presParOf" srcId="{9C61D562-9DEB-40AB-B2A8-E9FC4DF5D3C5}" destId="{5E365626-DB60-441F-BDFC-A7086303527E}" srcOrd="1" destOrd="0" presId="urn:microsoft.com/office/officeart/2005/8/layout/hProcess9"/>
    <dgm:cxn modelId="{C7D0DE7A-B803-4A1C-A0AF-AEB64726B498}" type="presParOf" srcId="{5E365626-DB60-441F-BDFC-A7086303527E}" destId="{F6A32D0C-5C04-43A0-84EE-D2B40772A9B5}" srcOrd="0" destOrd="0" presId="urn:microsoft.com/office/officeart/2005/8/layout/hProcess9"/>
    <dgm:cxn modelId="{09D9EF9C-68FB-4C04-B9E5-C8F55B6B72C6}" type="presParOf" srcId="{5E365626-DB60-441F-BDFC-A7086303527E}" destId="{F70D4330-69EB-46C5-9BE0-6E95A23B9296}" srcOrd="1" destOrd="0" presId="urn:microsoft.com/office/officeart/2005/8/layout/hProcess9"/>
    <dgm:cxn modelId="{F59146CA-73A1-4384-AB51-7FB392DA47BE}" type="presParOf" srcId="{5E365626-DB60-441F-BDFC-A7086303527E}" destId="{736D4AC9-ECA6-41F9-8566-31287087BBF8}" srcOrd="2" destOrd="0" presId="urn:microsoft.com/office/officeart/2005/8/layout/hProcess9"/>
    <dgm:cxn modelId="{1C3D1CF7-D57E-4722-88FD-5AAA97BBB2F5}" type="presParOf" srcId="{5E365626-DB60-441F-BDFC-A7086303527E}" destId="{80D80946-2492-4165-B50F-BF7BD4AB2498}" srcOrd="3" destOrd="0" presId="urn:microsoft.com/office/officeart/2005/8/layout/hProcess9"/>
    <dgm:cxn modelId="{3072B1F9-622A-415E-9A39-F7752F65D4FE}" type="presParOf" srcId="{5E365626-DB60-441F-BDFC-A7086303527E}" destId="{178A149B-A063-4DCC-B6B0-16711D91B2A3}" srcOrd="4" destOrd="0" presId="urn:microsoft.com/office/officeart/2005/8/layout/hProcess9"/>
    <dgm:cxn modelId="{FC0F0B1C-645F-44ED-8EC5-9F3DF136C2FD}" type="presParOf" srcId="{5E365626-DB60-441F-BDFC-A7086303527E}" destId="{BC59F0F8-023C-4B84-BBB3-286A171A726C}" srcOrd="5" destOrd="0" presId="urn:microsoft.com/office/officeart/2005/8/layout/hProcess9"/>
    <dgm:cxn modelId="{A9D3BA83-61EF-4D1B-A103-694689A8B102}" type="presParOf" srcId="{5E365626-DB60-441F-BDFC-A7086303527E}" destId="{CC02C3CC-6876-4C10-85EC-FD15AEF2F5EF}" srcOrd="6" destOrd="0" presId="urn:microsoft.com/office/officeart/2005/8/layout/hProcess9"/>
    <dgm:cxn modelId="{667B0539-EDF8-4BE1-975F-68E087A025E5}" type="presParOf" srcId="{5E365626-DB60-441F-BDFC-A7086303527E}" destId="{72DBDDB5-C907-4F08-90B3-6F1BB4D15946}" srcOrd="7" destOrd="0" presId="urn:microsoft.com/office/officeart/2005/8/layout/hProcess9"/>
    <dgm:cxn modelId="{AF3F5704-A0CC-4042-909B-C1A7095C7C4C}" type="presParOf" srcId="{5E365626-DB60-441F-BDFC-A7086303527E}" destId="{CE870D6D-EB18-4F63-9F30-C50D75B8B839}" srcOrd="8" destOrd="0" presId="urn:microsoft.com/office/officeart/2005/8/layout/hProcess9"/>
    <dgm:cxn modelId="{6794812C-E9A3-432B-B1E8-136AB44E175A}" type="presParOf" srcId="{5E365626-DB60-441F-BDFC-A7086303527E}" destId="{1E0E2DD0-EF73-4258-AEBF-3E795386A3A2}" srcOrd="9" destOrd="0" presId="urn:microsoft.com/office/officeart/2005/8/layout/hProcess9"/>
    <dgm:cxn modelId="{91B5EA50-6AF4-438D-9798-D6377BF60D51}" type="presParOf" srcId="{5E365626-DB60-441F-BDFC-A7086303527E}" destId="{19654E6F-DB0E-4A08-90C4-F8A8D0384768}"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4B8A0F-0A10-42CF-998F-6C15F85289B1}"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sv-SE"/>
        </a:p>
      </dgm:t>
    </dgm:pt>
    <dgm:pt modelId="{AA25B60C-DBAF-43D1-ACD6-44B258B283A7}">
      <dgm:prSet phldrT="[Text]"/>
      <dgm:spPr/>
      <dgm:t>
        <a:bodyPr/>
        <a:lstStyle/>
        <a:p>
          <a:r>
            <a:rPr lang="sv-SE" dirty="0" smtClean="0"/>
            <a:t>Review (unit test etc)</a:t>
          </a:r>
          <a:endParaRPr lang="sv-SE" dirty="0"/>
        </a:p>
      </dgm:t>
    </dgm:pt>
    <dgm:pt modelId="{844E454A-8443-46EE-88F1-AFBFE020EA17}" type="parTrans" cxnId="{C5D14C22-EF4A-43E1-B306-55BAE71A43B7}">
      <dgm:prSet/>
      <dgm:spPr/>
      <dgm:t>
        <a:bodyPr/>
        <a:lstStyle/>
        <a:p>
          <a:endParaRPr lang="sv-SE"/>
        </a:p>
      </dgm:t>
    </dgm:pt>
    <dgm:pt modelId="{E9443B09-972E-4321-B77B-0B6F3E246DA0}" type="sibTrans" cxnId="{C5D14C22-EF4A-43E1-B306-55BAE71A43B7}">
      <dgm:prSet/>
      <dgm:spPr/>
      <dgm:t>
        <a:bodyPr/>
        <a:lstStyle/>
        <a:p>
          <a:endParaRPr lang="sv-SE"/>
        </a:p>
      </dgm:t>
    </dgm:pt>
    <dgm:pt modelId="{31FB151F-5B00-4167-BAA9-25829908AAAE}">
      <dgm:prSet phldrT="[Text]"/>
      <dgm:spPr/>
      <dgm:t>
        <a:bodyPr/>
        <a:lstStyle/>
        <a:p>
          <a:r>
            <a:rPr lang="sv-SE" dirty="0" smtClean="0"/>
            <a:t>Deploy to repo</a:t>
          </a:r>
          <a:endParaRPr lang="sv-SE" dirty="0"/>
        </a:p>
      </dgm:t>
    </dgm:pt>
    <dgm:pt modelId="{F44AF2D2-2EF6-4506-AFAF-CEF302DFE3EE}" type="parTrans" cxnId="{F10A1A81-9789-4C00-9AB0-BE8F3E5A5232}">
      <dgm:prSet/>
      <dgm:spPr/>
      <dgm:t>
        <a:bodyPr/>
        <a:lstStyle/>
        <a:p>
          <a:endParaRPr lang="sv-SE"/>
        </a:p>
      </dgm:t>
    </dgm:pt>
    <dgm:pt modelId="{F64FB8FE-4656-4DBB-B436-FE1F32E509D7}" type="sibTrans" cxnId="{F10A1A81-9789-4C00-9AB0-BE8F3E5A5232}">
      <dgm:prSet/>
      <dgm:spPr/>
      <dgm:t>
        <a:bodyPr/>
        <a:lstStyle/>
        <a:p>
          <a:endParaRPr lang="sv-SE"/>
        </a:p>
      </dgm:t>
    </dgm:pt>
    <dgm:pt modelId="{286D9423-1F05-4D49-8A90-D139C3F33D73}">
      <dgm:prSet phldrT="[Text]"/>
      <dgm:spPr/>
      <dgm:t>
        <a:bodyPr/>
        <a:lstStyle/>
        <a:p>
          <a:r>
            <a:rPr lang="sv-SE" dirty="0" smtClean="0"/>
            <a:t>Component test</a:t>
          </a:r>
          <a:endParaRPr lang="sv-SE" dirty="0"/>
        </a:p>
      </dgm:t>
    </dgm:pt>
    <dgm:pt modelId="{DB46F5A0-B355-404C-9081-C538F716AA69}" type="parTrans" cxnId="{41C059E2-7268-4EDA-B8BB-CC33FB6600B8}">
      <dgm:prSet/>
      <dgm:spPr/>
      <dgm:t>
        <a:bodyPr/>
        <a:lstStyle/>
        <a:p>
          <a:endParaRPr lang="sv-SE"/>
        </a:p>
      </dgm:t>
    </dgm:pt>
    <dgm:pt modelId="{40EC0C94-4FD4-4D32-9C04-E590588B4678}" type="sibTrans" cxnId="{41C059E2-7268-4EDA-B8BB-CC33FB6600B8}">
      <dgm:prSet/>
      <dgm:spPr/>
      <dgm:t>
        <a:bodyPr/>
        <a:lstStyle/>
        <a:p>
          <a:endParaRPr lang="sv-SE"/>
        </a:p>
      </dgm:t>
    </dgm:pt>
    <dgm:pt modelId="{21F58C87-DD85-49CE-8490-A7B317285AB6}">
      <dgm:prSet phldrT="[Text]"/>
      <dgm:spPr/>
      <dgm:t>
        <a:bodyPr/>
        <a:lstStyle/>
        <a:p>
          <a:r>
            <a:rPr lang="sv-SE" dirty="0" smtClean="0"/>
            <a:t>System level tests (integration, regression, ...)</a:t>
          </a:r>
          <a:endParaRPr lang="sv-SE" dirty="0"/>
        </a:p>
      </dgm:t>
    </dgm:pt>
    <dgm:pt modelId="{182A300E-B7B4-45D4-B153-B6DC414098A8}" type="parTrans" cxnId="{5516C97B-CFF1-4A9F-92CF-1546DD6A59D9}">
      <dgm:prSet/>
      <dgm:spPr/>
      <dgm:t>
        <a:bodyPr/>
        <a:lstStyle/>
        <a:p>
          <a:endParaRPr lang="sv-SE"/>
        </a:p>
      </dgm:t>
    </dgm:pt>
    <dgm:pt modelId="{A85D8DC5-B1FD-4030-892D-6ECE7E46D270}" type="sibTrans" cxnId="{5516C97B-CFF1-4A9F-92CF-1546DD6A59D9}">
      <dgm:prSet/>
      <dgm:spPr/>
      <dgm:t>
        <a:bodyPr/>
        <a:lstStyle/>
        <a:p>
          <a:endParaRPr lang="sv-SE"/>
        </a:p>
      </dgm:t>
    </dgm:pt>
    <dgm:pt modelId="{964C261A-7A8A-4EEA-840E-EBFE57217297}">
      <dgm:prSet phldrT="[Text]"/>
      <dgm:spPr/>
      <dgm:t>
        <a:bodyPr/>
        <a:lstStyle/>
        <a:p>
          <a:r>
            <a:rPr lang="sv-SE" dirty="0" smtClean="0"/>
            <a:t>Load test</a:t>
          </a:r>
          <a:endParaRPr lang="sv-SE" dirty="0"/>
        </a:p>
      </dgm:t>
    </dgm:pt>
    <dgm:pt modelId="{1A15A6B2-4DFC-4F5E-8E71-46CB41C0AB17}" type="parTrans" cxnId="{B7131243-1B96-42FA-9D59-B6B1E2F9E4AA}">
      <dgm:prSet/>
      <dgm:spPr/>
      <dgm:t>
        <a:bodyPr/>
        <a:lstStyle/>
        <a:p>
          <a:endParaRPr lang="sv-SE"/>
        </a:p>
      </dgm:t>
    </dgm:pt>
    <dgm:pt modelId="{5288EEEB-59D1-4ABB-A776-1AB5F3F36B5E}" type="sibTrans" cxnId="{B7131243-1B96-42FA-9D59-B6B1E2F9E4AA}">
      <dgm:prSet/>
      <dgm:spPr/>
      <dgm:t>
        <a:bodyPr/>
        <a:lstStyle/>
        <a:p>
          <a:endParaRPr lang="sv-SE"/>
        </a:p>
      </dgm:t>
    </dgm:pt>
    <dgm:pt modelId="{83263E81-E04F-4BEF-A083-1B89B575A5C8}">
      <dgm:prSet phldrT="[Text]"/>
      <dgm:spPr/>
      <dgm:t>
        <a:bodyPr/>
        <a:lstStyle/>
        <a:p>
          <a:r>
            <a:rPr lang="sv-SE" dirty="0" smtClean="0"/>
            <a:t>Deploy exploratory test servers</a:t>
          </a:r>
          <a:endParaRPr lang="sv-SE" dirty="0"/>
        </a:p>
      </dgm:t>
    </dgm:pt>
    <dgm:pt modelId="{A93AC1BF-8297-4B78-8E7E-E7E3370E3217}" type="parTrans" cxnId="{8EF5A131-8CEE-49D8-8FBF-53BB986C7177}">
      <dgm:prSet/>
      <dgm:spPr/>
      <dgm:t>
        <a:bodyPr/>
        <a:lstStyle/>
        <a:p>
          <a:endParaRPr lang="sv-SE"/>
        </a:p>
      </dgm:t>
    </dgm:pt>
    <dgm:pt modelId="{62D7DE17-BF80-420A-9A13-C70750F5EF75}" type="sibTrans" cxnId="{8EF5A131-8CEE-49D8-8FBF-53BB986C7177}">
      <dgm:prSet/>
      <dgm:spPr/>
      <dgm:t>
        <a:bodyPr/>
        <a:lstStyle/>
        <a:p>
          <a:endParaRPr lang="sv-SE"/>
        </a:p>
      </dgm:t>
    </dgm:pt>
    <dgm:pt modelId="{160F2C97-E34C-423A-B881-2DF41CEA30DF}">
      <dgm:prSet phldrT="[Text]"/>
      <dgm:spPr/>
      <dgm:t>
        <a:bodyPr/>
        <a:lstStyle/>
        <a:p>
          <a:r>
            <a:rPr lang="sv-SE" dirty="0" smtClean="0"/>
            <a:t>...</a:t>
          </a:r>
          <a:endParaRPr lang="sv-SE" dirty="0"/>
        </a:p>
      </dgm:t>
    </dgm:pt>
    <dgm:pt modelId="{459D5553-AD3F-4272-9E21-69010445C0E4}" type="parTrans" cxnId="{85D3652E-A7F7-489A-878C-F33555AAD6DD}">
      <dgm:prSet/>
      <dgm:spPr/>
      <dgm:t>
        <a:bodyPr/>
        <a:lstStyle/>
        <a:p>
          <a:endParaRPr lang="sv-SE"/>
        </a:p>
      </dgm:t>
    </dgm:pt>
    <dgm:pt modelId="{30969919-F49C-4611-9A91-A3F4C0D8FA12}" type="sibTrans" cxnId="{85D3652E-A7F7-489A-878C-F33555AAD6DD}">
      <dgm:prSet/>
      <dgm:spPr/>
      <dgm:t>
        <a:bodyPr/>
        <a:lstStyle/>
        <a:p>
          <a:endParaRPr lang="sv-SE"/>
        </a:p>
      </dgm:t>
    </dgm:pt>
    <dgm:pt modelId="{2F40B645-2917-4250-8352-ED49E5F85186}" type="pres">
      <dgm:prSet presAssocID="{AF4B8A0F-0A10-42CF-998F-6C15F85289B1}" presName="diagram" presStyleCnt="0">
        <dgm:presLayoutVars>
          <dgm:dir/>
          <dgm:resizeHandles val="exact"/>
        </dgm:presLayoutVars>
      </dgm:prSet>
      <dgm:spPr/>
      <dgm:t>
        <a:bodyPr/>
        <a:lstStyle/>
        <a:p>
          <a:endParaRPr lang="sv-SE"/>
        </a:p>
      </dgm:t>
    </dgm:pt>
    <dgm:pt modelId="{23781ADF-046B-4A18-A983-0DE827243B95}" type="pres">
      <dgm:prSet presAssocID="{AA25B60C-DBAF-43D1-ACD6-44B258B283A7}" presName="node" presStyleLbl="node1" presStyleIdx="0" presStyleCnt="7">
        <dgm:presLayoutVars>
          <dgm:bulletEnabled val="1"/>
        </dgm:presLayoutVars>
      </dgm:prSet>
      <dgm:spPr/>
      <dgm:t>
        <a:bodyPr/>
        <a:lstStyle/>
        <a:p>
          <a:endParaRPr lang="sv-SE"/>
        </a:p>
      </dgm:t>
    </dgm:pt>
    <dgm:pt modelId="{5A9783CD-9932-4B70-A8CE-225FA91EB705}" type="pres">
      <dgm:prSet presAssocID="{E9443B09-972E-4321-B77B-0B6F3E246DA0}" presName="sibTrans" presStyleLbl="sibTrans2D1" presStyleIdx="0" presStyleCnt="6"/>
      <dgm:spPr/>
      <dgm:t>
        <a:bodyPr/>
        <a:lstStyle/>
        <a:p>
          <a:endParaRPr lang="sv-SE"/>
        </a:p>
      </dgm:t>
    </dgm:pt>
    <dgm:pt modelId="{655C336B-F620-486A-9960-F04B863C19FB}" type="pres">
      <dgm:prSet presAssocID="{E9443B09-972E-4321-B77B-0B6F3E246DA0}" presName="connectorText" presStyleLbl="sibTrans2D1" presStyleIdx="0" presStyleCnt="6"/>
      <dgm:spPr/>
      <dgm:t>
        <a:bodyPr/>
        <a:lstStyle/>
        <a:p>
          <a:endParaRPr lang="sv-SE"/>
        </a:p>
      </dgm:t>
    </dgm:pt>
    <dgm:pt modelId="{81EB60F4-20FF-4325-A943-84D6C93912E0}" type="pres">
      <dgm:prSet presAssocID="{31FB151F-5B00-4167-BAA9-25829908AAAE}" presName="node" presStyleLbl="node1" presStyleIdx="1" presStyleCnt="7">
        <dgm:presLayoutVars>
          <dgm:bulletEnabled val="1"/>
        </dgm:presLayoutVars>
      </dgm:prSet>
      <dgm:spPr/>
      <dgm:t>
        <a:bodyPr/>
        <a:lstStyle/>
        <a:p>
          <a:endParaRPr lang="sv-SE"/>
        </a:p>
      </dgm:t>
    </dgm:pt>
    <dgm:pt modelId="{FFC9744F-7025-4EBF-A3DD-E645082AE60A}" type="pres">
      <dgm:prSet presAssocID="{F64FB8FE-4656-4DBB-B436-FE1F32E509D7}" presName="sibTrans" presStyleLbl="sibTrans2D1" presStyleIdx="1" presStyleCnt="6"/>
      <dgm:spPr/>
      <dgm:t>
        <a:bodyPr/>
        <a:lstStyle/>
        <a:p>
          <a:endParaRPr lang="sv-SE"/>
        </a:p>
      </dgm:t>
    </dgm:pt>
    <dgm:pt modelId="{197C7E4B-0440-4ED1-905F-AE5835DE6977}" type="pres">
      <dgm:prSet presAssocID="{F64FB8FE-4656-4DBB-B436-FE1F32E509D7}" presName="connectorText" presStyleLbl="sibTrans2D1" presStyleIdx="1" presStyleCnt="6"/>
      <dgm:spPr/>
      <dgm:t>
        <a:bodyPr/>
        <a:lstStyle/>
        <a:p>
          <a:endParaRPr lang="sv-SE"/>
        </a:p>
      </dgm:t>
    </dgm:pt>
    <dgm:pt modelId="{9E0F625B-F9F0-45B6-83CE-3E4E34B254DB}" type="pres">
      <dgm:prSet presAssocID="{286D9423-1F05-4D49-8A90-D139C3F33D73}" presName="node" presStyleLbl="node1" presStyleIdx="2" presStyleCnt="7">
        <dgm:presLayoutVars>
          <dgm:bulletEnabled val="1"/>
        </dgm:presLayoutVars>
      </dgm:prSet>
      <dgm:spPr/>
      <dgm:t>
        <a:bodyPr/>
        <a:lstStyle/>
        <a:p>
          <a:endParaRPr lang="sv-SE"/>
        </a:p>
      </dgm:t>
    </dgm:pt>
    <dgm:pt modelId="{D689695E-86A1-4437-A5EB-E72457F57C55}" type="pres">
      <dgm:prSet presAssocID="{40EC0C94-4FD4-4D32-9C04-E590588B4678}" presName="sibTrans" presStyleLbl="sibTrans2D1" presStyleIdx="2" presStyleCnt="6"/>
      <dgm:spPr/>
      <dgm:t>
        <a:bodyPr/>
        <a:lstStyle/>
        <a:p>
          <a:endParaRPr lang="sv-SE"/>
        </a:p>
      </dgm:t>
    </dgm:pt>
    <dgm:pt modelId="{7F2651D7-ADAD-42BC-9D85-17D74BF195F9}" type="pres">
      <dgm:prSet presAssocID="{40EC0C94-4FD4-4D32-9C04-E590588B4678}" presName="connectorText" presStyleLbl="sibTrans2D1" presStyleIdx="2" presStyleCnt="6"/>
      <dgm:spPr/>
      <dgm:t>
        <a:bodyPr/>
        <a:lstStyle/>
        <a:p>
          <a:endParaRPr lang="sv-SE"/>
        </a:p>
      </dgm:t>
    </dgm:pt>
    <dgm:pt modelId="{D6D0BE71-CED4-4261-A5FD-88AF51196333}" type="pres">
      <dgm:prSet presAssocID="{83263E81-E04F-4BEF-A083-1B89B575A5C8}" presName="node" presStyleLbl="node1" presStyleIdx="3" presStyleCnt="7">
        <dgm:presLayoutVars>
          <dgm:bulletEnabled val="1"/>
        </dgm:presLayoutVars>
      </dgm:prSet>
      <dgm:spPr/>
      <dgm:t>
        <a:bodyPr/>
        <a:lstStyle/>
        <a:p>
          <a:endParaRPr lang="sv-SE"/>
        </a:p>
      </dgm:t>
    </dgm:pt>
    <dgm:pt modelId="{292A36C3-65A6-4FDB-B165-6DD94AB21553}" type="pres">
      <dgm:prSet presAssocID="{62D7DE17-BF80-420A-9A13-C70750F5EF75}" presName="sibTrans" presStyleLbl="sibTrans2D1" presStyleIdx="3" presStyleCnt="6"/>
      <dgm:spPr/>
      <dgm:t>
        <a:bodyPr/>
        <a:lstStyle/>
        <a:p>
          <a:endParaRPr lang="sv-SE"/>
        </a:p>
      </dgm:t>
    </dgm:pt>
    <dgm:pt modelId="{FA3C8B95-FE86-4D36-A38A-EB949927CC8D}" type="pres">
      <dgm:prSet presAssocID="{62D7DE17-BF80-420A-9A13-C70750F5EF75}" presName="connectorText" presStyleLbl="sibTrans2D1" presStyleIdx="3" presStyleCnt="6"/>
      <dgm:spPr/>
      <dgm:t>
        <a:bodyPr/>
        <a:lstStyle/>
        <a:p>
          <a:endParaRPr lang="sv-SE"/>
        </a:p>
      </dgm:t>
    </dgm:pt>
    <dgm:pt modelId="{950F544E-B450-4B8A-AA8A-63F47AEA7E5E}" type="pres">
      <dgm:prSet presAssocID="{21F58C87-DD85-49CE-8490-A7B317285AB6}" presName="node" presStyleLbl="node1" presStyleIdx="4" presStyleCnt="7">
        <dgm:presLayoutVars>
          <dgm:bulletEnabled val="1"/>
        </dgm:presLayoutVars>
      </dgm:prSet>
      <dgm:spPr/>
      <dgm:t>
        <a:bodyPr/>
        <a:lstStyle/>
        <a:p>
          <a:endParaRPr lang="sv-SE"/>
        </a:p>
      </dgm:t>
    </dgm:pt>
    <dgm:pt modelId="{DDD93588-D2B5-4EFD-BB6D-46655640D9E7}" type="pres">
      <dgm:prSet presAssocID="{A85D8DC5-B1FD-4030-892D-6ECE7E46D270}" presName="sibTrans" presStyleLbl="sibTrans2D1" presStyleIdx="4" presStyleCnt="6"/>
      <dgm:spPr/>
      <dgm:t>
        <a:bodyPr/>
        <a:lstStyle/>
        <a:p>
          <a:endParaRPr lang="sv-SE"/>
        </a:p>
      </dgm:t>
    </dgm:pt>
    <dgm:pt modelId="{15F3836C-25D8-424A-9B70-8EBF24F301B9}" type="pres">
      <dgm:prSet presAssocID="{A85D8DC5-B1FD-4030-892D-6ECE7E46D270}" presName="connectorText" presStyleLbl="sibTrans2D1" presStyleIdx="4" presStyleCnt="6"/>
      <dgm:spPr/>
      <dgm:t>
        <a:bodyPr/>
        <a:lstStyle/>
        <a:p>
          <a:endParaRPr lang="sv-SE"/>
        </a:p>
      </dgm:t>
    </dgm:pt>
    <dgm:pt modelId="{32B4ADE1-7CB3-433E-9971-3C410E468CFD}" type="pres">
      <dgm:prSet presAssocID="{964C261A-7A8A-4EEA-840E-EBFE57217297}" presName="node" presStyleLbl="node1" presStyleIdx="5" presStyleCnt="7">
        <dgm:presLayoutVars>
          <dgm:bulletEnabled val="1"/>
        </dgm:presLayoutVars>
      </dgm:prSet>
      <dgm:spPr/>
      <dgm:t>
        <a:bodyPr/>
        <a:lstStyle/>
        <a:p>
          <a:endParaRPr lang="sv-SE"/>
        </a:p>
      </dgm:t>
    </dgm:pt>
    <dgm:pt modelId="{19AE4E91-67B2-417B-80D0-85858280FD98}" type="pres">
      <dgm:prSet presAssocID="{5288EEEB-59D1-4ABB-A776-1AB5F3F36B5E}" presName="sibTrans" presStyleLbl="sibTrans2D1" presStyleIdx="5" presStyleCnt="6"/>
      <dgm:spPr/>
      <dgm:t>
        <a:bodyPr/>
        <a:lstStyle/>
        <a:p>
          <a:endParaRPr lang="sv-SE"/>
        </a:p>
      </dgm:t>
    </dgm:pt>
    <dgm:pt modelId="{28967782-5D33-428F-8217-7EE5590EB581}" type="pres">
      <dgm:prSet presAssocID="{5288EEEB-59D1-4ABB-A776-1AB5F3F36B5E}" presName="connectorText" presStyleLbl="sibTrans2D1" presStyleIdx="5" presStyleCnt="6"/>
      <dgm:spPr/>
      <dgm:t>
        <a:bodyPr/>
        <a:lstStyle/>
        <a:p>
          <a:endParaRPr lang="sv-SE"/>
        </a:p>
      </dgm:t>
    </dgm:pt>
    <dgm:pt modelId="{01DFCBB5-46EA-4216-9374-FB630262C653}" type="pres">
      <dgm:prSet presAssocID="{160F2C97-E34C-423A-B881-2DF41CEA30DF}" presName="node" presStyleLbl="node1" presStyleIdx="6" presStyleCnt="7">
        <dgm:presLayoutVars>
          <dgm:bulletEnabled val="1"/>
        </dgm:presLayoutVars>
      </dgm:prSet>
      <dgm:spPr/>
      <dgm:t>
        <a:bodyPr/>
        <a:lstStyle/>
        <a:p>
          <a:endParaRPr lang="sv-SE"/>
        </a:p>
      </dgm:t>
    </dgm:pt>
  </dgm:ptLst>
  <dgm:cxnLst>
    <dgm:cxn modelId="{BA429620-0A7A-43F2-B54B-06119141237E}" type="presOf" srcId="{5288EEEB-59D1-4ABB-A776-1AB5F3F36B5E}" destId="{19AE4E91-67B2-417B-80D0-85858280FD98}" srcOrd="0" destOrd="0" presId="urn:microsoft.com/office/officeart/2005/8/layout/process5"/>
    <dgm:cxn modelId="{DE338E26-9C68-4781-A2E3-A15B6C094FE4}" type="presOf" srcId="{A85D8DC5-B1FD-4030-892D-6ECE7E46D270}" destId="{DDD93588-D2B5-4EFD-BB6D-46655640D9E7}" srcOrd="0" destOrd="0" presId="urn:microsoft.com/office/officeart/2005/8/layout/process5"/>
    <dgm:cxn modelId="{FB09AA7C-21F6-42A3-BF10-BE69EB5E9953}" type="presOf" srcId="{F64FB8FE-4656-4DBB-B436-FE1F32E509D7}" destId="{197C7E4B-0440-4ED1-905F-AE5835DE6977}" srcOrd="1" destOrd="0" presId="urn:microsoft.com/office/officeart/2005/8/layout/process5"/>
    <dgm:cxn modelId="{ED3DDC32-886C-49F7-A9D7-63D5B5BD41DB}" type="presOf" srcId="{5288EEEB-59D1-4ABB-A776-1AB5F3F36B5E}" destId="{28967782-5D33-428F-8217-7EE5590EB581}" srcOrd="1" destOrd="0" presId="urn:microsoft.com/office/officeart/2005/8/layout/process5"/>
    <dgm:cxn modelId="{B7131243-1B96-42FA-9D59-B6B1E2F9E4AA}" srcId="{AF4B8A0F-0A10-42CF-998F-6C15F85289B1}" destId="{964C261A-7A8A-4EEA-840E-EBFE57217297}" srcOrd="5" destOrd="0" parTransId="{1A15A6B2-4DFC-4F5E-8E71-46CB41C0AB17}" sibTransId="{5288EEEB-59D1-4ABB-A776-1AB5F3F36B5E}"/>
    <dgm:cxn modelId="{A062C61D-74B5-4430-ACD4-B79A9F4C833A}" type="presOf" srcId="{E9443B09-972E-4321-B77B-0B6F3E246DA0}" destId="{655C336B-F620-486A-9960-F04B863C19FB}" srcOrd="1" destOrd="0" presId="urn:microsoft.com/office/officeart/2005/8/layout/process5"/>
    <dgm:cxn modelId="{928A46C5-8388-427A-A1EB-EB78827F5704}" type="presOf" srcId="{21F58C87-DD85-49CE-8490-A7B317285AB6}" destId="{950F544E-B450-4B8A-AA8A-63F47AEA7E5E}" srcOrd="0" destOrd="0" presId="urn:microsoft.com/office/officeart/2005/8/layout/process5"/>
    <dgm:cxn modelId="{C5D14C22-EF4A-43E1-B306-55BAE71A43B7}" srcId="{AF4B8A0F-0A10-42CF-998F-6C15F85289B1}" destId="{AA25B60C-DBAF-43D1-ACD6-44B258B283A7}" srcOrd="0" destOrd="0" parTransId="{844E454A-8443-46EE-88F1-AFBFE020EA17}" sibTransId="{E9443B09-972E-4321-B77B-0B6F3E246DA0}"/>
    <dgm:cxn modelId="{41C059E2-7268-4EDA-B8BB-CC33FB6600B8}" srcId="{AF4B8A0F-0A10-42CF-998F-6C15F85289B1}" destId="{286D9423-1F05-4D49-8A90-D139C3F33D73}" srcOrd="2" destOrd="0" parTransId="{DB46F5A0-B355-404C-9081-C538F716AA69}" sibTransId="{40EC0C94-4FD4-4D32-9C04-E590588B4678}"/>
    <dgm:cxn modelId="{244AD88A-EC43-40D8-8174-180EB9CB8F78}" type="presOf" srcId="{286D9423-1F05-4D49-8A90-D139C3F33D73}" destId="{9E0F625B-F9F0-45B6-83CE-3E4E34B254DB}" srcOrd="0" destOrd="0" presId="urn:microsoft.com/office/officeart/2005/8/layout/process5"/>
    <dgm:cxn modelId="{98D36669-C5F4-4B6D-B373-DA5EF894A752}" type="presOf" srcId="{62D7DE17-BF80-420A-9A13-C70750F5EF75}" destId="{FA3C8B95-FE86-4D36-A38A-EB949927CC8D}" srcOrd="1" destOrd="0" presId="urn:microsoft.com/office/officeart/2005/8/layout/process5"/>
    <dgm:cxn modelId="{85D3652E-A7F7-489A-878C-F33555AAD6DD}" srcId="{AF4B8A0F-0A10-42CF-998F-6C15F85289B1}" destId="{160F2C97-E34C-423A-B881-2DF41CEA30DF}" srcOrd="6" destOrd="0" parTransId="{459D5553-AD3F-4272-9E21-69010445C0E4}" sibTransId="{30969919-F49C-4611-9A91-A3F4C0D8FA12}"/>
    <dgm:cxn modelId="{200A6ABB-8A34-4572-89BC-A97CA4C31B0E}" type="presOf" srcId="{A85D8DC5-B1FD-4030-892D-6ECE7E46D270}" destId="{15F3836C-25D8-424A-9B70-8EBF24F301B9}" srcOrd="1" destOrd="0" presId="urn:microsoft.com/office/officeart/2005/8/layout/process5"/>
    <dgm:cxn modelId="{E25E78E0-9D99-420F-9842-ED7816398378}" type="presOf" srcId="{40EC0C94-4FD4-4D32-9C04-E590588B4678}" destId="{D689695E-86A1-4437-A5EB-E72457F57C55}" srcOrd="0" destOrd="0" presId="urn:microsoft.com/office/officeart/2005/8/layout/process5"/>
    <dgm:cxn modelId="{7C159357-EEB8-428C-9C6A-8FF1918086B1}" type="presOf" srcId="{964C261A-7A8A-4EEA-840E-EBFE57217297}" destId="{32B4ADE1-7CB3-433E-9971-3C410E468CFD}" srcOrd="0" destOrd="0" presId="urn:microsoft.com/office/officeart/2005/8/layout/process5"/>
    <dgm:cxn modelId="{3E41F2FB-4CBB-4238-A720-BE365AEFB47B}" type="presOf" srcId="{AA25B60C-DBAF-43D1-ACD6-44B258B283A7}" destId="{23781ADF-046B-4A18-A983-0DE827243B95}" srcOrd="0" destOrd="0" presId="urn:microsoft.com/office/officeart/2005/8/layout/process5"/>
    <dgm:cxn modelId="{E9235D1A-3A62-407F-9F57-80C61DCA21CC}" type="presOf" srcId="{62D7DE17-BF80-420A-9A13-C70750F5EF75}" destId="{292A36C3-65A6-4FDB-B165-6DD94AB21553}" srcOrd="0" destOrd="0" presId="urn:microsoft.com/office/officeart/2005/8/layout/process5"/>
    <dgm:cxn modelId="{0D9AB41B-4099-47CA-8119-E789042E5CF2}" type="presOf" srcId="{83263E81-E04F-4BEF-A083-1B89B575A5C8}" destId="{D6D0BE71-CED4-4261-A5FD-88AF51196333}" srcOrd="0" destOrd="0" presId="urn:microsoft.com/office/officeart/2005/8/layout/process5"/>
    <dgm:cxn modelId="{8EF5A131-8CEE-49D8-8FBF-53BB986C7177}" srcId="{AF4B8A0F-0A10-42CF-998F-6C15F85289B1}" destId="{83263E81-E04F-4BEF-A083-1B89B575A5C8}" srcOrd="3" destOrd="0" parTransId="{A93AC1BF-8297-4B78-8E7E-E7E3370E3217}" sibTransId="{62D7DE17-BF80-420A-9A13-C70750F5EF75}"/>
    <dgm:cxn modelId="{D3F1AD15-D0E7-4BFF-9F7F-E98C549FA604}" type="presOf" srcId="{31FB151F-5B00-4167-BAA9-25829908AAAE}" destId="{81EB60F4-20FF-4325-A943-84D6C93912E0}" srcOrd="0" destOrd="0" presId="urn:microsoft.com/office/officeart/2005/8/layout/process5"/>
    <dgm:cxn modelId="{A4198C3B-E216-4899-ABDF-3208E7E38CB1}" type="presOf" srcId="{E9443B09-972E-4321-B77B-0B6F3E246DA0}" destId="{5A9783CD-9932-4B70-A8CE-225FA91EB705}" srcOrd="0" destOrd="0" presId="urn:microsoft.com/office/officeart/2005/8/layout/process5"/>
    <dgm:cxn modelId="{AC6EA1DC-866F-43E8-9AF8-40303F3B9224}" type="presOf" srcId="{AF4B8A0F-0A10-42CF-998F-6C15F85289B1}" destId="{2F40B645-2917-4250-8352-ED49E5F85186}" srcOrd="0" destOrd="0" presId="urn:microsoft.com/office/officeart/2005/8/layout/process5"/>
    <dgm:cxn modelId="{FE9464FA-D9D1-4C96-857F-015237B56075}" type="presOf" srcId="{40EC0C94-4FD4-4D32-9C04-E590588B4678}" destId="{7F2651D7-ADAD-42BC-9D85-17D74BF195F9}" srcOrd="1" destOrd="0" presId="urn:microsoft.com/office/officeart/2005/8/layout/process5"/>
    <dgm:cxn modelId="{5516C97B-CFF1-4A9F-92CF-1546DD6A59D9}" srcId="{AF4B8A0F-0A10-42CF-998F-6C15F85289B1}" destId="{21F58C87-DD85-49CE-8490-A7B317285AB6}" srcOrd="4" destOrd="0" parTransId="{182A300E-B7B4-45D4-B153-B6DC414098A8}" sibTransId="{A85D8DC5-B1FD-4030-892D-6ECE7E46D270}"/>
    <dgm:cxn modelId="{F10A1A81-9789-4C00-9AB0-BE8F3E5A5232}" srcId="{AF4B8A0F-0A10-42CF-998F-6C15F85289B1}" destId="{31FB151F-5B00-4167-BAA9-25829908AAAE}" srcOrd="1" destOrd="0" parTransId="{F44AF2D2-2EF6-4506-AFAF-CEF302DFE3EE}" sibTransId="{F64FB8FE-4656-4DBB-B436-FE1F32E509D7}"/>
    <dgm:cxn modelId="{9E91DABC-A65B-429B-A6D7-FDDB04854E6B}" type="presOf" srcId="{F64FB8FE-4656-4DBB-B436-FE1F32E509D7}" destId="{FFC9744F-7025-4EBF-A3DD-E645082AE60A}" srcOrd="0" destOrd="0" presId="urn:microsoft.com/office/officeart/2005/8/layout/process5"/>
    <dgm:cxn modelId="{1AA58ADE-221C-44D8-B276-05653554D244}" type="presOf" srcId="{160F2C97-E34C-423A-B881-2DF41CEA30DF}" destId="{01DFCBB5-46EA-4216-9374-FB630262C653}" srcOrd="0" destOrd="0" presId="urn:microsoft.com/office/officeart/2005/8/layout/process5"/>
    <dgm:cxn modelId="{B8F1B065-B98F-44DB-A9C8-2F5D0AF33E3E}" type="presParOf" srcId="{2F40B645-2917-4250-8352-ED49E5F85186}" destId="{23781ADF-046B-4A18-A983-0DE827243B95}" srcOrd="0" destOrd="0" presId="urn:microsoft.com/office/officeart/2005/8/layout/process5"/>
    <dgm:cxn modelId="{ABF1A95C-5289-440A-B2B9-D4596D0362FB}" type="presParOf" srcId="{2F40B645-2917-4250-8352-ED49E5F85186}" destId="{5A9783CD-9932-4B70-A8CE-225FA91EB705}" srcOrd="1" destOrd="0" presId="urn:microsoft.com/office/officeart/2005/8/layout/process5"/>
    <dgm:cxn modelId="{4579CCE8-92FE-442A-969A-332368F3FDED}" type="presParOf" srcId="{5A9783CD-9932-4B70-A8CE-225FA91EB705}" destId="{655C336B-F620-486A-9960-F04B863C19FB}" srcOrd="0" destOrd="0" presId="urn:microsoft.com/office/officeart/2005/8/layout/process5"/>
    <dgm:cxn modelId="{0C3C1D1D-C665-4A39-B449-EDC24C3ACDA6}" type="presParOf" srcId="{2F40B645-2917-4250-8352-ED49E5F85186}" destId="{81EB60F4-20FF-4325-A943-84D6C93912E0}" srcOrd="2" destOrd="0" presId="urn:microsoft.com/office/officeart/2005/8/layout/process5"/>
    <dgm:cxn modelId="{01A6CB67-D4DF-405B-9B58-8DF3EF2AE268}" type="presParOf" srcId="{2F40B645-2917-4250-8352-ED49E5F85186}" destId="{FFC9744F-7025-4EBF-A3DD-E645082AE60A}" srcOrd="3" destOrd="0" presId="urn:microsoft.com/office/officeart/2005/8/layout/process5"/>
    <dgm:cxn modelId="{67DCBB8F-9B2B-4FBF-9785-3F82EEA95897}" type="presParOf" srcId="{FFC9744F-7025-4EBF-A3DD-E645082AE60A}" destId="{197C7E4B-0440-4ED1-905F-AE5835DE6977}" srcOrd="0" destOrd="0" presId="urn:microsoft.com/office/officeart/2005/8/layout/process5"/>
    <dgm:cxn modelId="{B42AF691-09D6-4434-AEB1-B628E808B42D}" type="presParOf" srcId="{2F40B645-2917-4250-8352-ED49E5F85186}" destId="{9E0F625B-F9F0-45B6-83CE-3E4E34B254DB}" srcOrd="4" destOrd="0" presId="urn:microsoft.com/office/officeart/2005/8/layout/process5"/>
    <dgm:cxn modelId="{03CD2BBD-F4C1-4A56-9D43-41216D44B9DB}" type="presParOf" srcId="{2F40B645-2917-4250-8352-ED49E5F85186}" destId="{D689695E-86A1-4437-A5EB-E72457F57C55}" srcOrd="5" destOrd="0" presId="urn:microsoft.com/office/officeart/2005/8/layout/process5"/>
    <dgm:cxn modelId="{46EF2091-DC09-46F9-9766-3D5EEA4FEBF0}" type="presParOf" srcId="{D689695E-86A1-4437-A5EB-E72457F57C55}" destId="{7F2651D7-ADAD-42BC-9D85-17D74BF195F9}" srcOrd="0" destOrd="0" presId="urn:microsoft.com/office/officeart/2005/8/layout/process5"/>
    <dgm:cxn modelId="{11A85B58-183D-46B7-8856-370DEED41D0C}" type="presParOf" srcId="{2F40B645-2917-4250-8352-ED49E5F85186}" destId="{D6D0BE71-CED4-4261-A5FD-88AF51196333}" srcOrd="6" destOrd="0" presId="urn:microsoft.com/office/officeart/2005/8/layout/process5"/>
    <dgm:cxn modelId="{011F076D-3689-4ED1-B78A-A20320B82516}" type="presParOf" srcId="{2F40B645-2917-4250-8352-ED49E5F85186}" destId="{292A36C3-65A6-4FDB-B165-6DD94AB21553}" srcOrd="7" destOrd="0" presId="urn:microsoft.com/office/officeart/2005/8/layout/process5"/>
    <dgm:cxn modelId="{12215973-5FD9-4720-B2E7-B94C59711C6A}" type="presParOf" srcId="{292A36C3-65A6-4FDB-B165-6DD94AB21553}" destId="{FA3C8B95-FE86-4D36-A38A-EB949927CC8D}" srcOrd="0" destOrd="0" presId="urn:microsoft.com/office/officeart/2005/8/layout/process5"/>
    <dgm:cxn modelId="{69981C92-DB3F-4EED-A078-27F8C4EA48D5}" type="presParOf" srcId="{2F40B645-2917-4250-8352-ED49E5F85186}" destId="{950F544E-B450-4B8A-AA8A-63F47AEA7E5E}" srcOrd="8" destOrd="0" presId="urn:microsoft.com/office/officeart/2005/8/layout/process5"/>
    <dgm:cxn modelId="{6F3F5913-08E5-4C42-9D4B-8CE31FDD2D25}" type="presParOf" srcId="{2F40B645-2917-4250-8352-ED49E5F85186}" destId="{DDD93588-D2B5-4EFD-BB6D-46655640D9E7}" srcOrd="9" destOrd="0" presId="urn:microsoft.com/office/officeart/2005/8/layout/process5"/>
    <dgm:cxn modelId="{686C3B14-940E-4668-9692-8E0CDDD8B237}" type="presParOf" srcId="{DDD93588-D2B5-4EFD-BB6D-46655640D9E7}" destId="{15F3836C-25D8-424A-9B70-8EBF24F301B9}" srcOrd="0" destOrd="0" presId="urn:microsoft.com/office/officeart/2005/8/layout/process5"/>
    <dgm:cxn modelId="{2E8F883B-F76A-408F-A74C-583EC24F5F10}" type="presParOf" srcId="{2F40B645-2917-4250-8352-ED49E5F85186}" destId="{32B4ADE1-7CB3-433E-9971-3C410E468CFD}" srcOrd="10" destOrd="0" presId="urn:microsoft.com/office/officeart/2005/8/layout/process5"/>
    <dgm:cxn modelId="{52C9FEDC-7A67-4ADC-8251-B47754435C35}" type="presParOf" srcId="{2F40B645-2917-4250-8352-ED49E5F85186}" destId="{19AE4E91-67B2-417B-80D0-85858280FD98}" srcOrd="11" destOrd="0" presId="urn:microsoft.com/office/officeart/2005/8/layout/process5"/>
    <dgm:cxn modelId="{D5F48A57-4A4C-4542-81CE-3DF81C650247}" type="presParOf" srcId="{19AE4E91-67B2-417B-80D0-85858280FD98}" destId="{28967782-5D33-428F-8217-7EE5590EB581}" srcOrd="0" destOrd="0" presId="urn:microsoft.com/office/officeart/2005/8/layout/process5"/>
    <dgm:cxn modelId="{399CE0B2-3897-4816-A5D7-8CCDE444BFD0}" type="presParOf" srcId="{2F40B645-2917-4250-8352-ED49E5F85186}" destId="{01DFCBB5-46EA-4216-9374-FB630262C653}"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1F25CF-801E-490E-B1E0-0EFCEBA0DCE4}" type="doc">
      <dgm:prSet loTypeId="urn:microsoft.com/office/officeart/2005/8/layout/hProcess9" loCatId="process" qsTypeId="urn:microsoft.com/office/officeart/2005/8/quickstyle/simple1" qsCatId="simple" csTypeId="urn:microsoft.com/office/officeart/2005/8/colors/accent1_2" csCatId="accent1" phldr="1"/>
      <dgm:spPr/>
    </dgm:pt>
    <dgm:pt modelId="{747681D0-DC54-4924-BF35-452FEAA2A6A2}">
      <dgm:prSet phldrT="[Text]"/>
      <dgm:spPr/>
      <dgm:t>
        <a:bodyPr/>
        <a:lstStyle/>
        <a:p>
          <a:r>
            <a:rPr lang="sv-SE" dirty="0" err="1" smtClean="0"/>
            <a:t>Automated</a:t>
          </a:r>
          <a:r>
            <a:rPr lang="sv-SE" dirty="0" smtClean="0"/>
            <a:t> </a:t>
          </a:r>
          <a:r>
            <a:rPr lang="sv-SE" dirty="0" err="1" smtClean="0"/>
            <a:t>Unit</a:t>
          </a:r>
          <a:r>
            <a:rPr lang="sv-SE" dirty="0" smtClean="0"/>
            <a:t> Test</a:t>
          </a:r>
          <a:endParaRPr lang="en-US" dirty="0"/>
        </a:p>
      </dgm:t>
    </dgm:pt>
    <dgm:pt modelId="{AC3DBA9B-81EC-42E1-857B-7DE8B8BD3358}" type="parTrans" cxnId="{846FFA9C-4411-464D-9383-D60E81D3E180}">
      <dgm:prSet/>
      <dgm:spPr/>
      <dgm:t>
        <a:bodyPr/>
        <a:lstStyle/>
        <a:p>
          <a:endParaRPr lang="en-US"/>
        </a:p>
      </dgm:t>
    </dgm:pt>
    <dgm:pt modelId="{72125969-6D42-4E12-80BC-5A4A209C257E}" type="sibTrans" cxnId="{846FFA9C-4411-464D-9383-D60E81D3E180}">
      <dgm:prSet/>
      <dgm:spPr/>
      <dgm:t>
        <a:bodyPr/>
        <a:lstStyle/>
        <a:p>
          <a:endParaRPr lang="en-US"/>
        </a:p>
      </dgm:t>
    </dgm:pt>
    <dgm:pt modelId="{3F061C87-0C4C-4A5B-9B0B-898B74E9D5E4}">
      <dgm:prSet phldrT="[Text]"/>
      <dgm:spPr/>
      <dgm:t>
        <a:bodyPr/>
        <a:lstStyle/>
        <a:p>
          <a:r>
            <a:rPr lang="sv-SE" dirty="0" err="1" smtClean="0"/>
            <a:t>Deploy</a:t>
          </a:r>
          <a:r>
            <a:rPr lang="sv-SE" dirty="0" smtClean="0"/>
            <a:t> </a:t>
          </a:r>
          <a:r>
            <a:rPr lang="sv-SE" dirty="0" err="1" smtClean="0"/>
            <a:t>to</a:t>
          </a:r>
          <a:r>
            <a:rPr lang="sv-SE" dirty="0" smtClean="0"/>
            <a:t> Test Environment</a:t>
          </a:r>
          <a:endParaRPr lang="en-US" dirty="0"/>
        </a:p>
      </dgm:t>
    </dgm:pt>
    <dgm:pt modelId="{EDF1B1D1-AA71-473C-9996-1934BDF5E87C}" type="parTrans" cxnId="{869C1202-1282-49F1-9262-E48916E509F9}">
      <dgm:prSet/>
      <dgm:spPr/>
      <dgm:t>
        <a:bodyPr/>
        <a:lstStyle/>
        <a:p>
          <a:endParaRPr lang="en-US"/>
        </a:p>
      </dgm:t>
    </dgm:pt>
    <dgm:pt modelId="{2C97BAFE-F9AC-43EE-94C7-1ECB363276E3}" type="sibTrans" cxnId="{869C1202-1282-49F1-9262-E48916E509F9}">
      <dgm:prSet/>
      <dgm:spPr/>
      <dgm:t>
        <a:bodyPr/>
        <a:lstStyle/>
        <a:p>
          <a:endParaRPr lang="en-US"/>
        </a:p>
      </dgm:t>
    </dgm:pt>
    <dgm:pt modelId="{9BA7697A-D6BE-4E60-957E-E1275655EA79}">
      <dgm:prSet phldrT="[Text]"/>
      <dgm:spPr/>
      <dgm:t>
        <a:bodyPr/>
        <a:lstStyle/>
        <a:p>
          <a:r>
            <a:rPr lang="sv-SE" dirty="0" smtClean="0"/>
            <a:t>Regression Test</a:t>
          </a:r>
          <a:endParaRPr lang="en-US" dirty="0"/>
        </a:p>
      </dgm:t>
    </dgm:pt>
    <dgm:pt modelId="{E810B525-F61A-44A7-A82A-4175E4279867}" type="parTrans" cxnId="{25A2F65F-7E0E-4426-B78F-302032259966}">
      <dgm:prSet/>
      <dgm:spPr/>
      <dgm:t>
        <a:bodyPr/>
        <a:lstStyle/>
        <a:p>
          <a:endParaRPr lang="en-US"/>
        </a:p>
      </dgm:t>
    </dgm:pt>
    <dgm:pt modelId="{C159A6B7-4F7A-441F-AAEE-65775FF509C7}" type="sibTrans" cxnId="{25A2F65F-7E0E-4426-B78F-302032259966}">
      <dgm:prSet/>
      <dgm:spPr/>
      <dgm:t>
        <a:bodyPr/>
        <a:lstStyle/>
        <a:p>
          <a:endParaRPr lang="en-US"/>
        </a:p>
      </dgm:t>
    </dgm:pt>
    <dgm:pt modelId="{95454900-F251-40E4-BA55-8F55F93E38E9}">
      <dgm:prSet phldrT="[Text]"/>
      <dgm:spPr/>
      <dgm:t>
        <a:bodyPr/>
        <a:lstStyle/>
        <a:p>
          <a:r>
            <a:rPr lang="sv-SE" dirty="0" err="1" smtClean="0"/>
            <a:t>Functional</a:t>
          </a:r>
          <a:r>
            <a:rPr lang="sv-SE" dirty="0" smtClean="0"/>
            <a:t> Test</a:t>
          </a:r>
          <a:endParaRPr lang="en-US" dirty="0"/>
        </a:p>
      </dgm:t>
    </dgm:pt>
    <dgm:pt modelId="{77B31AE6-2F84-4A80-B0D9-06F2BE2BC418}" type="parTrans" cxnId="{54BC8C17-139D-43C3-986D-3D3D5BC7F6E4}">
      <dgm:prSet/>
      <dgm:spPr/>
      <dgm:t>
        <a:bodyPr/>
        <a:lstStyle/>
        <a:p>
          <a:endParaRPr lang="en-US"/>
        </a:p>
      </dgm:t>
    </dgm:pt>
    <dgm:pt modelId="{16A46FB7-35D3-495A-B16B-BB3644D02B00}" type="sibTrans" cxnId="{54BC8C17-139D-43C3-986D-3D3D5BC7F6E4}">
      <dgm:prSet/>
      <dgm:spPr/>
      <dgm:t>
        <a:bodyPr/>
        <a:lstStyle/>
        <a:p>
          <a:endParaRPr lang="en-US"/>
        </a:p>
      </dgm:t>
    </dgm:pt>
    <dgm:pt modelId="{2D961066-C0D4-4F4B-99AB-8745F1BAFCA9}" type="pres">
      <dgm:prSet presAssocID="{341F25CF-801E-490E-B1E0-0EFCEBA0DCE4}" presName="CompostProcess" presStyleCnt="0">
        <dgm:presLayoutVars>
          <dgm:dir/>
          <dgm:resizeHandles val="exact"/>
        </dgm:presLayoutVars>
      </dgm:prSet>
      <dgm:spPr/>
    </dgm:pt>
    <dgm:pt modelId="{2CF9E702-D982-4737-8D86-E4086042C6CC}" type="pres">
      <dgm:prSet presAssocID="{341F25CF-801E-490E-B1E0-0EFCEBA0DCE4}" presName="arrow" presStyleLbl="bgShp" presStyleIdx="0" presStyleCnt="1"/>
      <dgm:spPr/>
    </dgm:pt>
    <dgm:pt modelId="{FE7EE54F-707F-4B4C-A504-4D2E65E65C15}" type="pres">
      <dgm:prSet presAssocID="{341F25CF-801E-490E-B1E0-0EFCEBA0DCE4}" presName="linearProcess" presStyleCnt="0"/>
      <dgm:spPr/>
    </dgm:pt>
    <dgm:pt modelId="{A2E9241C-40FA-4C87-8C11-16237BA2A123}" type="pres">
      <dgm:prSet presAssocID="{747681D0-DC54-4924-BF35-452FEAA2A6A2}" presName="textNode" presStyleLbl="node1" presStyleIdx="0" presStyleCnt="4">
        <dgm:presLayoutVars>
          <dgm:bulletEnabled val="1"/>
        </dgm:presLayoutVars>
      </dgm:prSet>
      <dgm:spPr/>
      <dgm:t>
        <a:bodyPr/>
        <a:lstStyle/>
        <a:p>
          <a:endParaRPr lang="en-US"/>
        </a:p>
      </dgm:t>
    </dgm:pt>
    <dgm:pt modelId="{A04C62AA-08FC-48FC-B384-A4197A109220}" type="pres">
      <dgm:prSet presAssocID="{72125969-6D42-4E12-80BC-5A4A209C257E}" presName="sibTrans" presStyleCnt="0"/>
      <dgm:spPr/>
    </dgm:pt>
    <dgm:pt modelId="{94F502E5-BF86-4C94-840D-E33BF24D1A53}" type="pres">
      <dgm:prSet presAssocID="{3F061C87-0C4C-4A5B-9B0B-898B74E9D5E4}" presName="textNode" presStyleLbl="node1" presStyleIdx="1" presStyleCnt="4">
        <dgm:presLayoutVars>
          <dgm:bulletEnabled val="1"/>
        </dgm:presLayoutVars>
      </dgm:prSet>
      <dgm:spPr/>
      <dgm:t>
        <a:bodyPr/>
        <a:lstStyle/>
        <a:p>
          <a:endParaRPr lang="en-US"/>
        </a:p>
      </dgm:t>
    </dgm:pt>
    <dgm:pt modelId="{4D4B75E4-C991-4D6F-877F-CCD9431616FC}" type="pres">
      <dgm:prSet presAssocID="{2C97BAFE-F9AC-43EE-94C7-1ECB363276E3}" presName="sibTrans" presStyleCnt="0"/>
      <dgm:spPr/>
    </dgm:pt>
    <dgm:pt modelId="{A6FEFBDD-260B-406C-8CC9-5659D7AC1B98}" type="pres">
      <dgm:prSet presAssocID="{9BA7697A-D6BE-4E60-957E-E1275655EA79}" presName="textNode" presStyleLbl="node1" presStyleIdx="2" presStyleCnt="4">
        <dgm:presLayoutVars>
          <dgm:bulletEnabled val="1"/>
        </dgm:presLayoutVars>
      </dgm:prSet>
      <dgm:spPr/>
      <dgm:t>
        <a:bodyPr/>
        <a:lstStyle/>
        <a:p>
          <a:endParaRPr lang="en-US"/>
        </a:p>
      </dgm:t>
    </dgm:pt>
    <dgm:pt modelId="{51A0695A-941C-4B92-9225-690BB2C2A3C1}" type="pres">
      <dgm:prSet presAssocID="{C159A6B7-4F7A-441F-AAEE-65775FF509C7}" presName="sibTrans" presStyleCnt="0"/>
      <dgm:spPr/>
    </dgm:pt>
    <dgm:pt modelId="{0E0ED28F-EF4E-465A-BB09-321F3B90ED2F}" type="pres">
      <dgm:prSet presAssocID="{95454900-F251-40E4-BA55-8F55F93E38E9}" presName="textNode" presStyleLbl="node1" presStyleIdx="3" presStyleCnt="4">
        <dgm:presLayoutVars>
          <dgm:bulletEnabled val="1"/>
        </dgm:presLayoutVars>
      </dgm:prSet>
      <dgm:spPr/>
      <dgm:t>
        <a:bodyPr/>
        <a:lstStyle/>
        <a:p>
          <a:endParaRPr lang="sv-SE"/>
        </a:p>
      </dgm:t>
    </dgm:pt>
  </dgm:ptLst>
  <dgm:cxnLst>
    <dgm:cxn modelId="{87B929A8-722F-4EC1-BAA1-AE7C11465FD9}" type="presOf" srcId="{9BA7697A-D6BE-4E60-957E-E1275655EA79}" destId="{A6FEFBDD-260B-406C-8CC9-5659D7AC1B98}" srcOrd="0" destOrd="0" presId="urn:microsoft.com/office/officeart/2005/8/layout/hProcess9"/>
    <dgm:cxn modelId="{23D5296D-7DFF-417B-8DBB-EFA29D16E0F7}" type="presOf" srcId="{95454900-F251-40E4-BA55-8F55F93E38E9}" destId="{0E0ED28F-EF4E-465A-BB09-321F3B90ED2F}" srcOrd="0" destOrd="0" presId="urn:microsoft.com/office/officeart/2005/8/layout/hProcess9"/>
    <dgm:cxn modelId="{869C1202-1282-49F1-9262-E48916E509F9}" srcId="{341F25CF-801E-490E-B1E0-0EFCEBA0DCE4}" destId="{3F061C87-0C4C-4A5B-9B0B-898B74E9D5E4}" srcOrd="1" destOrd="0" parTransId="{EDF1B1D1-AA71-473C-9996-1934BDF5E87C}" sibTransId="{2C97BAFE-F9AC-43EE-94C7-1ECB363276E3}"/>
    <dgm:cxn modelId="{846FFA9C-4411-464D-9383-D60E81D3E180}" srcId="{341F25CF-801E-490E-B1E0-0EFCEBA0DCE4}" destId="{747681D0-DC54-4924-BF35-452FEAA2A6A2}" srcOrd="0" destOrd="0" parTransId="{AC3DBA9B-81EC-42E1-857B-7DE8B8BD3358}" sibTransId="{72125969-6D42-4E12-80BC-5A4A209C257E}"/>
    <dgm:cxn modelId="{54BC8C17-139D-43C3-986D-3D3D5BC7F6E4}" srcId="{341F25CF-801E-490E-B1E0-0EFCEBA0DCE4}" destId="{95454900-F251-40E4-BA55-8F55F93E38E9}" srcOrd="3" destOrd="0" parTransId="{77B31AE6-2F84-4A80-B0D9-06F2BE2BC418}" sibTransId="{16A46FB7-35D3-495A-B16B-BB3644D02B00}"/>
    <dgm:cxn modelId="{25A2F65F-7E0E-4426-B78F-302032259966}" srcId="{341F25CF-801E-490E-B1E0-0EFCEBA0DCE4}" destId="{9BA7697A-D6BE-4E60-957E-E1275655EA79}" srcOrd="2" destOrd="0" parTransId="{E810B525-F61A-44A7-A82A-4175E4279867}" sibTransId="{C159A6B7-4F7A-441F-AAEE-65775FF509C7}"/>
    <dgm:cxn modelId="{C2D4FBFD-1263-463F-A2B5-872CB3066320}" type="presOf" srcId="{3F061C87-0C4C-4A5B-9B0B-898B74E9D5E4}" destId="{94F502E5-BF86-4C94-840D-E33BF24D1A53}" srcOrd="0" destOrd="0" presId="urn:microsoft.com/office/officeart/2005/8/layout/hProcess9"/>
    <dgm:cxn modelId="{B2832C1B-75CF-4045-B7AF-FB12D6869EF9}" type="presOf" srcId="{341F25CF-801E-490E-B1E0-0EFCEBA0DCE4}" destId="{2D961066-C0D4-4F4B-99AB-8745F1BAFCA9}" srcOrd="0" destOrd="0" presId="urn:microsoft.com/office/officeart/2005/8/layout/hProcess9"/>
    <dgm:cxn modelId="{AE9D1D42-C4F5-4361-99D0-D1E58B2518BF}" type="presOf" srcId="{747681D0-DC54-4924-BF35-452FEAA2A6A2}" destId="{A2E9241C-40FA-4C87-8C11-16237BA2A123}" srcOrd="0" destOrd="0" presId="urn:microsoft.com/office/officeart/2005/8/layout/hProcess9"/>
    <dgm:cxn modelId="{53EA0E8A-A7CC-4C2B-930B-F3AB73AFF482}" type="presParOf" srcId="{2D961066-C0D4-4F4B-99AB-8745F1BAFCA9}" destId="{2CF9E702-D982-4737-8D86-E4086042C6CC}" srcOrd="0" destOrd="0" presId="urn:microsoft.com/office/officeart/2005/8/layout/hProcess9"/>
    <dgm:cxn modelId="{A2FAEEC3-A10B-466D-93A0-C22847457F85}" type="presParOf" srcId="{2D961066-C0D4-4F4B-99AB-8745F1BAFCA9}" destId="{FE7EE54F-707F-4B4C-A504-4D2E65E65C15}" srcOrd="1" destOrd="0" presId="urn:microsoft.com/office/officeart/2005/8/layout/hProcess9"/>
    <dgm:cxn modelId="{13B76D10-3721-4F32-ADCE-B57754CC41F6}" type="presParOf" srcId="{FE7EE54F-707F-4B4C-A504-4D2E65E65C15}" destId="{A2E9241C-40FA-4C87-8C11-16237BA2A123}" srcOrd="0" destOrd="0" presId="urn:microsoft.com/office/officeart/2005/8/layout/hProcess9"/>
    <dgm:cxn modelId="{03890E7C-E67B-4E43-91B8-F14CBF3322F9}" type="presParOf" srcId="{FE7EE54F-707F-4B4C-A504-4D2E65E65C15}" destId="{A04C62AA-08FC-48FC-B384-A4197A109220}" srcOrd="1" destOrd="0" presId="urn:microsoft.com/office/officeart/2005/8/layout/hProcess9"/>
    <dgm:cxn modelId="{C8E41F36-66B9-4DDB-A291-166E8D6D673F}" type="presParOf" srcId="{FE7EE54F-707F-4B4C-A504-4D2E65E65C15}" destId="{94F502E5-BF86-4C94-840D-E33BF24D1A53}" srcOrd="2" destOrd="0" presId="urn:microsoft.com/office/officeart/2005/8/layout/hProcess9"/>
    <dgm:cxn modelId="{B7046815-5778-42BC-B691-B36A8FE2B8ED}" type="presParOf" srcId="{FE7EE54F-707F-4B4C-A504-4D2E65E65C15}" destId="{4D4B75E4-C991-4D6F-877F-CCD9431616FC}" srcOrd="3" destOrd="0" presId="urn:microsoft.com/office/officeart/2005/8/layout/hProcess9"/>
    <dgm:cxn modelId="{0A9DF857-3F2D-4DA1-B4A4-21EABF4A0FE2}" type="presParOf" srcId="{FE7EE54F-707F-4B4C-A504-4D2E65E65C15}" destId="{A6FEFBDD-260B-406C-8CC9-5659D7AC1B98}" srcOrd="4" destOrd="0" presId="urn:microsoft.com/office/officeart/2005/8/layout/hProcess9"/>
    <dgm:cxn modelId="{F631520B-FA45-4619-AD23-27E0D5FD4CEE}" type="presParOf" srcId="{FE7EE54F-707F-4B4C-A504-4D2E65E65C15}" destId="{51A0695A-941C-4B92-9225-690BB2C2A3C1}" srcOrd="5" destOrd="0" presId="urn:microsoft.com/office/officeart/2005/8/layout/hProcess9"/>
    <dgm:cxn modelId="{686FA174-3FC7-4538-A328-7A693FAB59A1}" type="presParOf" srcId="{FE7EE54F-707F-4B4C-A504-4D2E65E65C15}" destId="{0E0ED28F-EF4E-465A-BB09-321F3B90ED2F}"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2CF6C6-5622-4C5D-8CDB-6A19BC5A3E63}"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FB42B4FE-CE35-4C82-9028-3E9767E186A7}">
      <dgm:prSet phldrT="[Text]"/>
      <dgm:spPr/>
      <dgm:t>
        <a:bodyPr/>
        <a:lstStyle/>
        <a:p>
          <a:r>
            <a:rPr lang="sv-SE" dirty="0" err="1" smtClean="0"/>
            <a:t>Developer</a:t>
          </a:r>
          <a:r>
            <a:rPr lang="sv-SE" dirty="0" smtClean="0"/>
            <a:t> checks </a:t>
          </a:r>
          <a:r>
            <a:rPr lang="sv-SE" dirty="0" err="1" smtClean="0"/>
            <a:t>out</a:t>
          </a:r>
          <a:r>
            <a:rPr lang="sv-SE" dirty="0" smtClean="0"/>
            <a:t> </a:t>
          </a:r>
          <a:r>
            <a:rPr lang="sv-SE" dirty="0" err="1" smtClean="0"/>
            <a:t>to</a:t>
          </a:r>
          <a:r>
            <a:rPr lang="sv-SE" dirty="0" smtClean="0"/>
            <a:t> private </a:t>
          </a:r>
          <a:r>
            <a:rPr lang="sv-SE" dirty="0" err="1" smtClean="0"/>
            <a:t>environment</a:t>
          </a:r>
          <a:endParaRPr lang="en-US" dirty="0"/>
        </a:p>
      </dgm:t>
    </dgm:pt>
    <dgm:pt modelId="{B76E748E-DE2F-404D-B6D1-F076F216B7DC}" type="parTrans" cxnId="{E554F38B-7307-4CB8-8816-91D0504235E2}">
      <dgm:prSet/>
      <dgm:spPr/>
      <dgm:t>
        <a:bodyPr/>
        <a:lstStyle/>
        <a:p>
          <a:endParaRPr lang="en-US"/>
        </a:p>
      </dgm:t>
    </dgm:pt>
    <dgm:pt modelId="{ABA02C47-29FA-4C42-BDCE-71153B9FA1F8}" type="sibTrans" cxnId="{E554F38B-7307-4CB8-8816-91D0504235E2}">
      <dgm:prSet/>
      <dgm:spPr/>
      <dgm:t>
        <a:bodyPr/>
        <a:lstStyle/>
        <a:p>
          <a:endParaRPr lang="en-US"/>
        </a:p>
      </dgm:t>
    </dgm:pt>
    <dgm:pt modelId="{2B820D22-3120-487F-8E5E-43E8E300FBDC}">
      <dgm:prSet phldrT="[Text]"/>
      <dgm:spPr>
        <a:noFill/>
        <a:ln>
          <a:noFill/>
        </a:ln>
      </dgm:spPr>
      <dgm:t>
        <a:bodyPr/>
        <a:lstStyle/>
        <a:p>
          <a:r>
            <a:rPr lang="sv-SE" dirty="0" err="1" smtClean="0"/>
            <a:t>Commits</a:t>
          </a:r>
          <a:r>
            <a:rPr lang="sv-SE" dirty="0" smtClean="0"/>
            <a:t> </a:t>
          </a:r>
          <a:r>
            <a:rPr lang="sv-SE" dirty="0" err="1" smtClean="0"/>
            <a:t>buildable</a:t>
          </a:r>
          <a:r>
            <a:rPr lang="sv-SE" dirty="0" smtClean="0"/>
            <a:t> </a:t>
          </a:r>
          <a:r>
            <a:rPr lang="sv-SE" dirty="0" err="1" smtClean="0"/>
            <a:t>code</a:t>
          </a:r>
          <a:r>
            <a:rPr lang="sv-SE" dirty="0" smtClean="0"/>
            <a:t> </a:t>
          </a:r>
          <a:r>
            <a:rPr lang="sv-SE" dirty="0" err="1" smtClean="0"/>
            <a:t>to</a:t>
          </a:r>
          <a:r>
            <a:rPr lang="sv-SE" dirty="0" smtClean="0"/>
            <a:t> </a:t>
          </a:r>
          <a:r>
            <a:rPr lang="sv-SE" dirty="0" err="1" smtClean="0"/>
            <a:t>repository</a:t>
          </a:r>
          <a:r>
            <a:rPr lang="sv-SE" dirty="0" smtClean="0"/>
            <a:t> </a:t>
          </a:r>
          <a:endParaRPr lang="en-US" dirty="0"/>
        </a:p>
      </dgm:t>
    </dgm:pt>
    <dgm:pt modelId="{63545AB5-2BA0-4C44-B553-A8B408DD4340}" type="parTrans" cxnId="{5DF99CCB-CB3D-42F7-B971-FBDF4784CDED}">
      <dgm:prSet/>
      <dgm:spPr/>
      <dgm:t>
        <a:bodyPr/>
        <a:lstStyle/>
        <a:p>
          <a:endParaRPr lang="en-US"/>
        </a:p>
      </dgm:t>
    </dgm:pt>
    <dgm:pt modelId="{4B868CEA-2773-4B1D-883D-88AF9FFBD727}" type="sibTrans" cxnId="{5DF99CCB-CB3D-42F7-B971-FBDF4784CDED}">
      <dgm:prSet/>
      <dgm:spPr/>
      <dgm:t>
        <a:bodyPr/>
        <a:lstStyle/>
        <a:p>
          <a:endParaRPr lang="en-US"/>
        </a:p>
      </dgm:t>
    </dgm:pt>
    <dgm:pt modelId="{60E796C1-5BFA-49D7-A0A1-B3AE6A8D6D5D}">
      <dgm:prSet phldrT="[Text]"/>
      <dgm:spPr/>
      <dgm:t>
        <a:bodyPr/>
        <a:lstStyle/>
        <a:p>
          <a:r>
            <a:rPr lang="sv-SE" dirty="0" smtClean="0"/>
            <a:t>CI system </a:t>
          </a:r>
          <a:r>
            <a:rPr lang="sv-SE" dirty="0" err="1" smtClean="0"/>
            <a:t>builds</a:t>
          </a:r>
          <a:r>
            <a:rPr lang="sv-SE" dirty="0" smtClean="0"/>
            <a:t>, </a:t>
          </a:r>
          <a:r>
            <a:rPr lang="sv-SE" dirty="0" err="1" smtClean="0"/>
            <a:t>deploys</a:t>
          </a:r>
          <a:r>
            <a:rPr lang="sv-SE" dirty="0" smtClean="0"/>
            <a:t> and tests.</a:t>
          </a:r>
          <a:endParaRPr lang="en-US" dirty="0"/>
        </a:p>
      </dgm:t>
    </dgm:pt>
    <dgm:pt modelId="{A86255FA-0506-46AF-A4BB-29CE14ECE564}" type="parTrans" cxnId="{072FC3F1-CC73-4B5E-88BE-C909583A9460}">
      <dgm:prSet/>
      <dgm:spPr/>
      <dgm:t>
        <a:bodyPr/>
        <a:lstStyle/>
        <a:p>
          <a:endParaRPr lang="en-US"/>
        </a:p>
      </dgm:t>
    </dgm:pt>
    <dgm:pt modelId="{25C9481C-5B7B-4F91-982D-83B9D956F2F7}" type="sibTrans" cxnId="{072FC3F1-CC73-4B5E-88BE-C909583A9460}">
      <dgm:prSet/>
      <dgm:spPr>
        <a:solidFill>
          <a:schemeClr val="accent1"/>
        </a:solidFill>
      </dgm:spPr>
      <dgm:t>
        <a:bodyPr/>
        <a:lstStyle/>
        <a:p>
          <a:endParaRPr lang="en-US"/>
        </a:p>
      </dgm:t>
    </dgm:pt>
    <dgm:pt modelId="{D706499D-39A8-4D2C-B931-90F4CC749D2C}">
      <dgm:prSet phldrT="[Text]"/>
      <dgm:spPr/>
      <dgm:t>
        <a:bodyPr/>
        <a:lstStyle/>
        <a:p>
          <a:r>
            <a:rPr lang="sv-SE" dirty="0" smtClean="0"/>
            <a:t>CI system </a:t>
          </a:r>
          <a:r>
            <a:rPr lang="sv-SE" dirty="0" err="1" smtClean="0"/>
            <a:t>reports</a:t>
          </a:r>
          <a:r>
            <a:rPr lang="sv-SE" dirty="0" smtClean="0"/>
            <a:t> </a:t>
          </a:r>
          <a:r>
            <a:rPr lang="sv-SE" dirty="0" err="1" smtClean="0"/>
            <a:t>result</a:t>
          </a:r>
          <a:r>
            <a:rPr lang="sv-SE" dirty="0" smtClean="0"/>
            <a:t> </a:t>
          </a:r>
          <a:r>
            <a:rPr lang="sv-SE" dirty="0" err="1" smtClean="0"/>
            <a:t>of</a:t>
          </a:r>
          <a:r>
            <a:rPr lang="sv-SE" dirty="0" smtClean="0"/>
            <a:t> </a:t>
          </a:r>
          <a:r>
            <a:rPr lang="sv-SE" dirty="0" err="1" smtClean="0"/>
            <a:t>build</a:t>
          </a:r>
          <a:endParaRPr lang="en-US" dirty="0"/>
        </a:p>
      </dgm:t>
    </dgm:pt>
    <dgm:pt modelId="{FF7840F3-A483-46CD-AFB2-494638C7DB1A}" type="parTrans" cxnId="{968D47A0-9AC0-4517-8E5E-411CCC08C7EE}">
      <dgm:prSet/>
      <dgm:spPr/>
      <dgm:t>
        <a:bodyPr/>
        <a:lstStyle/>
        <a:p>
          <a:endParaRPr lang="en-US"/>
        </a:p>
      </dgm:t>
    </dgm:pt>
    <dgm:pt modelId="{ABB71BF0-23F0-4B1B-98C4-E74A9344C01B}" type="sibTrans" cxnId="{968D47A0-9AC0-4517-8E5E-411CCC08C7EE}">
      <dgm:prSet/>
      <dgm:spPr/>
      <dgm:t>
        <a:bodyPr/>
        <a:lstStyle/>
        <a:p>
          <a:endParaRPr lang="en-US"/>
        </a:p>
      </dgm:t>
    </dgm:pt>
    <dgm:pt modelId="{9A5165E5-C6FE-44CB-BA70-B163CA7C9EE6}" type="pres">
      <dgm:prSet presAssocID="{352CF6C6-5622-4C5D-8CDB-6A19BC5A3E63}" presName="cycle" presStyleCnt="0">
        <dgm:presLayoutVars>
          <dgm:dir/>
          <dgm:resizeHandles val="exact"/>
        </dgm:presLayoutVars>
      </dgm:prSet>
      <dgm:spPr/>
      <dgm:t>
        <a:bodyPr/>
        <a:lstStyle/>
        <a:p>
          <a:endParaRPr lang="en-US"/>
        </a:p>
      </dgm:t>
    </dgm:pt>
    <dgm:pt modelId="{F588A6F2-75E9-4FF9-AC79-C526A4BB81AE}" type="pres">
      <dgm:prSet presAssocID="{FB42B4FE-CE35-4C82-9028-3E9767E186A7}" presName="dummy" presStyleCnt="0"/>
      <dgm:spPr/>
    </dgm:pt>
    <dgm:pt modelId="{3CD1BC17-3969-4917-B067-D4CD7E0A453E}" type="pres">
      <dgm:prSet presAssocID="{FB42B4FE-CE35-4C82-9028-3E9767E186A7}" presName="node" presStyleLbl="revTx" presStyleIdx="0" presStyleCnt="4">
        <dgm:presLayoutVars>
          <dgm:bulletEnabled val="1"/>
        </dgm:presLayoutVars>
      </dgm:prSet>
      <dgm:spPr/>
      <dgm:t>
        <a:bodyPr/>
        <a:lstStyle/>
        <a:p>
          <a:endParaRPr lang="en-US"/>
        </a:p>
      </dgm:t>
    </dgm:pt>
    <dgm:pt modelId="{7D072CC2-E963-4B11-8FF1-D7F9395D68A1}" type="pres">
      <dgm:prSet presAssocID="{ABA02C47-29FA-4C42-BDCE-71153B9FA1F8}" presName="sibTrans" presStyleLbl="node1" presStyleIdx="0" presStyleCnt="4"/>
      <dgm:spPr/>
      <dgm:t>
        <a:bodyPr/>
        <a:lstStyle/>
        <a:p>
          <a:endParaRPr lang="en-US"/>
        </a:p>
      </dgm:t>
    </dgm:pt>
    <dgm:pt modelId="{13F8EE24-A187-4357-AFF1-07897B635A3C}" type="pres">
      <dgm:prSet presAssocID="{2B820D22-3120-487F-8E5E-43E8E300FBDC}" presName="dummy" presStyleCnt="0"/>
      <dgm:spPr/>
    </dgm:pt>
    <dgm:pt modelId="{4D2F2ABD-A425-478C-8948-0A11CC3F66F0}" type="pres">
      <dgm:prSet presAssocID="{2B820D22-3120-487F-8E5E-43E8E300FBDC}" presName="node" presStyleLbl="revTx" presStyleIdx="1" presStyleCnt="4">
        <dgm:presLayoutVars>
          <dgm:bulletEnabled val="1"/>
        </dgm:presLayoutVars>
      </dgm:prSet>
      <dgm:spPr/>
      <dgm:t>
        <a:bodyPr/>
        <a:lstStyle/>
        <a:p>
          <a:endParaRPr lang="en-US"/>
        </a:p>
      </dgm:t>
    </dgm:pt>
    <dgm:pt modelId="{B3FC934D-83AC-43B8-AE83-63B1172D9857}" type="pres">
      <dgm:prSet presAssocID="{4B868CEA-2773-4B1D-883D-88AF9FFBD727}" presName="sibTrans" presStyleLbl="node1" presStyleIdx="1" presStyleCnt="4"/>
      <dgm:spPr/>
      <dgm:t>
        <a:bodyPr/>
        <a:lstStyle/>
        <a:p>
          <a:endParaRPr lang="en-US"/>
        </a:p>
      </dgm:t>
    </dgm:pt>
    <dgm:pt modelId="{A67DD5AA-B885-4586-8B82-E4C3257603EC}" type="pres">
      <dgm:prSet presAssocID="{60E796C1-5BFA-49D7-A0A1-B3AE6A8D6D5D}" presName="dummy" presStyleCnt="0"/>
      <dgm:spPr/>
    </dgm:pt>
    <dgm:pt modelId="{23C4E69A-8AD7-48F6-A687-D6FB20825B93}" type="pres">
      <dgm:prSet presAssocID="{60E796C1-5BFA-49D7-A0A1-B3AE6A8D6D5D}" presName="node" presStyleLbl="revTx" presStyleIdx="2" presStyleCnt="4">
        <dgm:presLayoutVars>
          <dgm:bulletEnabled val="1"/>
        </dgm:presLayoutVars>
      </dgm:prSet>
      <dgm:spPr/>
      <dgm:t>
        <a:bodyPr/>
        <a:lstStyle/>
        <a:p>
          <a:endParaRPr lang="en-US"/>
        </a:p>
      </dgm:t>
    </dgm:pt>
    <dgm:pt modelId="{5F375A58-694D-425B-B0E0-B6A7CD6715A3}" type="pres">
      <dgm:prSet presAssocID="{25C9481C-5B7B-4F91-982D-83B9D956F2F7}" presName="sibTrans" presStyleLbl="node1" presStyleIdx="2" presStyleCnt="4"/>
      <dgm:spPr/>
      <dgm:t>
        <a:bodyPr/>
        <a:lstStyle/>
        <a:p>
          <a:endParaRPr lang="en-US"/>
        </a:p>
      </dgm:t>
    </dgm:pt>
    <dgm:pt modelId="{5605EBD4-0D64-4873-8409-76E9547B89E5}" type="pres">
      <dgm:prSet presAssocID="{D706499D-39A8-4D2C-B931-90F4CC749D2C}" presName="dummy" presStyleCnt="0"/>
      <dgm:spPr/>
    </dgm:pt>
    <dgm:pt modelId="{98C07EB8-1F83-4B6B-90FE-C90ADC64D314}" type="pres">
      <dgm:prSet presAssocID="{D706499D-39A8-4D2C-B931-90F4CC749D2C}" presName="node" presStyleLbl="revTx" presStyleIdx="3" presStyleCnt="4">
        <dgm:presLayoutVars>
          <dgm:bulletEnabled val="1"/>
        </dgm:presLayoutVars>
      </dgm:prSet>
      <dgm:spPr/>
      <dgm:t>
        <a:bodyPr/>
        <a:lstStyle/>
        <a:p>
          <a:endParaRPr lang="en-US"/>
        </a:p>
      </dgm:t>
    </dgm:pt>
    <dgm:pt modelId="{66CE45EA-581D-4769-A5C9-6273ABF63D03}" type="pres">
      <dgm:prSet presAssocID="{ABB71BF0-23F0-4B1B-98C4-E74A9344C01B}" presName="sibTrans" presStyleLbl="node1" presStyleIdx="3" presStyleCnt="4"/>
      <dgm:spPr/>
      <dgm:t>
        <a:bodyPr/>
        <a:lstStyle/>
        <a:p>
          <a:endParaRPr lang="en-US"/>
        </a:p>
      </dgm:t>
    </dgm:pt>
  </dgm:ptLst>
  <dgm:cxnLst>
    <dgm:cxn modelId="{B2C1B417-F99A-4FDB-AC94-147A38FA4B35}" type="presOf" srcId="{60E796C1-5BFA-49D7-A0A1-B3AE6A8D6D5D}" destId="{23C4E69A-8AD7-48F6-A687-D6FB20825B93}" srcOrd="0" destOrd="0" presId="urn:microsoft.com/office/officeart/2005/8/layout/cycle1"/>
    <dgm:cxn modelId="{B3C001C5-64B2-4586-83B7-E7377A118997}" type="presOf" srcId="{ABB71BF0-23F0-4B1B-98C4-E74A9344C01B}" destId="{66CE45EA-581D-4769-A5C9-6273ABF63D03}" srcOrd="0" destOrd="0" presId="urn:microsoft.com/office/officeart/2005/8/layout/cycle1"/>
    <dgm:cxn modelId="{B0D92087-F138-4D38-886A-FEEAAC21F260}" type="presOf" srcId="{ABA02C47-29FA-4C42-BDCE-71153B9FA1F8}" destId="{7D072CC2-E963-4B11-8FF1-D7F9395D68A1}" srcOrd="0" destOrd="0" presId="urn:microsoft.com/office/officeart/2005/8/layout/cycle1"/>
    <dgm:cxn modelId="{0AC034C3-6D7E-4235-88C3-F08B7C4BA096}" type="presOf" srcId="{25C9481C-5B7B-4F91-982D-83B9D956F2F7}" destId="{5F375A58-694D-425B-B0E0-B6A7CD6715A3}" srcOrd="0" destOrd="0" presId="urn:microsoft.com/office/officeart/2005/8/layout/cycle1"/>
    <dgm:cxn modelId="{E554F38B-7307-4CB8-8816-91D0504235E2}" srcId="{352CF6C6-5622-4C5D-8CDB-6A19BC5A3E63}" destId="{FB42B4FE-CE35-4C82-9028-3E9767E186A7}" srcOrd="0" destOrd="0" parTransId="{B76E748E-DE2F-404D-B6D1-F076F216B7DC}" sibTransId="{ABA02C47-29FA-4C42-BDCE-71153B9FA1F8}"/>
    <dgm:cxn modelId="{F8761AEF-075F-4C3B-ABB2-772BF5937034}" type="presOf" srcId="{352CF6C6-5622-4C5D-8CDB-6A19BC5A3E63}" destId="{9A5165E5-C6FE-44CB-BA70-B163CA7C9EE6}" srcOrd="0" destOrd="0" presId="urn:microsoft.com/office/officeart/2005/8/layout/cycle1"/>
    <dgm:cxn modelId="{628CCC56-14C0-4292-949C-42B62B3DC7EF}" type="presOf" srcId="{4B868CEA-2773-4B1D-883D-88AF9FFBD727}" destId="{B3FC934D-83AC-43B8-AE83-63B1172D9857}" srcOrd="0" destOrd="0" presId="urn:microsoft.com/office/officeart/2005/8/layout/cycle1"/>
    <dgm:cxn modelId="{5DF99CCB-CB3D-42F7-B971-FBDF4784CDED}" srcId="{352CF6C6-5622-4C5D-8CDB-6A19BC5A3E63}" destId="{2B820D22-3120-487F-8E5E-43E8E300FBDC}" srcOrd="1" destOrd="0" parTransId="{63545AB5-2BA0-4C44-B553-A8B408DD4340}" sibTransId="{4B868CEA-2773-4B1D-883D-88AF9FFBD727}"/>
    <dgm:cxn modelId="{28E83B02-B8FD-43C0-9C50-1AE27016DAD3}" type="presOf" srcId="{2B820D22-3120-487F-8E5E-43E8E300FBDC}" destId="{4D2F2ABD-A425-478C-8948-0A11CC3F66F0}" srcOrd="0" destOrd="0" presId="urn:microsoft.com/office/officeart/2005/8/layout/cycle1"/>
    <dgm:cxn modelId="{072FC3F1-CC73-4B5E-88BE-C909583A9460}" srcId="{352CF6C6-5622-4C5D-8CDB-6A19BC5A3E63}" destId="{60E796C1-5BFA-49D7-A0A1-B3AE6A8D6D5D}" srcOrd="2" destOrd="0" parTransId="{A86255FA-0506-46AF-A4BB-29CE14ECE564}" sibTransId="{25C9481C-5B7B-4F91-982D-83B9D956F2F7}"/>
    <dgm:cxn modelId="{968D47A0-9AC0-4517-8E5E-411CCC08C7EE}" srcId="{352CF6C6-5622-4C5D-8CDB-6A19BC5A3E63}" destId="{D706499D-39A8-4D2C-B931-90F4CC749D2C}" srcOrd="3" destOrd="0" parTransId="{FF7840F3-A483-46CD-AFB2-494638C7DB1A}" sibTransId="{ABB71BF0-23F0-4B1B-98C4-E74A9344C01B}"/>
    <dgm:cxn modelId="{92C76CC3-BAA6-415A-9443-02CC4F6EFD2A}" type="presOf" srcId="{FB42B4FE-CE35-4C82-9028-3E9767E186A7}" destId="{3CD1BC17-3969-4917-B067-D4CD7E0A453E}" srcOrd="0" destOrd="0" presId="urn:microsoft.com/office/officeart/2005/8/layout/cycle1"/>
    <dgm:cxn modelId="{B0BD0943-3D62-45C9-9C24-1EA986ED3AF1}" type="presOf" srcId="{D706499D-39A8-4D2C-B931-90F4CC749D2C}" destId="{98C07EB8-1F83-4B6B-90FE-C90ADC64D314}" srcOrd="0" destOrd="0" presId="urn:microsoft.com/office/officeart/2005/8/layout/cycle1"/>
    <dgm:cxn modelId="{7EED492F-D597-4957-BF64-81C352F721EB}" type="presParOf" srcId="{9A5165E5-C6FE-44CB-BA70-B163CA7C9EE6}" destId="{F588A6F2-75E9-4FF9-AC79-C526A4BB81AE}" srcOrd="0" destOrd="0" presId="urn:microsoft.com/office/officeart/2005/8/layout/cycle1"/>
    <dgm:cxn modelId="{D9433061-5F21-4F62-AA19-820263A1E439}" type="presParOf" srcId="{9A5165E5-C6FE-44CB-BA70-B163CA7C9EE6}" destId="{3CD1BC17-3969-4917-B067-D4CD7E0A453E}" srcOrd="1" destOrd="0" presId="urn:microsoft.com/office/officeart/2005/8/layout/cycle1"/>
    <dgm:cxn modelId="{FB2AA315-A379-4760-B7DD-CF57F5CBBB15}" type="presParOf" srcId="{9A5165E5-C6FE-44CB-BA70-B163CA7C9EE6}" destId="{7D072CC2-E963-4B11-8FF1-D7F9395D68A1}" srcOrd="2" destOrd="0" presId="urn:microsoft.com/office/officeart/2005/8/layout/cycle1"/>
    <dgm:cxn modelId="{DA375F7A-84CB-4960-B04D-3E864BE4E50B}" type="presParOf" srcId="{9A5165E5-C6FE-44CB-BA70-B163CA7C9EE6}" destId="{13F8EE24-A187-4357-AFF1-07897B635A3C}" srcOrd="3" destOrd="0" presId="urn:microsoft.com/office/officeart/2005/8/layout/cycle1"/>
    <dgm:cxn modelId="{854F4638-35D2-4CA2-BC8F-012ABE566B6C}" type="presParOf" srcId="{9A5165E5-C6FE-44CB-BA70-B163CA7C9EE6}" destId="{4D2F2ABD-A425-478C-8948-0A11CC3F66F0}" srcOrd="4" destOrd="0" presId="urn:microsoft.com/office/officeart/2005/8/layout/cycle1"/>
    <dgm:cxn modelId="{803900B6-3BFB-4029-B9CD-87809F3A48AA}" type="presParOf" srcId="{9A5165E5-C6FE-44CB-BA70-B163CA7C9EE6}" destId="{B3FC934D-83AC-43B8-AE83-63B1172D9857}" srcOrd="5" destOrd="0" presId="urn:microsoft.com/office/officeart/2005/8/layout/cycle1"/>
    <dgm:cxn modelId="{058CBE97-A6E3-403D-9C08-0A71059C28D2}" type="presParOf" srcId="{9A5165E5-C6FE-44CB-BA70-B163CA7C9EE6}" destId="{A67DD5AA-B885-4586-8B82-E4C3257603EC}" srcOrd="6" destOrd="0" presId="urn:microsoft.com/office/officeart/2005/8/layout/cycle1"/>
    <dgm:cxn modelId="{665D7EE5-DC2B-450E-8485-E22DC0080333}" type="presParOf" srcId="{9A5165E5-C6FE-44CB-BA70-B163CA7C9EE6}" destId="{23C4E69A-8AD7-48F6-A687-D6FB20825B93}" srcOrd="7" destOrd="0" presId="urn:microsoft.com/office/officeart/2005/8/layout/cycle1"/>
    <dgm:cxn modelId="{B34A0814-58F9-4AB1-A122-775561719D18}" type="presParOf" srcId="{9A5165E5-C6FE-44CB-BA70-B163CA7C9EE6}" destId="{5F375A58-694D-425B-B0E0-B6A7CD6715A3}" srcOrd="8" destOrd="0" presId="urn:microsoft.com/office/officeart/2005/8/layout/cycle1"/>
    <dgm:cxn modelId="{12770877-0F53-4F71-A632-E2A6DF6402B4}" type="presParOf" srcId="{9A5165E5-C6FE-44CB-BA70-B163CA7C9EE6}" destId="{5605EBD4-0D64-4873-8409-76E9547B89E5}" srcOrd="9" destOrd="0" presId="urn:microsoft.com/office/officeart/2005/8/layout/cycle1"/>
    <dgm:cxn modelId="{B7A84E8F-FBB9-40D5-BEEB-621B155C44FB}" type="presParOf" srcId="{9A5165E5-C6FE-44CB-BA70-B163CA7C9EE6}" destId="{98C07EB8-1F83-4B6B-90FE-C90ADC64D314}" srcOrd="10" destOrd="0" presId="urn:microsoft.com/office/officeart/2005/8/layout/cycle1"/>
    <dgm:cxn modelId="{A497A2C8-F012-48DB-A995-5768E1B12E6B}" type="presParOf" srcId="{9A5165E5-C6FE-44CB-BA70-B163CA7C9EE6}" destId="{66CE45EA-581D-4769-A5C9-6273ABF63D03}"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BE651-B805-478B-8706-1CFADE336741}">
      <dsp:nvSpPr>
        <dsp:cNvPr id="0" name=""/>
        <dsp:cNvSpPr/>
      </dsp:nvSpPr>
      <dsp:spPr>
        <a:xfrm>
          <a:off x="370" y="1969015"/>
          <a:ext cx="3229091" cy="9262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sv-SE" sz="4000" kern="1200" dirty="0" smtClean="0"/>
            <a:t>DB</a:t>
          </a:r>
          <a:endParaRPr lang="en-US" sz="4000" kern="1200" dirty="0"/>
        </a:p>
      </dsp:txBody>
      <dsp:txXfrm>
        <a:off x="27499" y="1996144"/>
        <a:ext cx="3174833" cy="871983"/>
      </dsp:txXfrm>
    </dsp:sp>
    <dsp:sp modelId="{0F85DDC8-EE39-4D32-B8AC-9976A8C43B56}">
      <dsp:nvSpPr>
        <dsp:cNvPr id="0" name=""/>
        <dsp:cNvSpPr/>
      </dsp:nvSpPr>
      <dsp:spPr>
        <a:xfrm>
          <a:off x="370" y="984927"/>
          <a:ext cx="2109342" cy="9262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sv-SE" sz="2400" kern="1200" dirty="0" smtClean="0"/>
            <a:t>Business</a:t>
          </a:r>
          <a:endParaRPr lang="en-US" sz="2400" kern="1200" dirty="0"/>
        </a:p>
      </dsp:txBody>
      <dsp:txXfrm>
        <a:off x="27499" y="1012056"/>
        <a:ext cx="2055084" cy="871983"/>
      </dsp:txXfrm>
    </dsp:sp>
    <dsp:sp modelId="{6309B8D8-30E5-47EB-8AB0-BD469356CA27}">
      <dsp:nvSpPr>
        <dsp:cNvPr id="0" name=""/>
        <dsp:cNvSpPr/>
      </dsp:nvSpPr>
      <dsp:spPr>
        <a:xfrm>
          <a:off x="370" y="838"/>
          <a:ext cx="1032978" cy="9262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sv-SE" sz="1500" kern="1200" dirty="0" err="1" smtClean="0"/>
            <a:t>Client</a:t>
          </a:r>
          <a:r>
            <a:rPr lang="sv-SE" sz="1500" kern="1200" dirty="0" smtClean="0"/>
            <a:t> </a:t>
          </a:r>
          <a:r>
            <a:rPr lang="sv-SE" sz="1500" kern="1200" dirty="0" err="1" smtClean="0"/>
            <a:t>Layer</a:t>
          </a:r>
          <a:endParaRPr lang="en-US" sz="1500" kern="1200" dirty="0"/>
        </a:p>
      </dsp:txBody>
      <dsp:txXfrm>
        <a:off x="27499" y="27967"/>
        <a:ext cx="978720" cy="871983"/>
      </dsp:txXfrm>
    </dsp:sp>
    <dsp:sp modelId="{2408AA07-9896-4385-AD56-6A6EF9678068}">
      <dsp:nvSpPr>
        <dsp:cNvPr id="0" name=""/>
        <dsp:cNvSpPr/>
      </dsp:nvSpPr>
      <dsp:spPr>
        <a:xfrm>
          <a:off x="1076734" y="838"/>
          <a:ext cx="1032978" cy="9262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sv-SE" sz="1500" kern="1200" dirty="0" err="1" smtClean="0"/>
            <a:t>User</a:t>
          </a:r>
          <a:r>
            <a:rPr lang="sv-SE" sz="1500" kern="1200" dirty="0" smtClean="0"/>
            <a:t> </a:t>
          </a:r>
          <a:r>
            <a:rPr lang="sv-SE" sz="1500" kern="1200" dirty="0" err="1" smtClean="0"/>
            <a:t>Processing</a:t>
          </a:r>
          <a:endParaRPr lang="en-US" sz="1500" kern="1200" dirty="0"/>
        </a:p>
      </dsp:txBody>
      <dsp:txXfrm>
        <a:off x="1103863" y="27967"/>
        <a:ext cx="978720" cy="871983"/>
      </dsp:txXfrm>
    </dsp:sp>
    <dsp:sp modelId="{B5F8803D-D6A1-4979-BB95-8972013D74A9}">
      <dsp:nvSpPr>
        <dsp:cNvPr id="0" name=""/>
        <dsp:cNvSpPr/>
      </dsp:nvSpPr>
      <dsp:spPr>
        <a:xfrm>
          <a:off x="2196483" y="984927"/>
          <a:ext cx="1032978" cy="9262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sv-SE" sz="2400" kern="1200" dirty="0" smtClean="0"/>
            <a:t>DB Driver</a:t>
          </a:r>
          <a:endParaRPr lang="en-US" sz="2400" kern="1200" dirty="0"/>
        </a:p>
      </dsp:txBody>
      <dsp:txXfrm>
        <a:off x="2223612" y="1012056"/>
        <a:ext cx="978720" cy="871983"/>
      </dsp:txXfrm>
    </dsp:sp>
    <dsp:sp modelId="{30496524-1688-4A43-8C2F-6204963B5B02}">
      <dsp:nvSpPr>
        <dsp:cNvPr id="0" name=""/>
        <dsp:cNvSpPr/>
      </dsp:nvSpPr>
      <dsp:spPr>
        <a:xfrm>
          <a:off x="2196483" y="838"/>
          <a:ext cx="1032978" cy="9262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sv-SE" sz="1500" kern="1200" dirty="0" err="1" smtClean="0"/>
            <a:t>Com</a:t>
          </a:r>
          <a:endParaRPr lang="en-US" sz="1500" kern="1200" dirty="0"/>
        </a:p>
      </dsp:txBody>
      <dsp:txXfrm>
        <a:off x="2223612" y="27967"/>
        <a:ext cx="978720" cy="871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CB202-E259-4438-883A-F104BEB377FC}">
      <dsp:nvSpPr>
        <dsp:cNvPr id="0" name=""/>
        <dsp:cNvSpPr/>
      </dsp:nvSpPr>
      <dsp:spPr>
        <a:xfrm>
          <a:off x="457199" y="0"/>
          <a:ext cx="5181600" cy="4064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A32D0C-5C04-43A0-84EE-D2B40772A9B5}">
      <dsp:nvSpPr>
        <dsp:cNvPr id="0" name=""/>
        <dsp:cNvSpPr/>
      </dsp:nvSpPr>
      <dsp:spPr>
        <a:xfrm>
          <a:off x="1674" y="1219199"/>
          <a:ext cx="974824"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err="1" smtClean="0"/>
            <a:t>Developer</a:t>
          </a:r>
          <a:r>
            <a:rPr lang="sv-SE" sz="1400" kern="1200" dirty="0" smtClean="0"/>
            <a:t> </a:t>
          </a:r>
          <a:r>
            <a:rPr lang="sv-SE" sz="1400" kern="1200" dirty="0" err="1" smtClean="0"/>
            <a:t>commits</a:t>
          </a:r>
          <a:r>
            <a:rPr lang="sv-SE" sz="1400" kern="1200" dirty="0" smtClean="0"/>
            <a:t> </a:t>
          </a:r>
          <a:r>
            <a:rPr lang="sv-SE" sz="1400" kern="1200" dirty="0" err="1" smtClean="0"/>
            <a:t>changes</a:t>
          </a:r>
          <a:endParaRPr lang="en-US" sz="1400" kern="1200" dirty="0"/>
        </a:p>
      </dsp:txBody>
      <dsp:txXfrm>
        <a:off x="49261" y="1266786"/>
        <a:ext cx="879650" cy="1530426"/>
      </dsp:txXfrm>
    </dsp:sp>
    <dsp:sp modelId="{736D4AC9-ECA6-41F9-8566-31287087BBF8}">
      <dsp:nvSpPr>
        <dsp:cNvPr id="0" name=""/>
        <dsp:cNvSpPr/>
      </dsp:nvSpPr>
      <dsp:spPr>
        <a:xfrm>
          <a:off x="1025239" y="1219199"/>
          <a:ext cx="974824"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err="1" smtClean="0"/>
            <a:t>Build</a:t>
          </a:r>
          <a:r>
            <a:rPr lang="sv-SE" sz="1400" kern="1200" dirty="0" smtClean="0"/>
            <a:t> server is </a:t>
          </a:r>
          <a:r>
            <a:rPr lang="sv-SE" sz="1400" kern="1200" dirty="0" err="1" smtClean="0"/>
            <a:t>notified</a:t>
          </a:r>
          <a:endParaRPr lang="en-US" sz="1400" kern="1200" dirty="0"/>
        </a:p>
      </dsp:txBody>
      <dsp:txXfrm>
        <a:off x="1072826" y="1266786"/>
        <a:ext cx="879650" cy="1530426"/>
      </dsp:txXfrm>
    </dsp:sp>
    <dsp:sp modelId="{178A149B-A063-4DCC-B6B0-16711D91B2A3}">
      <dsp:nvSpPr>
        <dsp:cNvPr id="0" name=""/>
        <dsp:cNvSpPr/>
      </dsp:nvSpPr>
      <dsp:spPr>
        <a:xfrm>
          <a:off x="2048805" y="1219199"/>
          <a:ext cx="974824"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Tag set in VCS</a:t>
          </a:r>
          <a:endParaRPr lang="en-US" sz="1400" kern="1200" dirty="0"/>
        </a:p>
      </dsp:txBody>
      <dsp:txXfrm>
        <a:off x="2096392" y="1266786"/>
        <a:ext cx="879650" cy="1530426"/>
      </dsp:txXfrm>
    </dsp:sp>
    <dsp:sp modelId="{CC02C3CC-6876-4C10-85EC-FD15AEF2F5EF}">
      <dsp:nvSpPr>
        <dsp:cNvPr id="0" name=""/>
        <dsp:cNvSpPr/>
      </dsp:nvSpPr>
      <dsp:spPr>
        <a:xfrm>
          <a:off x="3072370" y="1219199"/>
          <a:ext cx="974824"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err="1" smtClean="0"/>
            <a:t>Code</a:t>
          </a:r>
          <a:r>
            <a:rPr lang="sv-SE" sz="1400" kern="1200" dirty="0" smtClean="0"/>
            <a:t> </a:t>
          </a:r>
          <a:r>
            <a:rPr lang="sv-SE" sz="1400" kern="1200" dirty="0" err="1" smtClean="0"/>
            <a:t>checked</a:t>
          </a:r>
          <a:r>
            <a:rPr lang="sv-SE" sz="1400" kern="1200" dirty="0" smtClean="0"/>
            <a:t> </a:t>
          </a:r>
          <a:r>
            <a:rPr lang="sv-SE" sz="1400" kern="1200" dirty="0" err="1" smtClean="0"/>
            <a:t>out</a:t>
          </a:r>
          <a:r>
            <a:rPr lang="sv-SE" sz="1400" kern="1200" dirty="0" smtClean="0"/>
            <a:t> </a:t>
          </a:r>
          <a:r>
            <a:rPr lang="sv-SE" sz="1400" kern="1200" dirty="0" err="1" smtClean="0"/>
            <a:t>to</a:t>
          </a:r>
          <a:r>
            <a:rPr lang="sv-SE" sz="1400" kern="1200" dirty="0" smtClean="0"/>
            <a:t> </a:t>
          </a:r>
          <a:r>
            <a:rPr lang="sv-SE" sz="1400" kern="1200" dirty="0" err="1" smtClean="0"/>
            <a:t>build</a:t>
          </a:r>
          <a:r>
            <a:rPr lang="sv-SE" sz="1400" kern="1200" dirty="0" smtClean="0"/>
            <a:t> server</a:t>
          </a:r>
          <a:endParaRPr lang="en-US" sz="1400" kern="1200" dirty="0"/>
        </a:p>
      </dsp:txBody>
      <dsp:txXfrm>
        <a:off x="3119957" y="1266786"/>
        <a:ext cx="879650" cy="1530426"/>
      </dsp:txXfrm>
    </dsp:sp>
    <dsp:sp modelId="{CE870D6D-EB18-4F63-9F30-C50D75B8B839}">
      <dsp:nvSpPr>
        <dsp:cNvPr id="0" name=""/>
        <dsp:cNvSpPr/>
      </dsp:nvSpPr>
      <dsp:spPr>
        <a:xfrm>
          <a:off x="4095936" y="1219199"/>
          <a:ext cx="974824"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err="1" smtClean="0"/>
            <a:t>Code</a:t>
          </a:r>
          <a:r>
            <a:rPr lang="sv-SE" sz="1400" kern="1200" dirty="0" smtClean="0"/>
            <a:t> </a:t>
          </a:r>
          <a:r>
            <a:rPr lang="sv-SE" sz="1400" kern="1200" dirty="0" err="1" smtClean="0"/>
            <a:t>compiled</a:t>
          </a:r>
          <a:r>
            <a:rPr lang="sv-SE" sz="1400" kern="1200" dirty="0" smtClean="0"/>
            <a:t>, </a:t>
          </a:r>
          <a:r>
            <a:rPr lang="sv-SE" sz="1400" kern="1200" dirty="0" err="1" smtClean="0"/>
            <a:t>tested</a:t>
          </a:r>
          <a:r>
            <a:rPr lang="sv-SE" sz="1400" kern="1200" dirty="0" smtClean="0"/>
            <a:t>, </a:t>
          </a:r>
          <a:r>
            <a:rPr lang="sv-SE" sz="1400" kern="1200" dirty="0" err="1" smtClean="0"/>
            <a:t>measured</a:t>
          </a:r>
          <a:endParaRPr lang="en-US" sz="1400" kern="1200" dirty="0"/>
        </a:p>
      </dsp:txBody>
      <dsp:txXfrm>
        <a:off x="4143523" y="1266786"/>
        <a:ext cx="879650" cy="1530426"/>
      </dsp:txXfrm>
    </dsp:sp>
    <dsp:sp modelId="{19654E6F-DB0E-4A08-90C4-F8A8D0384768}">
      <dsp:nvSpPr>
        <dsp:cNvPr id="0" name=""/>
        <dsp:cNvSpPr/>
      </dsp:nvSpPr>
      <dsp:spPr>
        <a:xfrm>
          <a:off x="5119501" y="1219199"/>
          <a:ext cx="974824"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err="1" smtClean="0"/>
            <a:t>Publish</a:t>
          </a:r>
          <a:r>
            <a:rPr lang="sv-SE" sz="1400" kern="1200" dirty="0" smtClean="0"/>
            <a:t> </a:t>
          </a:r>
          <a:r>
            <a:rPr lang="sv-SE" sz="1400" kern="1200" dirty="0" err="1" smtClean="0"/>
            <a:t>result</a:t>
          </a:r>
          <a:endParaRPr lang="en-US" sz="1400" kern="1200" dirty="0"/>
        </a:p>
      </dsp:txBody>
      <dsp:txXfrm>
        <a:off x="5167088" y="1266786"/>
        <a:ext cx="879650" cy="15304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81ADF-046B-4A18-A983-0DE827243B95}">
      <dsp:nvSpPr>
        <dsp:cNvPr id="0" name=""/>
        <dsp:cNvSpPr/>
      </dsp:nvSpPr>
      <dsp:spPr>
        <a:xfrm>
          <a:off x="78878" y="496"/>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sv-SE" sz="1500" kern="1200" dirty="0" smtClean="0"/>
            <a:t>Review (unit test etc)</a:t>
          </a:r>
          <a:endParaRPr lang="sv-SE" sz="1500" kern="1200" dirty="0"/>
        </a:p>
      </dsp:txBody>
      <dsp:txXfrm>
        <a:off x="106340" y="27958"/>
        <a:ext cx="1507771" cy="882693"/>
      </dsp:txXfrm>
    </dsp:sp>
    <dsp:sp modelId="{5A9783CD-9932-4B70-A8CE-225FA91EB705}">
      <dsp:nvSpPr>
        <dsp:cNvPr id="0" name=""/>
        <dsp:cNvSpPr/>
      </dsp:nvSpPr>
      <dsp:spPr>
        <a:xfrm>
          <a:off x="1779091" y="275530"/>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sv-SE" sz="1200" kern="1200"/>
        </a:p>
      </dsp:txBody>
      <dsp:txXfrm>
        <a:off x="1779091" y="353040"/>
        <a:ext cx="231904" cy="232528"/>
      </dsp:txXfrm>
    </dsp:sp>
    <dsp:sp modelId="{81EB60F4-20FF-4325-A943-84D6C93912E0}">
      <dsp:nvSpPr>
        <dsp:cNvPr id="0" name=""/>
        <dsp:cNvSpPr/>
      </dsp:nvSpPr>
      <dsp:spPr>
        <a:xfrm>
          <a:off x="2266652" y="496"/>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sv-SE" sz="1500" kern="1200" dirty="0" smtClean="0"/>
            <a:t>Deploy to repo</a:t>
          </a:r>
          <a:endParaRPr lang="sv-SE" sz="1500" kern="1200" dirty="0"/>
        </a:p>
      </dsp:txBody>
      <dsp:txXfrm>
        <a:off x="2294114" y="27958"/>
        <a:ext cx="1507771" cy="882693"/>
      </dsp:txXfrm>
    </dsp:sp>
    <dsp:sp modelId="{FFC9744F-7025-4EBF-A3DD-E645082AE60A}">
      <dsp:nvSpPr>
        <dsp:cNvPr id="0" name=""/>
        <dsp:cNvSpPr/>
      </dsp:nvSpPr>
      <dsp:spPr>
        <a:xfrm>
          <a:off x="3966864" y="275530"/>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sv-SE" sz="1200" kern="1200"/>
        </a:p>
      </dsp:txBody>
      <dsp:txXfrm>
        <a:off x="3966864" y="353040"/>
        <a:ext cx="231904" cy="232528"/>
      </dsp:txXfrm>
    </dsp:sp>
    <dsp:sp modelId="{9E0F625B-F9F0-45B6-83CE-3E4E34B254DB}">
      <dsp:nvSpPr>
        <dsp:cNvPr id="0" name=""/>
        <dsp:cNvSpPr/>
      </dsp:nvSpPr>
      <dsp:spPr>
        <a:xfrm>
          <a:off x="4454425" y="496"/>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sv-SE" sz="1500" kern="1200" dirty="0" smtClean="0"/>
            <a:t>Component test</a:t>
          </a:r>
          <a:endParaRPr lang="sv-SE" sz="1500" kern="1200" dirty="0"/>
        </a:p>
      </dsp:txBody>
      <dsp:txXfrm>
        <a:off x="4481887" y="27958"/>
        <a:ext cx="1507771" cy="882693"/>
      </dsp:txXfrm>
    </dsp:sp>
    <dsp:sp modelId="{D689695E-86A1-4437-A5EB-E72457F57C55}">
      <dsp:nvSpPr>
        <dsp:cNvPr id="0" name=""/>
        <dsp:cNvSpPr/>
      </dsp:nvSpPr>
      <dsp:spPr>
        <a:xfrm rot="5400000">
          <a:off x="5070127" y="1047501"/>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sv-SE" sz="1200" kern="1200"/>
        </a:p>
      </dsp:txBody>
      <dsp:txXfrm rot="-5400000">
        <a:off x="5119509" y="1075630"/>
        <a:ext cx="232528" cy="231904"/>
      </dsp:txXfrm>
    </dsp:sp>
    <dsp:sp modelId="{D6D0BE71-CED4-4261-A5FD-88AF51196333}">
      <dsp:nvSpPr>
        <dsp:cNvPr id="0" name=""/>
        <dsp:cNvSpPr/>
      </dsp:nvSpPr>
      <dsp:spPr>
        <a:xfrm>
          <a:off x="4454425" y="1563191"/>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sv-SE" sz="1500" kern="1200" dirty="0" smtClean="0"/>
            <a:t>Deploy exploratory test servers</a:t>
          </a:r>
          <a:endParaRPr lang="sv-SE" sz="1500" kern="1200" dirty="0"/>
        </a:p>
      </dsp:txBody>
      <dsp:txXfrm>
        <a:off x="4481887" y="1590653"/>
        <a:ext cx="1507771" cy="882693"/>
      </dsp:txXfrm>
    </dsp:sp>
    <dsp:sp modelId="{292A36C3-65A6-4FDB-B165-6DD94AB21553}">
      <dsp:nvSpPr>
        <dsp:cNvPr id="0" name=""/>
        <dsp:cNvSpPr/>
      </dsp:nvSpPr>
      <dsp:spPr>
        <a:xfrm rot="10800000">
          <a:off x="3985617" y="1838225"/>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sv-SE" sz="1200" kern="1200"/>
        </a:p>
      </dsp:txBody>
      <dsp:txXfrm rot="10800000">
        <a:off x="4085004" y="1915735"/>
        <a:ext cx="231904" cy="232528"/>
      </dsp:txXfrm>
    </dsp:sp>
    <dsp:sp modelId="{950F544E-B450-4B8A-AA8A-63F47AEA7E5E}">
      <dsp:nvSpPr>
        <dsp:cNvPr id="0" name=""/>
        <dsp:cNvSpPr/>
      </dsp:nvSpPr>
      <dsp:spPr>
        <a:xfrm>
          <a:off x="2266652" y="1563191"/>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sv-SE" sz="1500" kern="1200" dirty="0" smtClean="0"/>
            <a:t>System level tests (integration, regression, ...)</a:t>
          </a:r>
          <a:endParaRPr lang="sv-SE" sz="1500" kern="1200" dirty="0"/>
        </a:p>
      </dsp:txBody>
      <dsp:txXfrm>
        <a:off x="2294114" y="1590653"/>
        <a:ext cx="1507771" cy="882693"/>
      </dsp:txXfrm>
    </dsp:sp>
    <dsp:sp modelId="{DDD93588-D2B5-4EFD-BB6D-46655640D9E7}">
      <dsp:nvSpPr>
        <dsp:cNvPr id="0" name=""/>
        <dsp:cNvSpPr/>
      </dsp:nvSpPr>
      <dsp:spPr>
        <a:xfrm rot="10800000">
          <a:off x="1797843" y="1838225"/>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sv-SE" sz="1200" kern="1200"/>
        </a:p>
      </dsp:txBody>
      <dsp:txXfrm rot="10800000">
        <a:off x="1897230" y="1915735"/>
        <a:ext cx="231904" cy="232528"/>
      </dsp:txXfrm>
    </dsp:sp>
    <dsp:sp modelId="{32B4ADE1-7CB3-433E-9971-3C410E468CFD}">
      <dsp:nvSpPr>
        <dsp:cNvPr id="0" name=""/>
        <dsp:cNvSpPr/>
      </dsp:nvSpPr>
      <dsp:spPr>
        <a:xfrm>
          <a:off x="78878" y="1563191"/>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sv-SE" sz="1500" kern="1200" dirty="0" smtClean="0"/>
            <a:t>Load test</a:t>
          </a:r>
          <a:endParaRPr lang="sv-SE" sz="1500" kern="1200" dirty="0"/>
        </a:p>
      </dsp:txBody>
      <dsp:txXfrm>
        <a:off x="106340" y="1590653"/>
        <a:ext cx="1507771" cy="882693"/>
      </dsp:txXfrm>
    </dsp:sp>
    <dsp:sp modelId="{19AE4E91-67B2-417B-80D0-85858280FD98}">
      <dsp:nvSpPr>
        <dsp:cNvPr id="0" name=""/>
        <dsp:cNvSpPr/>
      </dsp:nvSpPr>
      <dsp:spPr>
        <a:xfrm rot="5400000">
          <a:off x="694580" y="2610197"/>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sv-SE" sz="1200" kern="1200"/>
        </a:p>
      </dsp:txBody>
      <dsp:txXfrm rot="-5400000">
        <a:off x="743962" y="2638326"/>
        <a:ext cx="232528" cy="231904"/>
      </dsp:txXfrm>
    </dsp:sp>
    <dsp:sp modelId="{01DFCBB5-46EA-4216-9374-FB630262C653}">
      <dsp:nvSpPr>
        <dsp:cNvPr id="0" name=""/>
        <dsp:cNvSpPr/>
      </dsp:nvSpPr>
      <dsp:spPr>
        <a:xfrm>
          <a:off x="78878" y="3125886"/>
          <a:ext cx="1562695" cy="9376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sv-SE" sz="1500" kern="1200" dirty="0" smtClean="0"/>
            <a:t>...</a:t>
          </a:r>
          <a:endParaRPr lang="sv-SE" sz="1500" kern="1200" dirty="0"/>
        </a:p>
      </dsp:txBody>
      <dsp:txXfrm>
        <a:off x="106340" y="3153348"/>
        <a:ext cx="1507771" cy="8826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9E702-D982-4737-8D86-E4086042C6CC}">
      <dsp:nvSpPr>
        <dsp:cNvPr id="0" name=""/>
        <dsp:cNvSpPr/>
      </dsp:nvSpPr>
      <dsp:spPr>
        <a:xfrm>
          <a:off x="457199" y="0"/>
          <a:ext cx="5181600" cy="4064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9241C-40FA-4C87-8C11-16237BA2A123}">
      <dsp:nvSpPr>
        <dsp:cNvPr id="0" name=""/>
        <dsp:cNvSpPr/>
      </dsp:nvSpPr>
      <dsp:spPr>
        <a:xfrm>
          <a:off x="3050" y="1219199"/>
          <a:ext cx="1467445"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sv-SE" sz="1700" kern="1200" dirty="0" err="1" smtClean="0"/>
            <a:t>Automated</a:t>
          </a:r>
          <a:r>
            <a:rPr lang="sv-SE" sz="1700" kern="1200" dirty="0" smtClean="0"/>
            <a:t> </a:t>
          </a:r>
          <a:r>
            <a:rPr lang="sv-SE" sz="1700" kern="1200" dirty="0" err="1" smtClean="0"/>
            <a:t>Unit</a:t>
          </a:r>
          <a:r>
            <a:rPr lang="sv-SE" sz="1700" kern="1200" dirty="0" smtClean="0"/>
            <a:t> Test</a:t>
          </a:r>
          <a:endParaRPr lang="en-US" sz="1700" kern="1200" dirty="0"/>
        </a:p>
      </dsp:txBody>
      <dsp:txXfrm>
        <a:off x="74685" y="1290834"/>
        <a:ext cx="1324175" cy="1482330"/>
      </dsp:txXfrm>
    </dsp:sp>
    <dsp:sp modelId="{94F502E5-BF86-4C94-840D-E33BF24D1A53}">
      <dsp:nvSpPr>
        <dsp:cNvPr id="0" name=""/>
        <dsp:cNvSpPr/>
      </dsp:nvSpPr>
      <dsp:spPr>
        <a:xfrm>
          <a:off x="1543868" y="1219199"/>
          <a:ext cx="1467445"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sv-SE" sz="1700" kern="1200" dirty="0" err="1" smtClean="0"/>
            <a:t>Deploy</a:t>
          </a:r>
          <a:r>
            <a:rPr lang="sv-SE" sz="1700" kern="1200" dirty="0" smtClean="0"/>
            <a:t> </a:t>
          </a:r>
          <a:r>
            <a:rPr lang="sv-SE" sz="1700" kern="1200" dirty="0" err="1" smtClean="0"/>
            <a:t>to</a:t>
          </a:r>
          <a:r>
            <a:rPr lang="sv-SE" sz="1700" kern="1200" dirty="0" smtClean="0"/>
            <a:t> Test Environment</a:t>
          </a:r>
          <a:endParaRPr lang="en-US" sz="1700" kern="1200" dirty="0"/>
        </a:p>
      </dsp:txBody>
      <dsp:txXfrm>
        <a:off x="1615503" y="1290834"/>
        <a:ext cx="1324175" cy="1482330"/>
      </dsp:txXfrm>
    </dsp:sp>
    <dsp:sp modelId="{A6FEFBDD-260B-406C-8CC9-5659D7AC1B98}">
      <dsp:nvSpPr>
        <dsp:cNvPr id="0" name=""/>
        <dsp:cNvSpPr/>
      </dsp:nvSpPr>
      <dsp:spPr>
        <a:xfrm>
          <a:off x="3084686" y="1219199"/>
          <a:ext cx="1467445"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sv-SE" sz="1700" kern="1200" dirty="0" smtClean="0"/>
            <a:t>Regression Test</a:t>
          </a:r>
          <a:endParaRPr lang="en-US" sz="1700" kern="1200" dirty="0"/>
        </a:p>
      </dsp:txBody>
      <dsp:txXfrm>
        <a:off x="3156321" y="1290834"/>
        <a:ext cx="1324175" cy="1482330"/>
      </dsp:txXfrm>
    </dsp:sp>
    <dsp:sp modelId="{0E0ED28F-EF4E-465A-BB09-321F3B90ED2F}">
      <dsp:nvSpPr>
        <dsp:cNvPr id="0" name=""/>
        <dsp:cNvSpPr/>
      </dsp:nvSpPr>
      <dsp:spPr>
        <a:xfrm>
          <a:off x="4625503" y="1219199"/>
          <a:ext cx="1467445"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sv-SE" sz="1700" kern="1200" dirty="0" err="1" smtClean="0"/>
            <a:t>Functional</a:t>
          </a:r>
          <a:r>
            <a:rPr lang="sv-SE" sz="1700" kern="1200" dirty="0" smtClean="0"/>
            <a:t> Test</a:t>
          </a:r>
          <a:endParaRPr lang="en-US" sz="1700" kern="1200" dirty="0"/>
        </a:p>
      </dsp:txBody>
      <dsp:txXfrm>
        <a:off x="4697138" y="1290834"/>
        <a:ext cx="1324175" cy="14823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1BC17-3969-4917-B067-D4CD7E0A453E}">
      <dsp:nvSpPr>
        <dsp:cNvPr id="0" name=""/>
        <dsp:cNvSpPr/>
      </dsp:nvSpPr>
      <dsp:spPr>
        <a:xfrm>
          <a:off x="3551358" y="90962"/>
          <a:ext cx="1437679" cy="143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sv-SE" sz="2000" kern="1200" dirty="0" err="1" smtClean="0"/>
            <a:t>Developer</a:t>
          </a:r>
          <a:r>
            <a:rPr lang="sv-SE" sz="2000" kern="1200" dirty="0" smtClean="0"/>
            <a:t> checks </a:t>
          </a:r>
          <a:r>
            <a:rPr lang="sv-SE" sz="2000" kern="1200" dirty="0" err="1" smtClean="0"/>
            <a:t>out</a:t>
          </a:r>
          <a:r>
            <a:rPr lang="sv-SE" sz="2000" kern="1200" dirty="0" smtClean="0"/>
            <a:t> </a:t>
          </a:r>
          <a:r>
            <a:rPr lang="sv-SE" sz="2000" kern="1200" dirty="0" err="1" smtClean="0"/>
            <a:t>to</a:t>
          </a:r>
          <a:r>
            <a:rPr lang="sv-SE" sz="2000" kern="1200" dirty="0" smtClean="0"/>
            <a:t> private </a:t>
          </a:r>
          <a:r>
            <a:rPr lang="sv-SE" sz="2000" kern="1200" dirty="0" err="1" smtClean="0"/>
            <a:t>environment</a:t>
          </a:r>
          <a:endParaRPr lang="en-US" sz="2000" kern="1200" dirty="0"/>
        </a:p>
      </dsp:txBody>
      <dsp:txXfrm>
        <a:off x="3551358" y="90962"/>
        <a:ext cx="1437679" cy="1437679"/>
      </dsp:txXfrm>
    </dsp:sp>
    <dsp:sp modelId="{7D072CC2-E963-4B11-8FF1-D7F9395D68A1}">
      <dsp:nvSpPr>
        <dsp:cNvPr id="0" name=""/>
        <dsp:cNvSpPr/>
      </dsp:nvSpPr>
      <dsp:spPr>
        <a:xfrm>
          <a:off x="1015841" y="-158"/>
          <a:ext cx="4064317" cy="4064317"/>
        </a:xfrm>
        <a:prstGeom prst="circularArrow">
          <a:avLst>
            <a:gd name="adj1" fmla="val 6898"/>
            <a:gd name="adj2" fmla="val 465012"/>
            <a:gd name="adj3" fmla="val 550847"/>
            <a:gd name="adj4" fmla="val 20584141"/>
            <a:gd name="adj5" fmla="val 804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2F2ABD-A425-478C-8948-0A11CC3F66F0}">
      <dsp:nvSpPr>
        <dsp:cNvPr id="0" name=""/>
        <dsp:cNvSpPr/>
      </dsp:nvSpPr>
      <dsp:spPr>
        <a:xfrm>
          <a:off x="3551358" y="2535358"/>
          <a:ext cx="1437679" cy="143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sv-SE" sz="2000" kern="1200" dirty="0" err="1" smtClean="0"/>
            <a:t>Commits</a:t>
          </a:r>
          <a:r>
            <a:rPr lang="sv-SE" sz="2000" kern="1200" dirty="0" smtClean="0"/>
            <a:t> </a:t>
          </a:r>
          <a:r>
            <a:rPr lang="sv-SE" sz="2000" kern="1200" dirty="0" err="1" smtClean="0"/>
            <a:t>buildable</a:t>
          </a:r>
          <a:r>
            <a:rPr lang="sv-SE" sz="2000" kern="1200" dirty="0" smtClean="0"/>
            <a:t> </a:t>
          </a:r>
          <a:r>
            <a:rPr lang="sv-SE" sz="2000" kern="1200" dirty="0" err="1" smtClean="0"/>
            <a:t>code</a:t>
          </a:r>
          <a:r>
            <a:rPr lang="sv-SE" sz="2000" kern="1200" dirty="0" smtClean="0"/>
            <a:t> </a:t>
          </a:r>
          <a:r>
            <a:rPr lang="sv-SE" sz="2000" kern="1200" dirty="0" err="1" smtClean="0"/>
            <a:t>to</a:t>
          </a:r>
          <a:r>
            <a:rPr lang="sv-SE" sz="2000" kern="1200" dirty="0" smtClean="0"/>
            <a:t> </a:t>
          </a:r>
          <a:r>
            <a:rPr lang="sv-SE" sz="2000" kern="1200" dirty="0" err="1" smtClean="0"/>
            <a:t>repository</a:t>
          </a:r>
          <a:r>
            <a:rPr lang="sv-SE" sz="2000" kern="1200" dirty="0" smtClean="0"/>
            <a:t> </a:t>
          </a:r>
          <a:endParaRPr lang="en-US" sz="2000" kern="1200" dirty="0"/>
        </a:p>
      </dsp:txBody>
      <dsp:txXfrm>
        <a:off x="3551358" y="2535358"/>
        <a:ext cx="1437679" cy="1437679"/>
      </dsp:txXfrm>
    </dsp:sp>
    <dsp:sp modelId="{B3FC934D-83AC-43B8-AE83-63B1172D9857}">
      <dsp:nvSpPr>
        <dsp:cNvPr id="0" name=""/>
        <dsp:cNvSpPr/>
      </dsp:nvSpPr>
      <dsp:spPr>
        <a:xfrm>
          <a:off x="1015841" y="-158"/>
          <a:ext cx="4064317" cy="4064317"/>
        </a:xfrm>
        <a:prstGeom prst="circularArrow">
          <a:avLst>
            <a:gd name="adj1" fmla="val 6898"/>
            <a:gd name="adj2" fmla="val 465012"/>
            <a:gd name="adj3" fmla="val 5950847"/>
            <a:gd name="adj4" fmla="val 4384141"/>
            <a:gd name="adj5" fmla="val 804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C4E69A-8AD7-48F6-A687-D6FB20825B93}">
      <dsp:nvSpPr>
        <dsp:cNvPr id="0" name=""/>
        <dsp:cNvSpPr/>
      </dsp:nvSpPr>
      <dsp:spPr>
        <a:xfrm>
          <a:off x="1106962" y="2535358"/>
          <a:ext cx="1437679" cy="143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sv-SE" sz="2000" kern="1200" dirty="0" smtClean="0"/>
            <a:t>CI system </a:t>
          </a:r>
          <a:r>
            <a:rPr lang="sv-SE" sz="2000" kern="1200" dirty="0" err="1" smtClean="0"/>
            <a:t>builds</a:t>
          </a:r>
          <a:r>
            <a:rPr lang="sv-SE" sz="2000" kern="1200" dirty="0" smtClean="0"/>
            <a:t>, </a:t>
          </a:r>
          <a:r>
            <a:rPr lang="sv-SE" sz="2000" kern="1200" dirty="0" err="1" smtClean="0"/>
            <a:t>deploys</a:t>
          </a:r>
          <a:r>
            <a:rPr lang="sv-SE" sz="2000" kern="1200" dirty="0" smtClean="0"/>
            <a:t> and tests.</a:t>
          </a:r>
          <a:endParaRPr lang="en-US" sz="2000" kern="1200" dirty="0"/>
        </a:p>
      </dsp:txBody>
      <dsp:txXfrm>
        <a:off x="1106962" y="2535358"/>
        <a:ext cx="1437679" cy="1437679"/>
      </dsp:txXfrm>
    </dsp:sp>
    <dsp:sp modelId="{5F375A58-694D-425B-B0E0-B6A7CD6715A3}">
      <dsp:nvSpPr>
        <dsp:cNvPr id="0" name=""/>
        <dsp:cNvSpPr/>
      </dsp:nvSpPr>
      <dsp:spPr>
        <a:xfrm>
          <a:off x="1015841" y="-158"/>
          <a:ext cx="4064317" cy="4064317"/>
        </a:xfrm>
        <a:prstGeom prst="circularArrow">
          <a:avLst>
            <a:gd name="adj1" fmla="val 6898"/>
            <a:gd name="adj2" fmla="val 465012"/>
            <a:gd name="adj3" fmla="val 11350847"/>
            <a:gd name="adj4" fmla="val 9784141"/>
            <a:gd name="adj5" fmla="val 8047"/>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C07EB8-1F83-4B6B-90FE-C90ADC64D314}">
      <dsp:nvSpPr>
        <dsp:cNvPr id="0" name=""/>
        <dsp:cNvSpPr/>
      </dsp:nvSpPr>
      <dsp:spPr>
        <a:xfrm>
          <a:off x="1106962" y="90962"/>
          <a:ext cx="1437679" cy="143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sv-SE" sz="2000" kern="1200" dirty="0" smtClean="0"/>
            <a:t>CI system </a:t>
          </a:r>
          <a:r>
            <a:rPr lang="sv-SE" sz="2000" kern="1200" dirty="0" err="1" smtClean="0"/>
            <a:t>reports</a:t>
          </a:r>
          <a:r>
            <a:rPr lang="sv-SE" sz="2000" kern="1200" dirty="0" smtClean="0"/>
            <a:t> </a:t>
          </a:r>
          <a:r>
            <a:rPr lang="sv-SE" sz="2000" kern="1200" dirty="0" err="1" smtClean="0"/>
            <a:t>result</a:t>
          </a:r>
          <a:r>
            <a:rPr lang="sv-SE" sz="2000" kern="1200" dirty="0" smtClean="0"/>
            <a:t> </a:t>
          </a:r>
          <a:r>
            <a:rPr lang="sv-SE" sz="2000" kern="1200" dirty="0" err="1" smtClean="0"/>
            <a:t>of</a:t>
          </a:r>
          <a:r>
            <a:rPr lang="sv-SE" sz="2000" kern="1200" dirty="0" smtClean="0"/>
            <a:t> </a:t>
          </a:r>
          <a:r>
            <a:rPr lang="sv-SE" sz="2000" kern="1200" dirty="0" err="1" smtClean="0"/>
            <a:t>build</a:t>
          </a:r>
          <a:endParaRPr lang="en-US" sz="2000" kern="1200" dirty="0"/>
        </a:p>
      </dsp:txBody>
      <dsp:txXfrm>
        <a:off x="1106962" y="90962"/>
        <a:ext cx="1437679" cy="1437679"/>
      </dsp:txXfrm>
    </dsp:sp>
    <dsp:sp modelId="{66CE45EA-581D-4769-A5C9-6273ABF63D03}">
      <dsp:nvSpPr>
        <dsp:cNvPr id="0" name=""/>
        <dsp:cNvSpPr/>
      </dsp:nvSpPr>
      <dsp:spPr>
        <a:xfrm>
          <a:off x="1015841" y="-158"/>
          <a:ext cx="4064317" cy="4064317"/>
        </a:xfrm>
        <a:prstGeom prst="circularArrow">
          <a:avLst>
            <a:gd name="adj1" fmla="val 6898"/>
            <a:gd name="adj2" fmla="val 465012"/>
            <a:gd name="adj3" fmla="val 16750847"/>
            <a:gd name="adj4" fmla="val 15184141"/>
            <a:gd name="adj5" fmla="val 804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architecture+Icon#1">
  <dgm:title val="Layouten Arkitektur"/>
  <dgm:desc val="Kan användas för att illustrera hierarkiska förhållanden som är uppbyggda nerifrån och upp. Den här layouten fungerar bra för att visa arkitekturkomponenter eller -objekt som bygger på andra objekt."/>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47E74-41DE-40FA-A7A7-A655366ADCFA}" type="datetimeFigureOut">
              <a:rPr lang="sv-SE" smtClean="0"/>
              <a:t>2017-01-02</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98CF53-5E26-4422-B9D8-E9A5474C1FAF}" type="slidenum">
              <a:rPr lang="sv-SE" smtClean="0"/>
              <a:t>‹#›</a:t>
            </a:fld>
            <a:endParaRPr lang="sv-SE"/>
          </a:p>
        </p:txBody>
      </p:sp>
    </p:spTree>
    <p:extLst>
      <p:ext uri="{BB962C8B-B14F-4D97-AF65-F5344CB8AC3E}">
        <p14:creationId xmlns:p14="http://schemas.microsoft.com/office/powerpoint/2010/main" val="2831529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101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ett VCS är inget backupsystem, VCS spårar ändringar, ett backupsystem ser till att inget försvinner. </a:t>
            </a:r>
            <a:endParaRPr lang="en-US" dirty="0" smtClean="0">
              <a:latin typeface="Times New Roman" pitchFamily="18"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102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Vid behov sätt upp en struktur där ofärdig kod kan checkas in för att allt</a:t>
            </a:r>
            <a:r>
              <a:rPr lang="sv-SE" baseline="0" dirty="0" smtClean="0">
                <a:latin typeface="Times New Roman" pitchFamily="18" charset="0"/>
              </a:rPr>
              <a:t> eftersom</a:t>
            </a:r>
            <a:r>
              <a:rPr lang="sv-SE" dirty="0" smtClean="0">
                <a:latin typeface="Times New Roman" pitchFamily="18" charset="0"/>
              </a:rPr>
              <a:t> </a:t>
            </a:r>
            <a:r>
              <a:rPr lang="sv-SE" dirty="0" err="1" smtClean="0">
                <a:latin typeface="Times New Roman" pitchFamily="18" charset="0"/>
              </a:rPr>
              <a:t>mergas</a:t>
            </a:r>
            <a:r>
              <a:rPr lang="sv-SE" dirty="0" smtClean="0">
                <a:latin typeface="Times New Roman" pitchFamily="18" charset="0"/>
              </a:rPr>
              <a:t> in i bygg </a:t>
            </a:r>
            <a:r>
              <a:rPr lang="sv-SE" dirty="0" err="1" smtClean="0">
                <a:latin typeface="Times New Roman" pitchFamily="18" charset="0"/>
              </a:rPr>
              <a:t>branchen</a:t>
            </a:r>
            <a:r>
              <a:rPr lang="sv-SE" dirty="0" smtClean="0">
                <a:latin typeface="Times New Roman" pitchFamily="18" charset="0"/>
              </a:rPr>
              <a:t>.</a:t>
            </a:r>
          </a:p>
          <a:p>
            <a:r>
              <a:rPr lang="sv-SE" dirty="0" smtClean="0">
                <a:latin typeface="Times New Roman" pitchFamily="18" charset="0"/>
              </a:rPr>
              <a:t>Men grundregels är att man checkar in till bygg </a:t>
            </a:r>
            <a:r>
              <a:rPr lang="sv-SE" dirty="0" err="1" smtClean="0">
                <a:latin typeface="Times New Roman" pitchFamily="18" charset="0"/>
              </a:rPr>
              <a:t>branchen</a:t>
            </a:r>
            <a:endParaRPr lang="en-US" dirty="0" smtClean="0">
              <a:latin typeface="Times New Roman" pitchFamily="18"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103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Vid behov sätt upp en struktur där ofärdig kod kan checkas in för att allt</a:t>
            </a:r>
            <a:r>
              <a:rPr lang="sv-SE" baseline="0" dirty="0" smtClean="0">
                <a:latin typeface="Times New Roman" pitchFamily="18" charset="0"/>
              </a:rPr>
              <a:t> eftersom</a:t>
            </a:r>
            <a:r>
              <a:rPr lang="sv-SE" dirty="0" smtClean="0">
                <a:latin typeface="Times New Roman" pitchFamily="18" charset="0"/>
              </a:rPr>
              <a:t> </a:t>
            </a:r>
            <a:r>
              <a:rPr lang="sv-SE" dirty="0" err="1" smtClean="0">
                <a:latin typeface="Times New Roman" pitchFamily="18" charset="0"/>
              </a:rPr>
              <a:t>mergas</a:t>
            </a:r>
            <a:r>
              <a:rPr lang="sv-SE" dirty="0" smtClean="0">
                <a:latin typeface="Times New Roman" pitchFamily="18" charset="0"/>
              </a:rPr>
              <a:t> in i bygg </a:t>
            </a:r>
            <a:r>
              <a:rPr lang="sv-SE" dirty="0" err="1" smtClean="0">
                <a:latin typeface="Times New Roman" pitchFamily="18" charset="0"/>
              </a:rPr>
              <a:t>branchen</a:t>
            </a:r>
            <a:r>
              <a:rPr lang="sv-SE" dirty="0" smtClean="0">
                <a:latin typeface="Times New Roman" pitchFamily="18" charset="0"/>
              </a:rPr>
              <a:t>.</a:t>
            </a:r>
          </a:p>
          <a:p>
            <a:r>
              <a:rPr lang="sv-SE" dirty="0" smtClean="0">
                <a:latin typeface="Times New Roman" pitchFamily="18" charset="0"/>
              </a:rPr>
              <a:t>Men grundregels är att man checkar in till bygg </a:t>
            </a:r>
            <a:r>
              <a:rPr lang="sv-SE" dirty="0" err="1" smtClean="0">
                <a:latin typeface="Times New Roman" pitchFamily="18" charset="0"/>
              </a:rPr>
              <a:t>branchen</a:t>
            </a:r>
            <a:endParaRPr lang="en-US" dirty="0" smtClean="0">
              <a:latin typeface="Times New Roman" pitchFamily="18"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104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105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Individer är ändringsbenägna, grupper</a:t>
            </a:r>
            <a:r>
              <a:rPr lang="sv-SE" baseline="0" dirty="0" smtClean="0">
                <a:latin typeface="Times New Roman" pitchFamily="18" charset="0"/>
              </a:rPr>
              <a:t> är svårare att ändra, finns en inbyggd tröghet i grupper.</a:t>
            </a:r>
            <a:endParaRPr lang="en-US" dirty="0" smtClean="0">
              <a:latin typeface="Times New Roman" pitchFamily="18"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106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Ändring är svårt, vi</a:t>
            </a:r>
            <a:r>
              <a:rPr lang="sv-SE" baseline="0" dirty="0" smtClean="0">
                <a:latin typeface="Times New Roman" pitchFamily="18" charset="0"/>
              </a:rPr>
              <a:t> tyr oss gärna till det som är bekant och som känns tryggt. Det finns  en modell inom psykologisk forskning som beskriver dom fem steg vi går igenom när</a:t>
            </a:r>
          </a:p>
          <a:p>
            <a:r>
              <a:rPr lang="sv-SE" baseline="0" dirty="0" smtClean="0">
                <a:latin typeface="Times New Roman" pitchFamily="18" charset="0"/>
              </a:rPr>
              <a:t>världen förändras runt oss. </a:t>
            </a:r>
          </a:p>
          <a:p>
            <a:endParaRPr lang="sv-SE" baseline="0" dirty="0" smtClean="0">
              <a:latin typeface="Times New Roman" pitchFamily="18" charset="0"/>
            </a:endParaRPr>
          </a:p>
          <a:p>
            <a:r>
              <a:rPr lang="sv-SE" baseline="0" dirty="0" smtClean="0">
                <a:latin typeface="Times New Roman" pitchFamily="18" charset="0"/>
              </a:rPr>
              <a:t>Late Status </a:t>
            </a:r>
            <a:r>
              <a:rPr lang="sv-SE" baseline="0" dirty="0" err="1" smtClean="0">
                <a:latin typeface="Times New Roman" pitchFamily="18" charset="0"/>
              </a:rPr>
              <a:t>quo</a:t>
            </a:r>
            <a:r>
              <a:rPr lang="sv-SE" baseline="0" dirty="0" smtClean="0">
                <a:latin typeface="Times New Roman" pitchFamily="18" charset="0"/>
              </a:rPr>
              <a:t> – Verktyg och miljöer känns trygga</a:t>
            </a:r>
          </a:p>
          <a:p>
            <a:r>
              <a:rPr lang="sv-SE" baseline="0" dirty="0" err="1" smtClean="0">
                <a:latin typeface="Times New Roman" pitchFamily="18" charset="0"/>
              </a:rPr>
              <a:t>Resistance</a:t>
            </a:r>
            <a:r>
              <a:rPr lang="sv-SE" baseline="0" dirty="0" smtClean="0">
                <a:latin typeface="Times New Roman" pitchFamily="18" charset="0"/>
              </a:rPr>
              <a:t> – Folk ifrågasätter, kommer detta att fungera?</a:t>
            </a:r>
          </a:p>
          <a:p>
            <a:r>
              <a:rPr lang="sv-SE" baseline="0" dirty="0" err="1" smtClean="0">
                <a:latin typeface="Times New Roman" pitchFamily="18" charset="0"/>
              </a:rPr>
              <a:t>Chaos</a:t>
            </a:r>
            <a:r>
              <a:rPr lang="sv-SE" baseline="0" dirty="0" smtClean="0">
                <a:latin typeface="Times New Roman" pitchFamily="18" charset="0"/>
              </a:rPr>
              <a:t> – Inget verkar fungera, folk känner sig vilsekomna</a:t>
            </a:r>
          </a:p>
          <a:p>
            <a:r>
              <a:rPr lang="sv-SE" baseline="0" dirty="0" smtClean="0">
                <a:latin typeface="Times New Roman" pitchFamily="18" charset="0"/>
              </a:rPr>
              <a:t>Integration – Saker börjar verka vettiga</a:t>
            </a:r>
          </a:p>
          <a:p>
            <a:r>
              <a:rPr lang="sv-SE" baseline="0" dirty="0" smtClean="0">
                <a:latin typeface="Times New Roman" pitchFamily="18" charset="0"/>
              </a:rPr>
              <a:t>New Status </a:t>
            </a:r>
            <a:r>
              <a:rPr lang="sv-SE" baseline="0" dirty="0" err="1" smtClean="0">
                <a:latin typeface="Times New Roman" pitchFamily="18" charset="0"/>
              </a:rPr>
              <a:t>quo</a:t>
            </a:r>
            <a:r>
              <a:rPr lang="sv-SE" baseline="0" dirty="0" smtClean="0">
                <a:latin typeface="Times New Roman" pitchFamily="18" charset="0"/>
              </a:rPr>
              <a:t> – Processer och verktyg fullt integrerade</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107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Först känner man sig trygg i sin miljö, man känner igen dom rutiner och verktyg man jobbar med. Man ser brister men vet hur man kan göra en ”</a:t>
            </a:r>
            <a:r>
              <a:rPr lang="sv-SE" dirty="0" err="1" smtClean="0">
                <a:latin typeface="Times New Roman" pitchFamily="18" charset="0"/>
              </a:rPr>
              <a:t>work-around</a:t>
            </a:r>
            <a:r>
              <a:rPr lang="sv-SE" dirty="0" smtClean="0">
                <a:latin typeface="Times New Roman" pitchFamily="18" charset="0"/>
              </a:rPr>
              <a:t>”</a:t>
            </a:r>
            <a:endParaRPr lang="en-US" dirty="0" smtClean="0">
              <a:latin typeface="Times New Roman" pitchFamily="18"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108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Motstånd – Ändringar som presenteras och</a:t>
            </a:r>
            <a:r>
              <a:rPr lang="sv-SE" baseline="0" dirty="0" smtClean="0">
                <a:latin typeface="Times New Roman" pitchFamily="18" charset="0"/>
              </a:rPr>
              <a:t> man känner sig hotad, ”detta fungerar inte hos oss”, ”detta är ett buggigt verktyg”, ”vår miljö/produkt/verksamhet” är speciell…” är vanliga kommentarer.</a:t>
            </a:r>
            <a:endParaRPr lang="en-US" dirty="0" smtClean="0">
              <a:latin typeface="Times New Roman" pitchFamily="18"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109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Folk känner sig förvirrade, verktygen ser inte ut att fungera, processer känns konstiga.</a:t>
            </a:r>
            <a:endParaRPr lang="en-US" dirty="0" smtClean="0">
              <a:latin typeface="Times New Roman" pitchFamily="18"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110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Folk börjar känna</a:t>
            </a:r>
            <a:r>
              <a:rPr lang="sv-SE" baseline="0" dirty="0" smtClean="0">
                <a:latin typeface="Times New Roman" pitchFamily="18" charset="0"/>
              </a:rPr>
              <a:t> sig hemma, processer känns bekanta, </a:t>
            </a:r>
            <a:r>
              <a:rPr lang="sv-SE" baseline="0" dirty="0" err="1" smtClean="0">
                <a:latin typeface="Times New Roman" pitchFamily="18" charset="0"/>
              </a:rPr>
              <a:t>vertyg</a:t>
            </a:r>
            <a:r>
              <a:rPr lang="sv-SE" baseline="0" dirty="0" smtClean="0">
                <a:latin typeface="Times New Roman" pitchFamily="18" charset="0"/>
              </a:rPr>
              <a:t> verkar fungera…</a:t>
            </a:r>
            <a:endParaRPr lang="en-US" dirty="0"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repository för koden från vilken utvecklare checkar ut kod till sin privata utvecklingsdomän, gör ändringar testar och checkar sedan in den KÖRBARA koden till repositoryt.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111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Nytt </a:t>
            </a:r>
            <a:r>
              <a:rPr lang="sv-SE" dirty="0" err="1" smtClean="0">
                <a:latin typeface="Times New Roman" pitchFamily="18" charset="0"/>
              </a:rPr>
              <a:t>staus</a:t>
            </a:r>
            <a:r>
              <a:rPr lang="sv-SE" dirty="0" smtClean="0">
                <a:latin typeface="Times New Roman" pitchFamily="18" charset="0"/>
              </a:rPr>
              <a:t> </a:t>
            </a:r>
            <a:r>
              <a:rPr lang="sv-SE" dirty="0" err="1" smtClean="0">
                <a:latin typeface="Times New Roman" pitchFamily="18" charset="0"/>
              </a:rPr>
              <a:t>quo</a:t>
            </a:r>
            <a:r>
              <a:rPr lang="sv-SE" dirty="0" smtClean="0">
                <a:latin typeface="Times New Roman" pitchFamily="18" charset="0"/>
              </a:rPr>
              <a:t>,</a:t>
            </a:r>
            <a:r>
              <a:rPr lang="sv-SE" baseline="0" dirty="0" smtClean="0">
                <a:latin typeface="Times New Roman" pitchFamily="18" charset="0"/>
              </a:rPr>
              <a:t> processer ses som vardag, verktyg är helt accepterade.</a:t>
            </a:r>
            <a:endParaRPr lang="en-US" dirty="0" smtClean="0">
              <a:latin typeface="Times New Roman" pitchFamily="18"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112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err="1" smtClean="0">
                <a:latin typeface="Times New Roman" pitchFamily="18" charset="0"/>
              </a:rPr>
              <a:t>Hhur</a:t>
            </a:r>
            <a:r>
              <a:rPr lang="sv-SE" baseline="0" dirty="0" smtClean="0">
                <a:latin typeface="Times New Roman" pitchFamily="18" charset="0"/>
              </a:rPr>
              <a:t> kan en teamledare, projektledare, processägare </a:t>
            </a:r>
            <a:r>
              <a:rPr lang="sv-SE" baseline="0" dirty="0" err="1" smtClean="0">
                <a:latin typeface="Times New Roman" pitchFamily="18" charset="0"/>
              </a:rPr>
              <a:t>etc</a:t>
            </a:r>
            <a:r>
              <a:rPr lang="sv-SE" baseline="0" dirty="0" smtClean="0">
                <a:latin typeface="Times New Roman" pitchFamily="18" charset="0"/>
              </a:rPr>
              <a:t> hjälpa ett team med förändring i sitt arbetssätt? Det finns ett antal prövade ”tips and tricks” man kan ta till.</a:t>
            </a:r>
            <a:endParaRPr lang="en-US" dirty="0" smtClean="0">
              <a:latin typeface="Times New Roman" pitchFamily="18"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113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 att alla vet vilka förändringar som är på ingående.</a:t>
            </a:r>
            <a:r>
              <a:rPr lang="sv-SE" baseline="0" dirty="0" smtClean="0">
                <a:latin typeface="Times New Roman" pitchFamily="18" charset="0"/>
              </a:rPr>
              <a:t> Se till att planera införandet noga och involvera teamet i planeringen.</a:t>
            </a:r>
          </a:p>
          <a:p>
            <a:endParaRPr lang="sv-SE" baseline="0" dirty="0" smtClean="0">
              <a:latin typeface="Times New Roman" pitchFamily="18"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114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 att team får ventilera sina erfarenheter. Prata igenom</a:t>
            </a:r>
            <a:r>
              <a:rPr lang="sv-SE" baseline="0" dirty="0" smtClean="0">
                <a:latin typeface="Times New Roman" pitchFamily="18" charset="0"/>
              </a:rPr>
              <a:t> regelbundet dom ändringar som genomförts, ta fram vad som fungerat vad som fungerat mindre bra, upplevelser av verktyg, processer, rutiner etc.</a:t>
            </a:r>
          </a:p>
          <a:p>
            <a:endParaRPr lang="sv-SE" baseline="0" dirty="0" smtClean="0">
              <a:latin typeface="Times New Roman" pitchFamily="18" charset="0"/>
            </a:endParaRPr>
          </a:p>
          <a:p>
            <a:r>
              <a:rPr lang="sv-SE" baseline="0" dirty="0" smtClean="0">
                <a:latin typeface="Times New Roman" pitchFamily="18" charset="0"/>
              </a:rPr>
              <a:t>– Se till att folk får ta fram inte bara nackdelar med nya verktyg och arbetsätt, ta fram det positiva men ignorera inte det negativa som input till förändring av verktyg och processer</a:t>
            </a:r>
          </a:p>
          <a:p>
            <a:endParaRPr lang="sv-SE" baseline="0" dirty="0" smtClean="0">
              <a:latin typeface="Times New Roman" pitchFamily="18" charset="0"/>
            </a:endParaRPr>
          </a:p>
          <a:p>
            <a:r>
              <a:rPr lang="sv-SE" baseline="0" dirty="0" smtClean="0">
                <a:latin typeface="Times New Roman" pitchFamily="18" charset="0"/>
              </a:rPr>
              <a:t>– ger folk en möjlighet att ventilera sin frustration, man kan identifiera behov av utbildning </a:t>
            </a:r>
            <a:r>
              <a:rPr lang="sv-SE" baseline="0" dirty="0" err="1" smtClean="0">
                <a:latin typeface="Times New Roman" pitchFamily="18" charset="0"/>
              </a:rPr>
              <a:t>etc</a:t>
            </a:r>
            <a:endParaRPr lang="sv-SE" baseline="0" dirty="0" smtClean="0">
              <a:latin typeface="Times New Roman" pitchFamily="18" charset="0"/>
            </a:endParaRPr>
          </a:p>
          <a:p>
            <a:endParaRPr lang="sv-SE" baseline="0" dirty="0" smtClean="0">
              <a:latin typeface="Times New Roman" pitchFamily="18" charset="0"/>
            </a:endParaRPr>
          </a:p>
          <a:p>
            <a:r>
              <a:rPr lang="sv-SE" baseline="0" dirty="0" smtClean="0">
                <a:latin typeface="Times New Roman" pitchFamily="18" charset="0"/>
              </a:rPr>
              <a:t>– Mer konkret information om hur processer och verktyg fungerar, man kan vidta förändringar och förbättringar</a:t>
            </a:r>
          </a:p>
          <a:p>
            <a:endParaRPr lang="en-US" dirty="0" smtClean="0">
              <a:latin typeface="Times New Roman" pitchFamily="18"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115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 att en motivering för förändringar</a:t>
            </a:r>
            <a:r>
              <a:rPr lang="sv-SE" baseline="0" dirty="0" smtClean="0">
                <a:latin typeface="Times New Roman" pitchFamily="18" charset="0"/>
              </a:rPr>
              <a:t> i deras terminologi. Se till att teamet vet varför dom måste ändra sitt sätt att arbeta på deras ”språk”. Allt för ofta motiveras förändringar till utvecklare i terminologi</a:t>
            </a:r>
          </a:p>
          <a:p>
            <a:r>
              <a:rPr lang="sv-SE" baseline="0" dirty="0" smtClean="0">
                <a:latin typeface="Times New Roman" pitchFamily="18" charset="0"/>
              </a:rPr>
              <a:t>som bättre passar en ledningsgrupp. Utvecklare lyssnar men avfärdar detta som irrelevant för deras verksamhet.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116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 att ta teamets åsikter på allvar. Dom vet vad dom sysslar med. Dom har erfarenhet av att ta fram system. Men se till att kritiken är konstruktiv och inte baserad</a:t>
            </a:r>
            <a:r>
              <a:rPr lang="sv-SE" baseline="0" dirty="0" smtClean="0">
                <a:latin typeface="Times New Roman" pitchFamily="18" charset="0"/>
              </a:rPr>
              <a:t> på </a:t>
            </a:r>
          </a:p>
          <a:p>
            <a:r>
              <a:rPr lang="sv-SE" baseline="0" dirty="0" smtClean="0">
                <a:latin typeface="Times New Roman" pitchFamily="18" charset="0"/>
              </a:rPr>
              <a:t>förändringsovillighet.</a:t>
            </a:r>
          </a:p>
          <a:p>
            <a:r>
              <a:rPr lang="sv-SE" baseline="0" dirty="0" smtClean="0">
                <a:latin typeface="Times New Roman" pitchFamily="18" charset="0"/>
              </a:rPr>
              <a:t>Ta till dig deras förslag, inför vad som verkar vettigt, kommentera resten.</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117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 att varje steg avslutas ”formellt”. Att alla vet att nu är detta steg färdigt och man kan börja arbeta…</a:t>
            </a:r>
            <a:endParaRPr lang="en-US" dirty="0" smtClean="0">
              <a:latin typeface="Times New Roman" pitchFamily="18"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118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Saknar ni kompetensen med uppföljning,</a:t>
            </a:r>
            <a:r>
              <a:rPr lang="sv-SE" baseline="0" dirty="0" smtClean="0">
                <a:latin typeface="Times New Roman" pitchFamily="18" charset="0"/>
              </a:rPr>
              <a:t> införande etc. Sök hjälp men se till att överföra kompetensen till er egen organisation.</a:t>
            </a:r>
            <a:endParaRPr lang="en-US" dirty="0" smtClean="0">
              <a:latin typeface="Times New Roman" pitchFamily="18"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119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120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121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122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123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När saker inte fungerar se till att reda ut vad som gick fel, men gör det</a:t>
            </a:r>
            <a:r>
              <a:rPr lang="sv-SE" baseline="0" dirty="0" smtClean="0">
                <a:latin typeface="Times New Roman" pitchFamily="18" charset="0"/>
              </a:rPr>
              <a:t> på rätt sätt!</a:t>
            </a:r>
          </a:p>
          <a:p>
            <a:endParaRPr lang="sv-SE" baseline="0" dirty="0" smtClean="0">
              <a:latin typeface="Times New Roman" pitchFamily="18" charset="0"/>
            </a:endParaRPr>
          </a:p>
          <a:p>
            <a:r>
              <a:rPr lang="sv-SE" baseline="0" dirty="0" smtClean="0">
                <a:latin typeface="Times New Roman" pitchFamily="18" charset="0"/>
              </a:rPr>
              <a:t>Se till att INTE presentera informationen på ett sådant sätt att en specifik individ pekas ut.</a:t>
            </a:r>
          </a:p>
          <a:p>
            <a:endParaRPr lang="sv-SE" dirty="0" smtClean="0">
              <a:latin typeface="Times New Roman" pitchFamily="18" charset="0"/>
            </a:endParaRPr>
          </a:p>
          <a:p>
            <a:r>
              <a:rPr lang="sv-SE" dirty="0" smtClean="0">
                <a:latin typeface="Times New Roman" pitchFamily="18" charset="0"/>
              </a:rPr>
              <a:t>Se till att inte</a:t>
            </a:r>
            <a:r>
              <a:rPr lang="sv-SE" baseline="0" dirty="0" smtClean="0">
                <a:latin typeface="Times New Roman" pitchFamily="18" charset="0"/>
              </a:rPr>
              <a:t> göra en stor sak av ett missat bygge. Folk ska vara medvetna om det men ska inte få ångest.</a:t>
            </a:r>
          </a:p>
          <a:p>
            <a:endParaRPr lang="sv-SE" baseline="0" dirty="0" smtClean="0">
              <a:latin typeface="Times New Roman" pitchFamily="18" charset="0"/>
            </a:endParaRPr>
          </a:p>
          <a:p>
            <a:r>
              <a:rPr lang="sv-SE" baseline="0" dirty="0" smtClean="0">
                <a:latin typeface="Times New Roman" pitchFamily="18" charset="0"/>
              </a:rPr>
              <a:t>Ett misslyckat bygge ingen orsak, men flera i rad då kan man börja hissa flagg och se vad som gått </a:t>
            </a:r>
            <a:r>
              <a:rPr lang="sv-SE" baseline="0" dirty="0" err="1" smtClean="0">
                <a:latin typeface="Times New Roman" pitchFamily="18" charset="0"/>
              </a:rPr>
              <a:t>felt</a:t>
            </a:r>
            <a:r>
              <a:rPr lang="sv-SE" baseline="0" dirty="0" smtClean="0">
                <a:latin typeface="Times New Roman" pitchFamily="18" charset="0"/>
              </a:rPr>
              <a:t>, fortfarande INTE vem som gjort fel</a:t>
            </a:r>
            <a:endParaRPr lang="en-US" dirty="0" smtClean="0">
              <a:latin typeface="Times New Roman" pitchFamily="18"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124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Egentligen ointressant vem som</a:t>
            </a:r>
            <a:r>
              <a:rPr lang="sv-SE" baseline="0" dirty="0" smtClean="0">
                <a:latin typeface="Times New Roman" pitchFamily="18" charset="0"/>
              </a:rPr>
              <a:t> gjort fel. Det intressanta är VAD som gick fel. Fel pekar på fel i arbetssätt inte fel på person.</a:t>
            </a:r>
            <a:endParaRPr lang="en-US" dirty="0" smtClean="0">
              <a:latin typeface="Times New Roman" pitchFamily="18"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125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Det är teamet som ansvarar</a:t>
            </a:r>
            <a:r>
              <a:rPr lang="sv-SE" baseline="0" dirty="0" smtClean="0">
                <a:latin typeface="Times New Roman" pitchFamily="18" charset="0"/>
              </a:rPr>
              <a:t> för införande av ändringar/rättning av fel etc. Team har lättare att hantera motgångar, kan ta kollektiva åtgärder för att rätta fel. Men se till att teamet inte försöker hitta syndabockar i sin tur!</a:t>
            </a:r>
          </a:p>
          <a:p>
            <a:endParaRPr lang="sv-SE" baseline="0" dirty="0" smtClean="0">
              <a:latin typeface="Times New Roman" pitchFamily="18" charset="0"/>
            </a:endParaRPr>
          </a:p>
          <a:p>
            <a:r>
              <a:rPr lang="sv-SE" baseline="0" dirty="0" smtClean="0">
                <a:latin typeface="Times New Roman" pitchFamily="18" charset="0"/>
              </a:rPr>
              <a:t>Lita på att teamet kan göra rätt och kan rätta sina fel. Om man upptäcker en trend så börja inte med att slå på stora trumman. Böra med ett stillsamt påpekande. </a:t>
            </a:r>
          </a:p>
          <a:p>
            <a:endParaRPr lang="sv-SE" baseline="0" dirty="0" smtClean="0">
              <a:latin typeface="Times New Roman" pitchFamily="18"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126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Alla påverkas på någotsätt av CI. Utvecklare projektledare,</a:t>
            </a:r>
            <a:r>
              <a:rPr lang="sv-SE" baseline="0" dirty="0" smtClean="0">
                <a:latin typeface="Times New Roman" pitchFamily="18" charset="0"/>
              </a:rPr>
              <a:t> teamledare, </a:t>
            </a:r>
            <a:r>
              <a:rPr lang="sv-SE" baseline="0" dirty="0" err="1" smtClean="0">
                <a:latin typeface="Times New Roman" pitchFamily="18" charset="0"/>
              </a:rPr>
              <a:t>produktanvsariga</a:t>
            </a:r>
            <a:r>
              <a:rPr lang="sv-SE" baseline="0" dirty="0" smtClean="0">
                <a:latin typeface="Times New Roman" pitchFamily="18" charset="0"/>
              </a:rPr>
              <a:t>. Direkt eller indirekt via feedback från CI miljö etc.</a:t>
            </a:r>
          </a:p>
          <a:p>
            <a:endParaRPr lang="sv-SE" baseline="0" dirty="0" smtClean="0">
              <a:latin typeface="Times New Roman" pitchFamily="18" charset="0"/>
            </a:endParaRPr>
          </a:p>
          <a:p>
            <a:r>
              <a:rPr lang="sv-SE" baseline="0" dirty="0" smtClean="0">
                <a:latin typeface="Times New Roman" pitchFamily="18" charset="0"/>
              </a:rPr>
              <a:t>Alla </a:t>
            </a:r>
            <a:r>
              <a:rPr lang="sv-SE" baseline="0" dirty="0" err="1" smtClean="0">
                <a:latin typeface="Times New Roman" pitchFamily="18" charset="0"/>
              </a:rPr>
              <a:t>stakeholders</a:t>
            </a:r>
            <a:r>
              <a:rPr lang="sv-SE" baseline="0" dirty="0" smtClean="0">
                <a:latin typeface="Times New Roman" pitchFamily="18" charset="0"/>
              </a:rPr>
              <a:t> från chefer till utvecklare påverkas och får information som hjälper dom i sitt arbete.</a:t>
            </a:r>
          </a:p>
          <a:p>
            <a:endParaRPr lang="sv-SE" baseline="0" dirty="0" smtClean="0">
              <a:latin typeface="Times New Roman" pitchFamily="18" charset="0"/>
            </a:endParaRP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127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128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129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130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131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132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133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134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135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136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137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138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International Organisation for Standardisation</a:t>
            </a:r>
            <a:r>
              <a:rPr lang="sv-SE" baseline="0" dirty="0" smtClean="0">
                <a:latin typeface="Times New Roman" pitchFamily="18" charset="0"/>
              </a:rPr>
              <a:t>/International </a:t>
            </a:r>
            <a:r>
              <a:rPr lang="sv-SE" baseline="0" dirty="0" err="1" smtClean="0">
                <a:latin typeface="Times New Roman" pitchFamily="18" charset="0"/>
              </a:rPr>
              <a:t>Electrotechnical</a:t>
            </a:r>
            <a:r>
              <a:rPr lang="sv-SE" baseline="0" dirty="0" smtClean="0">
                <a:latin typeface="Times New Roman" pitchFamily="18" charset="0"/>
              </a:rPr>
              <a:t> Commission</a:t>
            </a:r>
          </a:p>
          <a:p>
            <a:endParaRPr lang="sv-SE" baseline="0" dirty="0" smtClean="0">
              <a:latin typeface="Times New Roman" pitchFamily="18" charset="0"/>
            </a:endParaRPr>
          </a:p>
          <a:p>
            <a:r>
              <a:rPr lang="sv-SE" baseline="0" dirty="0" smtClean="0">
                <a:latin typeface="Times New Roman" pitchFamily="18" charset="0"/>
              </a:rPr>
              <a:t>System and </a:t>
            </a:r>
            <a:r>
              <a:rPr lang="sv-SE" baseline="0" dirty="0" err="1" smtClean="0">
                <a:latin typeface="Times New Roman" pitchFamily="18" charset="0"/>
              </a:rPr>
              <a:t>QUAlity</a:t>
            </a:r>
            <a:r>
              <a:rPr lang="sv-SE" baseline="0" dirty="0" smtClean="0">
                <a:latin typeface="Times New Roman" pitchFamily="18" charset="0"/>
              </a:rPr>
              <a:t> </a:t>
            </a:r>
            <a:r>
              <a:rPr lang="sv-SE" baseline="0" dirty="0" err="1" smtClean="0">
                <a:latin typeface="Times New Roman" pitchFamily="18" charset="0"/>
              </a:rPr>
              <a:t>Requirements</a:t>
            </a:r>
            <a:r>
              <a:rPr lang="sv-SE" baseline="0" dirty="0" smtClean="0">
                <a:latin typeface="Times New Roman" pitchFamily="18" charset="0"/>
              </a:rPr>
              <a:t> and </a:t>
            </a:r>
            <a:r>
              <a:rPr lang="sv-SE" baseline="0" dirty="0" err="1" smtClean="0">
                <a:latin typeface="Times New Roman" pitchFamily="18" charset="0"/>
              </a:rPr>
              <a:t>Evaluation</a:t>
            </a:r>
            <a:endParaRPr lang="sv-SE" baseline="0" dirty="0" smtClean="0">
              <a:latin typeface="Times New Roman" pitchFamily="18" charset="0"/>
            </a:endParaRPr>
          </a:p>
          <a:p>
            <a:endParaRPr lang="sv-SE" baseline="0" dirty="0" smtClean="0">
              <a:latin typeface="Times New Roman" pitchFamily="18" charset="0"/>
            </a:endParaRPr>
          </a:p>
          <a:p>
            <a:r>
              <a:rPr lang="sv-SE" baseline="0" dirty="0" smtClean="0">
                <a:latin typeface="Times New Roman" pitchFamily="18" charset="0"/>
              </a:rPr>
              <a:t>ISO/IEC 25041:2012</a:t>
            </a:r>
          </a:p>
          <a:p>
            <a:endParaRPr lang="sv-SE" dirty="0" smtClean="0">
              <a:latin typeface="Times New Roman" pitchFamily="18" charset="0"/>
            </a:endParaRPr>
          </a:p>
          <a:p>
            <a:endParaRPr lang="sv-SE" dirty="0" smtClean="0">
              <a:latin typeface="Times New Roman" pitchFamily="18" charset="0"/>
            </a:endParaRPr>
          </a:p>
          <a:p>
            <a:r>
              <a:rPr lang="sv-SE" dirty="0" smtClean="0">
                <a:latin typeface="Times New Roman" pitchFamily="18" charset="0"/>
              </a:rPr>
              <a:t>Process </a:t>
            </a:r>
            <a:r>
              <a:rPr lang="sv-SE" dirty="0" err="1" smtClean="0">
                <a:latin typeface="Times New Roman" pitchFamily="18" charset="0"/>
              </a:rPr>
              <a:t>measurement</a:t>
            </a:r>
            <a:r>
              <a:rPr lang="sv-SE" dirty="0" smtClean="0">
                <a:latin typeface="Times New Roman" pitchFamily="18" charset="0"/>
              </a:rPr>
              <a:t> är mätetal på processer och rutiner, används primärt som</a:t>
            </a:r>
            <a:r>
              <a:rPr lang="sv-SE" baseline="0" dirty="0" smtClean="0">
                <a:latin typeface="Times New Roman" pitchFamily="18" charset="0"/>
              </a:rPr>
              <a:t> underlag för processförbättringar. Inget man som utvecklare kommer i kontakt med. Hanteras av kvalitetsansvariga och processägare</a:t>
            </a:r>
          </a:p>
          <a:p>
            <a:endParaRPr lang="sv-SE" baseline="0" dirty="0" smtClean="0">
              <a:latin typeface="Times New Roman" pitchFamily="18" charset="0"/>
            </a:endParaRPr>
          </a:p>
          <a:p>
            <a:r>
              <a:rPr lang="sv-SE" baseline="0" dirty="0" err="1" smtClean="0">
                <a:latin typeface="Times New Roman" pitchFamily="18" charset="0"/>
              </a:rPr>
              <a:t>Internal</a:t>
            </a:r>
            <a:r>
              <a:rPr lang="sv-SE" baseline="0" dirty="0" smtClean="0">
                <a:latin typeface="Times New Roman" pitchFamily="18" charset="0"/>
              </a:rPr>
              <a:t> </a:t>
            </a:r>
            <a:r>
              <a:rPr lang="sv-SE" baseline="0" dirty="0" err="1" smtClean="0">
                <a:latin typeface="Times New Roman" pitchFamily="18" charset="0"/>
              </a:rPr>
              <a:t>measurement</a:t>
            </a:r>
            <a:r>
              <a:rPr lang="sv-SE" baseline="0" dirty="0" smtClean="0">
                <a:latin typeface="Times New Roman" pitchFamily="18" charset="0"/>
              </a:rPr>
              <a:t>, de primära mätningarna man kommer i kontakt med under en CI process. Mätningar på kod under utveckling, byggen, automatiserade tester </a:t>
            </a:r>
            <a:r>
              <a:rPr lang="sv-SE" baseline="0" dirty="0" err="1" smtClean="0">
                <a:latin typeface="Times New Roman" pitchFamily="18" charset="0"/>
              </a:rPr>
              <a:t>etc</a:t>
            </a:r>
            <a:endParaRPr lang="sv-SE" baseline="0" dirty="0" smtClean="0">
              <a:latin typeface="Times New Roman" pitchFamily="18" charset="0"/>
            </a:endParaRPr>
          </a:p>
          <a:p>
            <a:endParaRPr lang="sv-SE" baseline="0" dirty="0" smtClean="0">
              <a:latin typeface="Times New Roman" pitchFamily="18" charset="0"/>
            </a:endParaRPr>
          </a:p>
          <a:p>
            <a:r>
              <a:rPr lang="sv-SE" baseline="0" dirty="0" err="1" smtClean="0">
                <a:latin typeface="Times New Roman" pitchFamily="18" charset="0"/>
              </a:rPr>
              <a:t>External</a:t>
            </a:r>
            <a:r>
              <a:rPr lang="sv-SE" baseline="0" dirty="0" smtClean="0">
                <a:latin typeface="Times New Roman" pitchFamily="18" charset="0"/>
              </a:rPr>
              <a:t> </a:t>
            </a:r>
            <a:r>
              <a:rPr lang="sv-SE" baseline="0" dirty="0" err="1" smtClean="0">
                <a:latin typeface="Times New Roman" pitchFamily="18" charset="0"/>
              </a:rPr>
              <a:t>metrics</a:t>
            </a:r>
            <a:r>
              <a:rPr lang="sv-SE" baseline="0" dirty="0" smtClean="0">
                <a:latin typeface="Times New Roman" pitchFamily="18" charset="0"/>
              </a:rPr>
              <a:t>, mätetal på funktionella och </a:t>
            </a:r>
            <a:r>
              <a:rPr lang="sv-SE" baseline="0" dirty="0" err="1" smtClean="0">
                <a:latin typeface="Times New Roman" pitchFamily="18" charset="0"/>
              </a:rPr>
              <a:t>acceptance</a:t>
            </a:r>
            <a:r>
              <a:rPr lang="sv-SE" baseline="0" dirty="0" smtClean="0">
                <a:latin typeface="Times New Roman" pitchFamily="18" charset="0"/>
              </a:rPr>
              <a:t> tester på kompletta system</a:t>
            </a:r>
          </a:p>
          <a:p>
            <a:endParaRPr lang="sv-SE" baseline="0" dirty="0" smtClean="0">
              <a:latin typeface="Times New Roman" pitchFamily="18" charset="0"/>
            </a:endParaRPr>
          </a:p>
          <a:p>
            <a:r>
              <a:rPr lang="sv-SE" baseline="0" dirty="0" err="1" smtClean="0">
                <a:latin typeface="Times New Roman" pitchFamily="18" charset="0"/>
              </a:rPr>
              <a:t>Usage</a:t>
            </a:r>
            <a:r>
              <a:rPr lang="sv-SE" baseline="0" dirty="0" smtClean="0">
                <a:latin typeface="Times New Roman" pitchFamily="18" charset="0"/>
              </a:rPr>
              <a:t> </a:t>
            </a:r>
            <a:r>
              <a:rPr lang="sv-SE" baseline="0" dirty="0" err="1" smtClean="0">
                <a:latin typeface="Times New Roman" pitchFamily="18" charset="0"/>
              </a:rPr>
              <a:t>measurement</a:t>
            </a:r>
            <a:r>
              <a:rPr lang="sv-SE" baseline="0" dirty="0" smtClean="0">
                <a:latin typeface="Times New Roman" pitchFamily="18" charset="0"/>
              </a:rPr>
              <a:t>, mätningar på produkten när denna finns ute hos kund</a:t>
            </a:r>
            <a:endParaRPr lang="en-US" dirty="0" smtClean="0">
              <a:latin typeface="Times New Roman" pitchFamily="18" charset="0"/>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139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SLOC antal rader kod i systemet eller annat</a:t>
            </a:r>
            <a:r>
              <a:rPr lang="sv-SE" baseline="0" dirty="0" smtClean="0">
                <a:latin typeface="Times New Roman" pitchFamily="18" charset="0"/>
              </a:rPr>
              <a:t> mätetal som anger storleken på systemet.</a:t>
            </a:r>
          </a:p>
          <a:p>
            <a:endParaRPr lang="sv-SE" baseline="0" dirty="0" smtClean="0">
              <a:latin typeface="Times New Roman" pitchFamily="18" charset="0"/>
            </a:endParaRPr>
          </a:p>
          <a:p>
            <a:r>
              <a:rPr lang="sv-SE" baseline="0" dirty="0" smtClean="0">
                <a:latin typeface="Times New Roman" pitchFamily="18" charset="0"/>
              </a:rPr>
              <a:t>TLOC antal rader kod som används för tester, </a:t>
            </a:r>
            <a:r>
              <a:rPr lang="sv-SE" baseline="0" dirty="0" err="1" smtClean="0">
                <a:latin typeface="Times New Roman" pitchFamily="18" charset="0"/>
              </a:rPr>
              <a:t>enehtstester</a:t>
            </a:r>
            <a:r>
              <a:rPr lang="sv-SE" baseline="0" dirty="0" smtClean="0">
                <a:latin typeface="Times New Roman" pitchFamily="18" charset="0"/>
              </a:rPr>
              <a:t>, </a:t>
            </a:r>
            <a:r>
              <a:rPr lang="sv-SE" baseline="0" dirty="0" err="1" smtClean="0">
                <a:latin typeface="Times New Roman" pitchFamily="18" charset="0"/>
              </a:rPr>
              <a:t>functionella</a:t>
            </a:r>
            <a:r>
              <a:rPr lang="sv-SE" baseline="0" dirty="0" smtClean="0">
                <a:latin typeface="Times New Roman" pitchFamily="18" charset="0"/>
              </a:rPr>
              <a:t> tester </a:t>
            </a:r>
            <a:r>
              <a:rPr lang="sv-SE" baseline="0" dirty="0" err="1" smtClean="0">
                <a:latin typeface="Times New Roman" pitchFamily="18" charset="0"/>
              </a:rPr>
              <a:t>etc</a:t>
            </a:r>
            <a:endParaRPr lang="sv-SE" baseline="0" dirty="0" smtClean="0">
              <a:latin typeface="Times New Roman" pitchFamily="18" charset="0"/>
            </a:endParaRPr>
          </a:p>
          <a:p>
            <a:endParaRPr lang="sv-SE" baseline="0" dirty="0" smtClean="0">
              <a:latin typeface="Times New Roman" pitchFamily="18" charset="0"/>
            </a:endParaRPr>
          </a:p>
          <a:p>
            <a:r>
              <a:rPr lang="sv-SE" baseline="0" dirty="0" smtClean="0">
                <a:latin typeface="Times New Roman" pitchFamily="18" charset="0"/>
              </a:rPr>
              <a:t>CLOC hur många rader kommentarer per </a:t>
            </a:r>
            <a:r>
              <a:rPr lang="sv-SE" baseline="0" dirty="0" err="1" smtClean="0">
                <a:latin typeface="Times New Roman" pitchFamily="18" charset="0"/>
              </a:rPr>
              <a:t>kodrad</a:t>
            </a:r>
            <a:r>
              <a:rPr lang="sv-SE" baseline="0" dirty="0" smtClean="0">
                <a:latin typeface="Times New Roman" pitchFamily="18" charset="0"/>
              </a:rPr>
              <a:t>, hur väl dokumenterad koden är.</a:t>
            </a:r>
          </a:p>
          <a:p>
            <a:endParaRPr lang="sv-SE" baseline="0" dirty="0" smtClean="0">
              <a:latin typeface="Times New Roman" pitchFamily="18" charset="0"/>
            </a:endParaRPr>
          </a:p>
          <a:p>
            <a:r>
              <a:rPr lang="sv-SE" baseline="0" dirty="0" err="1" smtClean="0">
                <a:latin typeface="Times New Roman" pitchFamily="18" charset="0"/>
              </a:rPr>
              <a:t>Compilation</a:t>
            </a:r>
            <a:r>
              <a:rPr lang="sv-SE" baseline="0" dirty="0" smtClean="0">
                <a:latin typeface="Times New Roman" pitchFamily="18" charset="0"/>
              </a:rPr>
              <a:t> </a:t>
            </a:r>
            <a:r>
              <a:rPr lang="sv-SE" baseline="0" dirty="0" err="1" smtClean="0">
                <a:latin typeface="Times New Roman" pitchFamily="18" charset="0"/>
              </a:rPr>
              <a:t>time</a:t>
            </a:r>
            <a:r>
              <a:rPr lang="sv-SE" baseline="0" dirty="0" smtClean="0">
                <a:latin typeface="Times New Roman" pitchFamily="18" charset="0"/>
              </a:rPr>
              <a:t>, tid i timmar, minuter sekunder det tar att  kompilera bygget.</a:t>
            </a:r>
          </a:p>
          <a:p>
            <a:endParaRPr lang="sv-SE" baseline="0" dirty="0" smtClean="0">
              <a:latin typeface="Times New Roman" pitchFamily="18" charset="0"/>
            </a:endParaRPr>
          </a:p>
          <a:p>
            <a:r>
              <a:rPr lang="sv-SE" baseline="0" dirty="0" smtClean="0">
                <a:latin typeface="Times New Roman" pitchFamily="18" charset="0"/>
              </a:rPr>
              <a:t>Test </a:t>
            </a:r>
            <a:r>
              <a:rPr lang="sv-SE" baseline="0" dirty="0" err="1" smtClean="0">
                <a:latin typeface="Times New Roman" pitchFamily="18" charset="0"/>
              </a:rPr>
              <a:t>execution</a:t>
            </a:r>
            <a:r>
              <a:rPr lang="sv-SE" baseline="0" dirty="0" smtClean="0">
                <a:latin typeface="Times New Roman" pitchFamily="18" charset="0"/>
              </a:rPr>
              <a:t>, tid det tar att köra testerna som finns automatiserade</a:t>
            </a:r>
          </a:p>
          <a:p>
            <a:endParaRPr lang="sv-SE" baseline="0" dirty="0" smtClean="0">
              <a:latin typeface="Times New Roman" pitchFamily="18" charset="0"/>
            </a:endParaRPr>
          </a:p>
          <a:p>
            <a:r>
              <a:rPr lang="sv-SE" baseline="0" dirty="0" smtClean="0">
                <a:latin typeface="Times New Roman" pitchFamily="18" charset="0"/>
              </a:rPr>
              <a:t>Total </a:t>
            </a:r>
            <a:r>
              <a:rPr lang="sv-SE" baseline="0" dirty="0" err="1" smtClean="0">
                <a:latin typeface="Times New Roman" pitchFamily="18" charset="0"/>
              </a:rPr>
              <a:t>inspection</a:t>
            </a:r>
            <a:r>
              <a:rPr lang="sv-SE" baseline="0" dirty="0" smtClean="0">
                <a:latin typeface="Times New Roman" pitchFamily="18" charset="0"/>
              </a:rPr>
              <a:t>, tid det tar att köra inspektions verktyg</a:t>
            </a:r>
          </a:p>
          <a:p>
            <a:endParaRPr lang="sv-SE" baseline="0" dirty="0" smtClean="0">
              <a:latin typeface="Times New Roman" pitchFamily="18" charset="0"/>
            </a:endParaRPr>
          </a:p>
          <a:p>
            <a:r>
              <a:rPr lang="sv-SE" baseline="0" dirty="0" smtClean="0">
                <a:latin typeface="Times New Roman" pitchFamily="18" charset="0"/>
              </a:rPr>
              <a:t>Total </a:t>
            </a:r>
            <a:r>
              <a:rPr lang="sv-SE" baseline="0" dirty="0" err="1" smtClean="0">
                <a:latin typeface="Times New Roman" pitchFamily="18" charset="0"/>
              </a:rPr>
              <a:t>deployment</a:t>
            </a:r>
            <a:r>
              <a:rPr lang="sv-SE" baseline="0" dirty="0" smtClean="0">
                <a:latin typeface="Times New Roman" pitchFamily="18" charset="0"/>
              </a:rPr>
              <a:t>, tid det tar att efter kompilering och tester tar att lägga ut på server, paketera inför leverans etc.</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140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Total </a:t>
            </a:r>
            <a:r>
              <a:rPr lang="sv-SE" dirty="0" err="1" smtClean="0">
                <a:latin typeface="Times New Roman" pitchFamily="18" charset="0"/>
              </a:rPr>
              <a:t>build</a:t>
            </a:r>
            <a:r>
              <a:rPr lang="sv-SE" dirty="0" smtClean="0">
                <a:latin typeface="Times New Roman" pitchFamily="18" charset="0"/>
              </a:rPr>
              <a:t> </a:t>
            </a:r>
            <a:r>
              <a:rPr lang="sv-SE" dirty="0" err="1" smtClean="0">
                <a:latin typeface="Times New Roman" pitchFamily="18" charset="0"/>
              </a:rPr>
              <a:t>time</a:t>
            </a:r>
            <a:r>
              <a:rPr lang="sv-SE" dirty="0" smtClean="0">
                <a:latin typeface="Times New Roman" pitchFamily="18" charset="0"/>
              </a:rPr>
              <a:t>, kompileringstid + test tid + </a:t>
            </a:r>
            <a:r>
              <a:rPr lang="sv-SE" dirty="0" err="1" smtClean="0">
                <a:latin typeface="Times New Roman" pitchFamily="18" charset="0"/>
              </a:rPr>
              <a:t>deploy</a:t>
            </a:r>
            <a:r>
              <a:rPr lang="sv-SE" baseline="0" dirty="0" smtClean="0">
                <a:latin typeface="Times New Roman" pitchFamily="18" charset="0"/>
              </a:rPr>
              <a:t> tid</a:t>
            </a:r>
          </a:p>
          <a:p>
            <a:endParaRPr lang="sv-SE" baseline="0" dirty="0" smtClean="0">
              <a:latin typeface="Times New Roman" pitchFamily="18" charset="0"/>
            </a:endParaRPr>
          </a:p>
          <a:p>
            <a:r>
              <a:rPr lang="sv-SE" baseline="0" dirty="0" err="1" smtClean="0">
                <a:latin typeface="Times New Roman" pitchFamily="18" charset="0"/>
              </a:rPr>
              <a:t>Success</a:t>
            </a:r>
            <a:r>
              <a:rPr lang="sv-SE" baseline="0" dirty="0" smtClean="0">
                <a:latin typeface="Times New Roman" pitchFamily="18" charset="0"/>
              </a:rPr>
              <a:t> rate, % av totala antalet byggen som gick igenom</a:t>
            </a:r>
          </a:p>
          <a:p>
            <a:endParaRPr lang="sv-SE" baseline="0" dirty="0" smtClean="0">
              <a:latin typeface="Times New Roman" pitchFamily="18" charset="0"/>
            </a:endParaRPr>
          </a:p>
          <a:p>
            <a:r>
              <a:rPr lang="sv-SE" baseline="0" dirty="0" err="1" smtClean="0">
                <a:latin typeface="Times New Roman" pitchFamily="18" charset="0"/>
              </a:rPr>
              <a:t>Repair</a:t>
            </a:r>
            <a:r>
              <a:rPr lang="sv-SE" baseline="0" dirty="0" smtClean="0">
                <a:latin typeface="Times New Roman" pitchFamily="18" charset="0"/>
              </a:rPr>
              <a:t> rate, tid det tar från att bygge misslyckades till att felet fixas och nytt bygge startas och går igenom</a:t>
            </a:r>
          </a:p>
          <a:p>
            <a:endParaRPr lang="sv-SE" baseline="0" dirty="0" smtClean="0">
              <a:latin typeface="Times New Roman" pitchFamily="18" charset="0"/>
            </a:endParaRPr>
          </a:p>
          <a:p>
            <a:r>
              <a:rPr lang="sv-SE" baseline="0" dirty="0" smtClean="0">
                <a:latin typeface="Times New Roman" pitchFamily="18" charset="0"/>
              </a:rPr>
              <a:t>VCS </a:t>
            </a:r>
            <a:r>
              <a:rPr lang="sv-SE" baseline="0" dirty="0" err="1" smtClean="0">
                <a:latin typeface="Times New Roman" pitchFamily="18" charset="0"/>
              </a:rPr>
              <a:t>load</a:t>
            </a:r>
            <a:r>
              <a:rPr lang="sv-SE" baseline="0" dirty="0" smtClean="0">
                <a:latin typeface="Times New Roman" pitchFamily="18" charset="0"/>
              </a:rPr>
              <a:t> </a:t>
            </a:r>
            <a:r>
              <a:rPr lang="sv-SE" baseline="0" dirty="0" err="1" smtClean="0">
                <a:latin typeface="Times New Roman" pitchFamily="18" charset="0"/>
              </a:rPr>
              <a:t>time</a:t>
            </a:r>
            <a:r>
              <a:rPr lang="sv-SE" baseline="0" dirty="0" smtClean="0">
                <a:latin typeface="Times New Roman" pitchFamily="18" charset="0"/>
              </a:rPr>
              <a:t>, tid det tar att ladda ner kod från VCS inför ett bygge</a:t>
            </a:r>
          </a:p>
          <a:p>
            <a:endParaRPr lang="sv-SE" baseline="0" dirty="0" smtClean="0">
              <a:latin typeface="Times New Roman" pitchFamily="18" charset="0"/>
            </a:endParaRPr>
          </a:p>
          <a:p>
            <a:r>
              <a:rPr lang="sv-SE" baseline="0" dirty="0" err="1" smtClean="0">
                <a:latin typeface="Times New Roman" pitchFamily="18" charset="0"/>
              </a:rPr>
              <a:t>Static</a:t>
            </a:r>
            <a:r>
              <a:rPr lang="sv-SE" baseline="0" dirty="0" smtClean="0">
                <a:latin typeface="Times New Roman" pitchFamily="18" charset="0"/>
              </a:rPr>
              <a:t> </a:t>
            </a:r>
            <a:r>
              <a:rPr lang="sv-SE" baseline="0" dirty="0" err="1" smtClean="0">
                <a:latin typeface="Times New Roman" pitchFamily="18" charset="0"/>
              </a:rPr>
              <a:t>error</a:t>
            </a:r>
            <a:r>
              <a:rPr lang="sv-SE" baseline="0" dirty="0" smtClean="0">
                <a:latin typeface="Times New Roman" pitchFamily="18" charset="0"/>
              </a:rPr>
              <a:t> </a:t>
            </a:r>
            <a:r>
              <a:rPr lang="sv-SE" baseline="0" dirty="0" err="1" smtClean="0">
                <a:latin typeface="Times New Roman" pitchFamily="18" charset="0"/>
              </a:rPr>
              <a:t>density</a:t>
            </a:r>
            <a:r>
              <a:rPr lang="sv-SE" baseline="0" dirty="0" smtClean="0">
                <a:latin typeface="Times New Roman" pitchFamily="18" charset="0"/>
              </a:rPr>
              <a:t>, resultat från statisk analys av kod</a:t>
            </a:r>
          </a:p>
          <a:p>
            <a:endParaRPr lang="sv-SE" baseline="0" dirty="0" smtClean="0">
              <a:latin typeface="Times New Roman" pitchFamily="18" charset="0"/>
            </a:endParaRPr>
          </a:p>
          <a:p>
            <a:r>
              <a:rPr lang="sv-SE" baseline="0" dirty="0" err="1" smtClean="0">
                <a:latin typeface="Times New Roman" pitchFamily="18" charset="0"/>
              </a:rPr>
              <a:t>Static</a:t>
            </a:r>
            <a:r>
              <a:rPr lang="sv-SE" baseline="0" dirty="0" smtClean="0">
                <a:latin typeface="Times New Roman" pitchFamily="18" charset="0"/>
              </a:rPr>
              <a:t> </a:t>
            </a:r>
            <a:r>
              <a:rPr lang="sv-SE" baseline="0" dirty="0" err="1" smtClean="0">
                <a:latin typeface="Times New Roman" pitchFamily="18" charset="0"/>
              </a:rPr>
              <a:t>error</a:t>
            </a:r>
            <a:r>
              <a:rPr lang="sv-SE" baseline="0" dirty="0" smtClean="0">
                <a:latin typeface="Times New Roman" pitchFamily="18" charset="0"/>
              </a:rPr>
              <a:t> </a:t>
            </a:r>
            <a:r>
              <a:rPr lang="sv-SE" baseline="0" dirty="0" err="1" smtClean="0">
                <a:latin typeface="Times New Roman" pitchFamily="18" charset="0"/>
              </a:rPr>
              <a:t>analysis</a:t>
            </a:r>
            <a:r>
              <a:rPr lang="sv-SE" baseline="0" dirty="0" smtClean="0">
                <a:latin typeface="Times New Roman" pitchFamily="18" charset="0"/>
              </a:rPr>
              <a:t> test, resultat av statisk analys av test kod</a:t>
            </a:r>
            <a:endParaRPr lang="en-US" dirty="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141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err="1" smtClean="0">
                <a:latin typeface="Times New Roman" pitchFamily="18" charset="0"/>
              </a:rPr>
              <a:t>Unit</a:t>
            </a:r>
            <a:r>
              <a:rPr lang="sv-SE" baseline="0" dirty="0" smtClean="0">
                <a:latin typeface="Times New Roman" pitchFamily="18" charset="0"/>
              </a:rPr>
              <a:t> test </a:t>
            </a:r>
            <a:r>
              <a:rPr lang="sv-SE" baseline="0" dirty="0" err="1" smtClean="0">
                <a:latin typeface="Times New Roman" pitchFamily="18" charset="0"/>
              </a:rPr>
              <a:t>coverage</a:t>
            </a:r>
            <a:r>
              <a:rPr lang="sv-SE" baseline="0" dirty="0" smtClean="0">
                <a:latin typeface="Times New Roman" pitchFamily="18" charset="0"/>
              </a:rPr>
              <a:t>, testtäckning på enhetstester, </a:t>
            </a:r>
          </a:p>
          <a:p>
            <a:endParaRPr lang="sv-SE" baseline="0" dirty="0" smtClean="0">
              <a:latin typeface="Times New Roman" pitchFamily="18" charset="0"/>
            </a:endParaRPr>
          </a:p>
          <a:p>
            <a:r>
              <a:rPr lang="sv-SE" baseline="0" dirty="0" err="1" smtClean="0">
                <a:latin typeface="Times New Roman" pitchFamily="18" charset="0"/>
              </a:rPr>
              <a:t>Functional</a:t>
            </a:r>
            <a:r>
              <a:rPr lang="sv-SE" baseline="0" dirty="0" smtClean="0">
                <a:latin typeface="Times New Roman" pitchFamily="18" charset="0"/>
              </a:rPr>
              <a:t> test </a:t>
            </a:r>
            <a:r>
              <a:rPr lang="sv-SE" baseline="0" dirty="0" err="1" smtClean="0">
                <a:latin typeface="Times New Roman" pitchFamily="18" charset="0"/>
              </a:rPr>
              <a:t>coverage</a:t>
            </a:r>
            <a:r>
              <a:rPr lang="sv-SE" baseline="0" dirty="0" smtClean="0">
                <a:latin typeface="Times New Roman" pitchFamily="18" charset="0"/>
              </a:rPr>
              <a:t>, test täckning på funktionella tester</a:t>
            </a:r>
          </a:p>
          <a:p>
            <a:endParaRPr lang="sv-SE" baseline="0" dirty="0" smtClean="0">
              <a:latin typeface="Times New Roman" pitchFamily="18" charset="0"/>
            </a:endParaRPr>
          </a:p>
          <a:p>
            <a:r>
              <a:rPr lang="sv-SE" baseline="0" dirty="0" smtClean="0">
                <a:latin typeface="Times New Roman" pitchFamily="18" charset="0"/>
              </a:rPr>
              <a:t>% </a:t>
            </a:r>
            <a:r>
              <a:rPr lang="sv-SE" baseline="0" dirty="0" err="1" smtClean="0">
                <a:latin typeface="Times New Roman" pitchFamily="18" charset="0"/>
              </a:rPr>
              <a:t>duplicate</a:t>
            </a:r>
            <a:r>
              <a:rPr lang="sv-SE" baseline="0" dirty="0" smtClean="0">
                <a:latin typeface="Times New Roman" pitchFamily="18" charset="0"/>
              </a:rPr>
              <a:t> </a:t>
            </a:r>
            <a:r>
              <a:rPr lang="sv-SE" baseline="0" dirty="0" err="1" smtClean="0">
                <a:latin typeface="Times New Roman" pitchFamily="18" charset="0"/>
              </a:rPr>
              <a:t>code</a:t>
            </a:r>
            <a:r>
              <a:rPr lang="sv-SE" baseline="0" dirty="0" smtClean="0">
                <a:latin typeface="Times New Roman" pitchFamily="18" charset="0"/>
              </a:rPr>
              <a:t>, resultat av mätningar av % kod som är duplicerad</a:t>
            </a:r>
          </a:p>
          <a:p>
            <a:endParaRPr lang="sv-SE" baseline="0" dirty="0" smtClean="0">
              <a:latin typeface="Times New Roman" pitchFamily="18" charset="0"/>
            </a:endParaRPr>
          </a:p>
          <a:p>
            <a:r>
              <a:rPr lang="sv-SE" baseline="0" dirty="0" err="1" smtClean="0">
                <a:latin typeface="Times New Roman" pitchFamily="18" charset="0"/>
              </a:rPr>
              <a:t>Average</a:t>
            </a:r>
            <a:r>
              <a:rPr lang="sv-SE" baseline="0" dirty="0" smtClean="0">
                <a:latin typeface="Times New Roman" pitchFamily="18" charset="0"/>
              </a:rPr>
              <a:t> </a:t>
            </a:r>
            <a:r>
              <a:rPr lang="sv-SE" baseline="0" dirty="0" err="1" smtClean="0">
                <a:latin typeface="Times New Roman" pitchFamily="18" charset="0"/>
              </a:rPr>
              <a:t>code</a:t>
            </a:r>
            <a:r>
              <a:rPr lang="sv-SE" baseline="0" dirty="0" smtClean="0">
                <a:latin typeface="Times New Roman" pitchFamily="18" charset="0"/>
              </a:rPr>
              <a:t> </a:t>
            </a:r>
            <a:r>
              <a:rPr lang="sv-SE" baseline="0" dirty="0" err="1" smtClean="0">
                <a:latin typeface="Times New Roman" pitchFamily="18" charset="0"/>
              </a:rPr>
              <a:t>complexity</a:t>
            </a:r>
            <a:r>
              <a:rPr lang="sv-SE" baseline="0" dirty="0" smtClean="0">
                <a:latin typeface="Times New Roman" pitchFamily="18" charset="0"/>
              </a:rPr>
              <a:t>, Komplexitets mätning av kod, genomsnittet</a:t>
            </a:r>
          </a:p>
          <a:p>
            <a:endParaRPr lang="sv-SE" baseline="0" dirty="0" smtClean="0">
              <a:latin typeface="Times New Roman" pitchFamily="18" charset="0"/>
            </a:endParaRPr>
          </a:p>
          <a:p>
            <a:r>
              <a:rPr lang="sv-SE" baseline="0" dirty="0" smtClean="0">
                <a:latin typeface="Times New Roman" pitchFamily="18" charset="0"/>
              </a:rPr>
              <a:t>Max </a:t>
            </a:r>
            <a:r>
              <a:rPr lang="sv-SE" baseline="0" dirty="0" err="1" smtClean="0">
                <a:latin typeface="Times New Roman" pitchFamily="18" charset="0"/>
              </a:rPr>
              <a:t>code</a:t>
            </a:r>
            <a:r>
              <a:rPr lang="sv-SE" baseline="0" dirty="0" smtClean="0">
                <a:latin typeface="Times New Roman" pitchFamily="18" charset="0"/>
              </a:rPr>
              <a:t> </a:t>
            </a:r>
            <a:r>
              <a:rPr lang="sv-SE" baseline="0" dirty="0" err="1" smtClean="0">
                <a:latin typeface="Times New Roman" pitchFamily="18" charset="0"/>
              </a:rPr>
              <a:t>complexity</a:t>
            </a:r>
            <a:r>
              <a:rPr lang="sv-SE" baseline="0" dirty="0" smtClean="0">
                <a:latin typeface="Times New Roman" pitchFamily="18" charset="0"/>
              </a:rPr>
              <a:t>, max värde av ovanstående</a:t>
            </a:r>
          </a:p>
          <a:p>
            <a:endParaRPr lang="sv-SE" baseline="0" dirty="0" smtClean="0">
              <a:latin typeface="Times New Roman" pitchFamily="18" charset="0"/>
            </a:endParaRPr>
          </a:p>
          <a:p>
            <a:r>
              <a:rPr lang="sv-SE" baseline="0" dirty="0" smtClean="0">
                <a:latin typeface="Times New Roman" pitchFamily="18" charset="0"/>
              </a:rPr>
              <a:t>Man kan till detta lägga till sånt som, beräkning av hur väl kommenterad koden är,  feldensitet etc.</a:t>
            </a:r>
            <a:endParaRPr lang="en-US" dirty="0" smtClean="0">
              <a:latin typeface="Times New Roman" pitchFamily="18" charset="0"/>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142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err="1" smtClean="0">
                <a:latin typeface="Times New Roman" pitchFamily="18" charset="0"/>
              </a:rPr>
              <a:t>Metrics</a:t>
            </a:r>
            <a:r>
              <a:rPr lang="sv-SE" dirty="0" smtClean="0">
                <a:latin typeface="Times New Roman" pitchFamily="18" charset="0"/>
              </a:rPr>
              <a:t> är ett verktyg som används för</a:t>
            </a:r>
            <a:r>
              <a:rPr lang="sv-SE" baseline="0" dirty="0" smtClean="0">
                <a:latin typeface="Times New Roman" pitchFamily="18" charset="0"/>
              </a:rPr>
              <a:t> att säkra kvalitet och underlag inför förbättringsarbete. Man kan inte mäta något som inte finns så vänta med </a:t>
            </a:r>
            <a:r>
              <a:rPr lang="sv-SE" baseline="0" dirty="0" err="1" smtClean="0">
                <a:latin typeface="Times New Roman" pitchFamily="18" charset="0"/>
              </a:rPr>
              <a:t>metrics</a:t>
            </a:r>
            <a:r>
              <a:rPr lang="sv-SE" baseline="0" dirty="0" smtClean="0">
                <a:latin typeface="Times New Roman" pitchFamily="18" charset="0"/>
              </a:rPr>
              <a:t> till metoder, verktyg och proceser finns på plats.</a:t>
            </a:r>
            <a:endParaRPr lang="en-US" dirty="0" smtClean="0">
              <a:latin typeface="Times New Roman" pitchFamily="18" charset="0"/>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143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Börja smått. Hitta ett litet antal (5+/- 2) </a:t>
            </a:r>
            <a:r>
              <a:rPr lang="sv-SE" dirty="0" err="1" smtClean="0">
                <a:latin typeface="Times New Roman" pitchFamily="18" charset="0"/>
              </a:rPr>
              <a:t>metrics</a:t>
            </a:r>
            <a:r>
              <a:rPr lang="sv-SE" dirty="0" smtClean="0">
                <a:latin typeface="Times New Roman" pitchFamily="18" charset="0"/>
              </a:rPr>
              <a:t> att börja med. Allt eftersom organisationen ser nyttan och börjat</a:t>
            </a:r>
            <a:r>
              <a:rPr lang="sv-SE" baseline="0" dirty="0" smtClean="0">
                <a:latin typeface="Times New Roman" pitchFamily="18" charset="0"/>
              </a:rPr>
              <a:t> använda dom kan nya läggas till.</a:t>
            </a:r>
            <a:endParaRPr lang="en-US" dirty="0" smtClean="0">
              <a:latin typeface="Times New Roman" pitchFamily="18" charset="0"/>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144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err="1" smtClean="0">
                <a:latin typeface="Times New Roman" pitchFamily="18" charset="0"/>
              </a:rPr>
              <a:t>Metrics</a:t>
            </a:r>
            <a:r>
              <a:rPr lang="sv-SE" dirty="0" smtClean="0">
                <a:latin typeface="Times New Roman" pitchFamily="18" charset="0"/>
              </a:rPr>
              <a:t> fungerar bäst för att visa trender. Enskilda mätetal säger inte mycket, måste sättas in i </a:t>
            </a:r>
            <a:r>
              <a:rPr lang="sv-SE" smtClean="0">
                <a:latin typeface="Times New Roman" pitchFamily="18" charset="0"/>
              </a:rPr>
              <a:t>ett sammanhang.</a:t>
            </a:r>
            <a:endParaRPr lang="en-US" dirty="0" smtClean="0">
              <a:latin typeface="Times New Roman" pitchFamily="18" charset="0"/>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145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Börja med att identifiera vad du vill veta</a:t>
            </a:r>
            <a:r>
              <a:rPr lang="sv-SE" baseline="0" dirty="0" smtClean="0">
                <a:latin typeface="Times New Roman" pitchFamily="18" charset="0"/>
              </a:rPr>
              <a:t> om produkten och vilka mål du har, t ex ”Reducera kostnad för underhåll av produkten”, ”Förbättra funktionell kvalitet hos produkten”</a:t>
            </a:r>
            <a:endParaRPr lang="en-US" dirty="0" smtClean="0">
              <a:latin typeface="Times New Roman" pitchFamily="18" charset="0"/>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146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För varje mål, identifiera ett antal frågor relaterade till dessa, </a:t>
            </a:r>
          </a:p>
          <a:p>
            <a:endParaRPr lang="sv-SE" dirty="0" smtClean="0">
              <a:latin typeface="Times New Roman" pitchFamily="18" charset="0"/>
            </a:endParaRPr>
          </a:p>
          <a:p>
            <a:r>
              <a:rPr lang="sv-SE" dirty="0" smtClean="0">
                <a:latin typeface="Times New Roman" pitchFamily="18" charset="0"/>
              </a:rPr>
              <a:t>”Minska</a:t>
            </a:r>
            <a:r>
              <a:rPr lang="sv-SE" baseline="0" dirty="0" smtClean="0">
                <a:latin typeface="Times New Roman" pitchFamily="18" charset="0"/>
              </a:rPr>
              <a:t> kostnaderna för underhåll av kod</a:t>
            </a:r>
            <a:r>
              <a:rPr lang="sv-SE" dirty="0" smtClean="0">
                <a:latin typeface="Times New Roman" pitchFamily="18" charset="0"/>
              </a:rPr>
              <a:t>” </a:t>
            </a:r>
            <a:r>
              <a:rPr lang="sv-SE" baseline="0" dirty="0" smtClean="0">
                <a:latin typeface="Times New Roman" pitchFamily="18" charset="0"/>
              </a:rPr>
              <a:t> </a:t>
            </a:r>
            <a:r>
              <a:rPr lang="sv-SE" baseline="0" dirty="0" smtClean="0">
                <a:latin typeface="Times New Roman" pitchFamily="18" charset="0"/>
                <a:sym typeface="Wingdings" panose="05000000000000000000" pitchFamily="2" charset="2"/>
              </a:rPr>
              <a:t> ”Vad är storleken på produkten?”</a:t>
            </a:r>
          </a:p>
          <a:p>
            <a:r>
              <a:rPr lang="sv-SE" baseline="0" dirty="0" smtClean="0">
                <a:latin typeface="Times New Roman" pitchFamily="18" charset="0"/>
                <a:sym typeface="Wingdings" panose="05000000000000000000" pitchFamily="2" charset="2"/>
              </a:rPr>
              <a:t>                                                               ”Hur komplex är produkten?”</a:t>
            </a:r>
          </a:p>
          <a:p>
            <a:r>
              <a:rPr lang="sv-SE" baseline="0" dirty="0" smtClean="0">
                <a:latin typeface="Times New Roman" pitchFamily="18" charset="0"/>
                <a:sym typeface="Wingdings" panose="05000000000000000000" pitchFamily="2" charset="2"/>
              </a:rPr>
              <a:t>                                                               </a:t>
            </a:r>
            <a:r>
              <a:rPr lang="sv-SE" baseline="0" dirty="0" err="1" smtClean="0">
                <a:latin typeface="Times New Roman" pitchFamily="18" charset="0"/>
                <a:sym typeface="Wingdings" panose="05000000000000000000" pitchFamily="2" charset="2"/>
              </a:rPr>
              <a:t>etc</a:t>
            </a:r>
            <a:r>
              <a:rPr lang="sv-SE" baseline="0" dirty="0" smtClean="0">
                <a:latin typeface="Times New Roman" pitchFamily="18" charset="0"/>
                <a:sym typeface="Wingdings" panose="05000000000000000000" pitchFamily="2" charset="2"/>
              </a:rPr>
              <a:t>…</a:t>
            </a:r>
            <a:endParaRPr lang="en-US" dirty="0" smtClean="0">
              <a:latin typeface="Times New Roman" pitchFamily="18" charset="0"/>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147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Identifiera</a:t>
            </a:r>
            <a:r>
              <a:rPr lang="sv-SE" baseline="0" dirty="0" smtClean="0">
                <a:latin typeface="Times New Roman" pitchFamily="18" charset="0"/>
              </a:rPr>
              <a:t> dom mätetal som svarar på frågorna,</a:t>
            </a:r>
          </a:p>
          <a:p>
            <a:endParaRPr lang="sv-SE" baseline="0" dirty="0" smtClean="0">
              <a:latin typeface="Times New Roman" pitchFamily="18" charset="0"/>
            </a:endParaRPr>
          </a:p>
          <a:p>
            <a:r>
              <a:rPr lang="sv-SE" baseline="0" dirty="0" smtClean="0">
                <a:latin typeface="Times New Roman" pitchFamily="18" charset="0"/>
              </a:rPr>
              <a:t>”Vad är storleken på produkten?” </a:t>
            </a:r>
            <a:r>
              <a:rPr lang="sv-SE" baseline="0" dirty="0" smtClean="0">
                <a:latin typeface="Times New Roman" pitchFamily="18" charset="0"/>
                <a:sym typeface="Wingdings" panose="05000000000000000000" pitchFamily="2" charset="2"/>
              </a:rPr>
              <a:t> SLOC</a:t>
            </a:r>
          </a:p>
          <a:p>
            <a:r>
              <a:rPr lang="sv-SE" baseline="0" dirty="0" smtClean="0">
                <a:latin typeface="Times New Roman" pitchFamily="18" charset="0"/>
                <a:sym typeface="Wingdings" panose="05000000000000000000" pitchFamily="2" charset="2"/>
              </a:rPr>
              <a:t>”Hur komplex är koden?”  </a:t>
            </a:r>
            <a:r>
              <a:rPr lang="sv-SE" baseline="0" dirty="0" err="1" smtClean="0">
                <a:latin typeface="Times New Roman" pitchFamily="18" charset="0"/>
                <a:sym typeface="Wingdings" panose="05000000000000000000" pitchFamily="2" charset="2"/>
              </a:rPr>
              <a:t>Avreaghe</a:t>
            </a:r>
            <a:r>
              <a:rPr lang="sv-SE" baseline="0" dirty="0" smtClean="0">
                <a:latin typeface="Times New Roman" pitchFamily="18" charset="0"/>
                <a:sym typeface="Wingdings" panose="05000000000000000000" pitchFamily="2" charset="2"/>
              </a:rPr>
              <a:t> </a:t>
            </a:r>
            <a:r>
              <a:rPr lang="sv-SE" baseline="0" dirty="0" err="1" smtClean="0">
                <a:latin typeface="Times New Roman" pitchFamily="18" charset="0"/>
                <a:sym typeface="Wingdings" panose="05000000000000000000" pitchFamily="2" charset="2"/>
              </a:rPr>
              <a:t>code</a:t>
            </a:r>
            <a:r>
              <a:rPr lang="sv-SE" baseline="0" dirty="0" smtClean="0">
                <a:latin typeface="Times New Roman" pitchFamily="18" charset="0"/>
                <a:sym typeface="Wingdings" panose="05000000000000000000" pitchFamily="2" charset="2"/>
              </a:rPr>
              <a:t> </a:t>
            </a:r>
            <a:r>
              <a:rPr lang="sv-SE" baseline="0" dirty="0" err="1" smtClean="0">
                <a:latin typeface="Times New Roman" pitchFamily="18" charset="0"/>
                <a:sym typeface="Wingdings" panose="05000000000000000000" pitchFamily="2" charset="2"/>
              </a:rPr>
              <a:t>complexity</a:t>
            </a:r>
            <a:r>
              <a:rPr lang="sv-SE" baseline="0" dirty="0" smtClean="0">
                <a:latin typeface="Times New Roman" pitchFamily="18" charset="0"/>
                <a:sym typeface="Wingdings" panose="05000000000000000000" pitchFamily="2" charset="2"/>
              </a:rPr>
              <a:t>, Max </a:t>
            </a:r>
            <a:r>
              <a:rPr lang="sv-SE" baseline="0" dirty="0" err="1" smtClean="0">
                <a:latin typeface="Times New Roman" pitchFamily="18" charset="0"/>
                <a:sym typeface="Wingdings" panose="05000000000000000000" pitchFamily="2" charset="2"/>
              </a:rPr>
              <a:t>code</a:t>
            </a:r>
            <a:r>
              <a:rPr lang="sv-SE" baseline="0" dirty="0" smtClean="0">
                <a:latin typeface="Times New Roman" pitchFamily="18" charset="0"/>
                <a:sym typeface="Wingdings" panose="05000000000000000000" pitchFamily="2" charset="2"/>
              </a:rPr>
              <a:t> </a:t>
            </a:r>
            <a:r>
              <a:rPr lang="sv-SE" baseline="0" dirty="0" err="1" smtClean="0">
                <a:latin typeface="Times New Roman" pitchFamily="18" charset="0"/>
                <a:sym typeface="Wingdings" panose="05000000000000000000" pitchFamily="2" charset="2"/>
              </a:rPr>
              <a:t>complexity</a:t>
            </a:r>
            <a:r>
              <a:rPr lang="sv-SE" baseline="0" dirty="0" smtClean="0">
                <a:latin typeface="Times New Roman" pitchFamily="18" charset="0"/>
                <a:sym typeface="Wingdings" panose="05000000000000000000" pitchFamily="2" charset="2"/>
              </a:rPr>
              <a:t> </a:t>
            </a:r>
            <a:r>
              <a:rPr lang="sv-SE" baseline="0" dirty="0" err="1" smtClean="0">
                <a:latin typeface="Times New Roman" pitchFamily="18" charset="0"/>
                <a:sym typeface="Wingdings" panose="05000000000000000000" pitchFamily="2" charset="2"/>
              </a:rPr>
              <a:t>etc</a:t>
            </a:r>
            <a:r>
              <a:rPr lang="sv-SE" baseline="0" dirty="0" smtClean="0">
                <a:latin typeface="Times New Roman" pitchFamily="18" charset="0"/>
                <a:sym typeface="Wingdings" panose="05000000000000000000" pitchFamily="2" charset="2"/>
              </a:rPr>
              <a:t>…</a:t>
            </a:r>
            <a:endParaRPr lang="en-US" dirty="0" smtClean="0">
              <a:latin typeface="Times New Roman" pitchFamily="18" charset="0"/>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148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Skapa en matris där mätetal matchas mot dom frågor man vill ha besvarade</a:t>
            </a:r>
            <a:r>
              <a:rPr lang="sv-SE" baseline="0" dirty="0" smtClean="0">
                <a:latin typeface="Times New Roman" pitchFamily="18" charset="0"/>
              </a:rPr>
              <a:t> och dom mål man har. Denna matris kan sen kompletteras med nya mätetal, frågor och mål och man kan se ifall alla mätetal man samlar in används till något.</a:t>
            </a:r>
            <a:endParaRPr lang="en-US" dirty="0" smtClean="0">
              <a:latin typeface="Times New Roman" pitchFamily="18" charset="0"/>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149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Tydligt</a:t>
            </a:r>
            <a:r>
              <a:rPr lang="sv-SE" baseline="0" dirty="0" smtClean="0">
                <a:latin typeface="Times New Roman" pitchFamily="18" charset="0"/>
              </a:rPr>
              <a:t> att </a:t>
            </a:r>
            <a:r>
              <a:rPr lang="sv-SE" baseline="0" dirty="0" err="1" smtClean="0">
                <a:latin typeface="Times New Roman" pitchFamily="18" charset="0"/>
              </a:rPr>
              <a:t>mätetalebn</a:t>
            </a:r>
            <a:r>
              <a:rPr lang="sv-SE" baseline="0" dirty="0" smtClean="0">
                <a:latin typeface="Times New Roman" pitchFamily="18" charset="0"/>
              </a:rPr>
              <a:t> används och har sina intressenter</a:t>
            </a:r>
            <a:endParaRPr lang="en-US" dirty="0" smtClean="0">
              <a:latin typeface="Times New Roman" pitchFamily="18" charset="0"/>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150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 att alla får se hur mätetal används och kan</a:t>
            </a:r>
            <a:r>
              <a:rPr lang="sv-SE" baseline="0" dirty="0" smtClean="0">
                <a:latin typeface="Times New Roman" pitchFamily="18" charset="0"/>
              </a:rPr>
              <a:t> se trender i sitt projekt.</a:t>
            </a:r>
            <a:endParaRPr lang="en-US" dirty="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151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Kom</a:t>
            </a:r>
            <a:r>
              <a:rPr lang="sv-SE" baseline="0" dirty="0" smtClean="0">
                <a:latin typeface="Times New Roman" pitchFamily="18" charset="0"/>
              </a:rPr>
              <a:t> ihåg att en graf visar så mycket bättre på trender än en tabell.</a:t>
            </a:r>
          </a:p>
          <a:p>
            <a:endParaRPr lang="sv-SE" baseline="0" dirty="0" smtClean="0">
              <a:latin typeface="Times New Roman" pitchFamily="18" charset="0"/>
            </a:endParaRPr>
          </a:p>
          <a:p>
            <a:r>
              <a:rPr lang="sv-SE" baseline="0" dirty="0" smtClean="0">
                <a:latin typeface="Times New Roman" pitchFamily="18" charset="0"/>
              </a:rPr>
              <a:t>Varför inte ha en bildskärm i fikarummet eller teamrummet där man visar intressanta grafer från pågående projekt, som uppdateras vid varje bygge. </a:t>
            </a:r>
            <a:endParaRPr lang="en-US" dirty="0" smtClean="0">
              <a:latin typeface="Times New Roman" pitchFamily="18" charset="0"/>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152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153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154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155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Version Management, oftast via verktyg som Subversion, GIT,</a:t>
            </a:r>
            <a:r>
              <a:rPr lang="sv-SE" baseline="0" dirty="0" smtClean="0">
                <a:latin typeface="Times New Roman" pitchFamily="18" charset="0"/>
              </a:rPr>
              <a:t> </a:t>
            </a:r>
            <a:r>
              <a:rPr lang="sv-SE" baseline="0" dirty="0" err="1" smtClean="0">
                <a:latin typeface="Times New Roman" pitchFamily="18" charset="0"/>
              </a:rPr>
              <a:t>ClearCase</a:t>
            </a:r>
            <a:r>
              <a:rPr lang="sv-SE" baseline="0" dirty="0" smtClean="0">
                <a:latin typeface="Times New Roman" pitchFamily="18" charset="0"/>
              </a:rPr>
              <a:t> ger teamet och organisationen </a:t>
            </a:r>
            <a:r>
              <a:rPr lang="sv-SE" baseline="0" dirty="0" err="1" smtClean="0">
                <a:latin typeface="Times New Roman" pitchFamily="18" charset="0"/>
              </a:rPr>
              <a:t>kontoll</a:t>
            </a:r>
            <a:r>
              <a:rPr lang="sv-SE" baseline="0" dirty="0" smtClean="0">
                <a:latin typeface="Times New Roman" pitchFamily="18" charset="0"/>
              </a:rPr>
              <a:t> över versioner och varianter av den produkt man arbetar med.</a:t>
            </a:r>
            <a:endParaRPr lang="en-US" dirty="0" smtClean="0">
              <a:latin typeface="Times New Roman" pitchFamily="18" charset="0"/>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156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Väl definierade </a:t>
            </a:r>
            <a:r>
              <a:rPr lang="sv-SE" dirty="0" err="1" smtClean="0">
                <a:latin typeface="Times New Roman" pitchFamily="18" charset="0"/>
              </a:rPr>
              <a:t>Configuration</a:t>
            </a:r>
            <a:r>
              <a:rPr lang="sv-SE" dirty="0" smtClean="0">
                <a:latin typeface="Times New Roman" pitchFamily="18" charset="0"/>
              </a:rPr>
              <a:t> </a:t>
            </a:r>
            <a:r>
              <a:rPr lang="sv-SE" dirty="0" err="1" smtClean="0">
                <a:latin typeface="Times New Roman" pitchFamily="18" charset="0"/>
              </a:rPr>
              <a:t>Items</a:t>
            </a:r>
            <a:r>
              <a:rPr lang="sv-SE" dirty="0" smtClean="0">
                <a:latin typeface="Times New Roman" pitchFamily="18" charset="0"/>
              </a:rPr>
              <a:t> ser till att utvecklare inte kolliderar. Team</a:t>
            </a:r>
            <a:r>
              <a:rPr lang="sv-SE" baseline="0" dirty="0" smtClean="0">
                <a:latin typeface="Times New Roman" pitchFamily="18" charset="0"/>
              </a:rPr>
              <a:t> medlemmar jobbar inte i samma kodavsnitt, kan checka ut utan att kollidera.</a:t>
            </a:r>
          </a:p>
          <a:p>
            <a:endParaRPr lang="sv-SE" baseline="0" dirty="0" smtClean="0">
              <a:latin typeface="Times New Roman" pitchFamily="18" charset="0"/>
            </a:endParaRPr>
          </a:p>
          <a:p>
            <a:r>
              <a:rPr lang="sv-SE" baseline="0" dirty="0" smtClean="0">
                <a:latin typeface="Times New Roman" pitchFamily="18" charset="0"/>
              </a:rPr>
              <a:t>CI system kan identifiera byggbara komponenter vid behov</a:t>
            </a:r>
          </a:p>
          <a:p>
            <a:endParaRPr lang="sv-SE" baseline="0" dirty="0" smtClean="0">
              <a:latin typeface="Times New Roman" pitchFamily="18" charset="0"/>
            </a:endParaRPr>
          </a:p>
          <a:p>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157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Snabb feedback </a:t>
            </a:r>
            <a:r>
              <a:rPr lang="sv-SE" dirty="0" smtClean="0">
                <a:latin typeface="Times New Roman" pitchFamily="18" charset="0"/>
                <a:sym typeface="Wingdings" panose="05000000000000000000" pitchFamily="2" charset="2"/>
              </a:rPr>
              <a:t> man kan snabbt ändra sitt arbetsätt, verktyg, miljöer.</a:t>
            </a:r>
            <a:r>
              <a:rPr lang="sv-SE" baseline="0" dirty="0" smtClean="0">
                <a:latin typeface="Times New Roman" pitchFamily="18" charset="0"/>
                <a:sym typeface="Wingdings" panose="05000000000000000000" pitchFamily="2" charset="2"/>
              </a:rPr>
              <a:t> Behöver inte vänta till slutet av projektet när det ”omedelbara” försvunnit och man kommer inte ihåg detaljer i sitt sätt att arbeta etc.</a:t>
            </a:r>
          </a:p>
          <a:p>
            <a:r>
              <a:rPr lang="sv-SE" baseline="0" dirty="0" smtClean="0">
                <a:latin typeface="Times New Roman" pitchFamily="18" charset="0"/>
                <a:sym typeface="Wingdings" panose="05000000000000000000" pitchFamily="2" charset="2"/>
              </a:rPr>
              <a:t>”Vad var det jag gjorde fel för att detta fel skulle uppträda?”</a:t>
            </a:r>
            <a:endParaRPr lang="en-US" dirty="0" smtClean="0">
              <a:latin typeface="Times New Roman" pitchFamily="18" charset="0"/>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158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err="1" smtClean="0">
                <a:latin typeface="Times New Roman" pitchFamily="18" charset="0"/>
              </a:rPr>
              <a:t>Agil</a:t>
            </a:r>
            <a:r>
              <a:rPr lang="sv-SE" dirty="0" smtClean="0">
                <a:latin typeface="Times New Roman" pitchFamily="18" charset="0"/>
              </a:rPr>
              <a:t> utveckling handlar om hur</a:t>
            </a:r>
            <a:r>
              <a:rPr lang="sv-SE" baseline="0" dirty="0" smtClean="0">
                <a:latin typeface="Times New Roman" pitchFamily="18" charset="0"/>
              </a:rPr>
              <a:t> krav och implementation utvecklas av självstyrande team. Korta utvecklingscykler uppmuntrar snabb och flexibel respons till kravändringar.</a:t>
            </a:r>
            <a:endParaRPr lang="en-US" dirty="0" smtClean="0">
              <a:latin typeface="Times New Roman" pitchFamily="18" charset="0"/>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159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Ett </a:t>
            </a:r>
            <a:r>
              <a:rPr lang="sv-SE" dirty="0" err="1" smtClean="0">
                <a:latin typeface="Times New Roman" pitchFamily="18" charset="0"/>
              </a:rPr>
              <a:t>agilt</a:t>
            </a:r>
            <a:r>
              <a:rPr lang="sv-SE" dirty="0" smtClean="0">
                <a:latin typeface="Times New Roman" pitchFamily="18" charset="0"/>
              </a:rPr>
              <a:t> arbetssätt är inte ett krav för införande av</a:t>
            </a:r>
            <a:r>
              <a:rPr lang="sv-SE" baseline="0" dirty="0" smtClean="0">
                <a:latin typeface="Times New Roman" pitchFamily="18" charset="0"/>
              </a:rPr>
              <a:t> </a:t>
            </a:r>
            <a:r>
              <a:rPr lang="sv-SE" baseline="0" dirty="0" err="1" smtClean="0">
                <a:latin typeface="Times New Roman" pitchFamily="18" charset="0"/>
              </a:rPr>
              <a:t>Continuous</a:t>
            </a:r>
            <a:r>
              <a:rPr lang="sv-SE" baseline="0" dirty="0" smtClean="0">
                <a:latin typeface="Times New Roman" pitchFamily="18" charset="0"/>
              </a:rPr>
              <a:t> Integration</a:t>
            </a:r>
            <a:endParaRPr lang="en-US" dirty="0" smtClean="0">
              <a:latin typeface="Times New Roman" pitchFamily="18" charset="0"/>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160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Ett </a:t>
            </a:r>
            <a:r>
              <a:rPr lang="sv-SE" dirty="0" err="1" smtClean="0">
                <a:latin typeface="Times New Roman" pitchFamily="18" charset="0"/>
              </a:rPr>
              <a:t>agilt</a:t>
            </a:r>
            <a:r>
              <a:rPr lang="sv-SE" dirty="0" smtClean="0">
                <a:latin typeface="Times New Roman" pitchFamily="18" charset="0"/>
              </a:rPr>
              <a:t> arbetsätt gör att man definierar mindre ”ändringspaket”.</a:t>
            </a:r>
            <a:r>
              <a:rPr lang="sv-SE" baseline="0" dirty="0" smtClean="0">
                <a:latin typeface="Times New Roman" pitchFamily="18" charset="0"/>
              </a:rPr>
              <a:t> Varje iteration ska ta fram potentiell releasekandidat. CI hjälper till med detta.</a:t>
            </a:r>
          </a:p>
          <a:p>
            <a:r>
              <a:rPr lang="sv-SE" baseline="0" dirty="0" smtClean="0">
                <a:latin typeface="Times New Roman" pitchFamily="18" charset="0"/>
              </a:rPr>
              <a:t>De små paketen gör att CI systemet inte överbelastas med långa, stora ändringspaket.</a:t>
            </a:r>
            <a:endParaRPr lang="en-US" dirty="0"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161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162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baseline="0" dirty="0" smtClean="0">
                <a:latin typeface="Times New Roman" pitchFamily="18" charset="0"/>
              </a:rPr>
              <a:t>När man checkar in sina ändringar är det att föredra att detta görs i små delar. Delar av en feature. Men den delen som checkas in ska vara körbar, ska ha tester definierade etc.</a:t>
            </a:r>
          </a:p>
          <a:p>
            <a:endParaRPr lang="en-US" dirty="0"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Risken med att checka in en större kodmassa är at det blir mer att felsöka om något går</a:t>
            </a:r>
            <a:r>
              <a:rPr lang="sv-SE" baseline="0" dirty="0" smtClean="0">
                <a:latin typeface="Times New Roman" pitchFamily="18" charset="0"/>
              </a:rPr>
              <a:t> fel. Tiden mellan att felet inträffar ock felet introducerades blir längre vilket även det gör fel svårare att lokalisera.</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Utvecklare checkar</a:t>
            </a:r>
            <a:r>
              <a:rPr lang="sv-SE" baseline="0" dirty="0" smtClean="0">
                <a:latin typeface="Times New Roman" pitchFamily="18" charset="0"/>
              </a:rPr>
              <a:t> in sin kod efter att ha kontrollerat att den bygger och har gjort tester. Systemet byggs och byggresultat gör tillgänglig för alla. </a:t>
            </a:r>
            <a:endParaRPr lang="sv-SE" dirty="0"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Utvecklare checkar</a:t>
            </a:r>
            <a:r>
              <a:rPr lang="sv-SE" baseline="0" dirty="0" smtClean="0">
                <a:latin typeface="Times New Roman" pitchFamily="18" charset="0"/>
              </a:rPr>
              <a:t> in sin kod efter att ha kontrollerat att den bygger och har gjort tester. Systemet byggs och byggresultat gör tillgänglig för alla. </a:t>
            </a:r>
            <a:endParaRPr lang="sv-SE" dirty="0"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Utvecklare checkar</a:t>
            </a:r>
            <a:r>
              <a:rPr lang="sv-SE" baseline="0" dirty="0" smtClean="0">
                <a:latin typeface="Times New Roman" pitchFamily="18" charset="0"/>
              </a:rPr>
              <a:t> in sin kod efter att ha kontrollerat att den bygger och har gjort tester. Systemet byggs och byggresultat gör tillgänglig för alla. </a:t>
            </a:r>
            <a:endParaRPr lang="sv-SE" dirty="0"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Utvecklare checkar</a:t>
            </a:r>
            <a:r>
              <a:rPr lang="sv-SE" baseline="0" dirty="0" smtClean="0">
                <a:latin typeface="Times New Roman" pitchFamily="18" charset="0"/>
              </a:rPr>
              <a:t> in sin kod efter att ha kontrollerat att den bygger och har gjort tester. Systemet byggs och byggresultat gör tillgänglig för alla. </a:t>
            </a:r>
            <a:endParaRPr lang="sv-SE" dirty="0"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Utvecklare checkar</a:t>
            </a:r>
            <a:r>
              <a:rPr lang="sv-SE" baseline="0" dirty="0" smtClean="0">
                <a:latin typeface="Times New Roman" pitchFamily="18" charset="0"/>
              </a:rPr>
              <a:t> in sin kod efter att ha kontrollerat att den bygger och har gjort tester. Systemet byggs och byggresultat gör tillgänglig för alla. </a:t>
            </a:r>
            <a:endParaRPr lang="sv-SE" dirty="0"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 praktiken</a:t>
            </a:r>
            <a:r>
              <a:rPr lang="sv-SE" baseline="0" dirty="0" smtClean="0">
                <a:latin typeface="Times New Roman" pitchFamily="18" charset="0"/>
              </a:rPr>
              <a:t> är det Jenkins som </a:t>
            </a:r>
            <a:r>
              <a:rPr lang="sv-SE" baseline="0" dirty="0" err="1" smtClean="0">
                <a:latin typeface="Times New Roman" pitchFamily="18" charset="0"/>
              </a:rPr>
              <a:t>pollar</a:t>
            </a:r>
            <a:r>
              <a:rPr lang="sv-SE" baseline="0" dirty="0" smtClean="0">
                <a:latin typeface="Times New Roman" pitchFamily="18" charset="0"/>
              </a:rPr>
              <a:t> VCS om </a:t>
            </a:r>
            <a:r>
              <a:rPr lang="sv-SE" baseline="0" dirty="0" err="1" smtClean="0">
                <a:latin typeface="Times New Roman" pitchFamily="18" charset="0"/>
              </a:rPr>
              <a:t>ändingar</a:t>
            </a:r>
            <a:r>
              <a:rPr lang="sv-SE" baseline="0" dirty="0" smtClean="0">
                <a:latin typeface="Times New Roman" pitchFamily="18" charset="0"/>
              </a:rPr>
              <a:t> skett. </a:t>
            </a:r>
            <a:endParaRPr lang="sv-SE" dirty="0"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29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 praktiken</a:t>
            </a:r>
            <a:r>
              <a:rPr lang="sv-SE" baseline="0" dirty="0" smtClean="0">
                <a:latin typeface="Times New Roman" pitchFamily="18" charset="0"/>
              </a:rPr>
              <a:t> är det Jenkins som pollar VCS om ändingar skett. </a:t>
            </a:r>
            <a:endParaRPr lang="sv-SE" dirty="0"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 praktiken</a:t>
            </a:r>
            <a:r>
              <a:rPr lang="sv-SE" baseline="0" dirty="0" smtClean="0">
                <a:latin typeface="Times New Roman" pitchFamily="18" charset="0"/>
              </a:rPr>
              <a:t> är det Jenkins som pollar VCS om ändringar skett. </a:t>
            </a:r>
            <a:endParaRPr lang="sv-SE"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 praktiken</a:t>
            </a:r>
            <a:r>
              <a:rPr lang="sv-SE" baseline="0" dirty="0" smtClean="0">
                <a:latin typeface="Times New Roman" pitchFamily="18" charset="0"/>
              </a:rPr>
              <a:t> är det Jenkins som </a:t>
            </a:r>
            <a:r>
              <a:rPr lang="sv-SE" baseline="0" dirty="0" err="1" smtClean="0">
                <a:latin typeface="Times New Roman" pitchFamily="18" charset="0"/>
              </a:rPr>
              <a:t>pollar</a:t>
            </a:r>
            <a:r>
              <a:rPr lang="sv-SE" baseline="0" dirty="0" smtClean="0">
                <a:latin typeface="Times New Roman" pitchFamily="18" charset="0"/>
              </a:rPr>
              <a:t> VCS om </a:t>
            </a:r>
            <a:r>
              <a:rPr lang="sv-SE" baseline="0" dirty="0" err="1" smtClean="0">
                <a:latin typeface="Times New Roman" pitchFamily="18" charset="0"/>
              </a:rPr>
              <a:t>ändingar</a:t>
            </a:r>
            <a:r>
              <a:rPr lang="sv-SE" baseline="0" smtClean="0">
                <a:latin typeface="Times New Roman" pitchFamily="18" charset="0"/>
              </a:rPr>
              <a:t> skett. </a:t>
            </a:r>
            <a:endParaRPr lang="sv-SE" dirty="0"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 praktiken</a:t>
            </a:r>
            <a:r>
              <a:rPr lang="sv-SE" baseline="0" dirty="0" smtClean="0">
                <a:latin typeface="Times New Roman" pitchFamily="18" charset="0"/>
              </a:rPr>
              <a:t> är det Jenkins som </a:t>
            </a:r>
            <a:r>
              <a:rPr lang="sv-SE" baseline="0" dirty="0" err="1" smtClean="0">
                <a:latin typeface="Times New Roman" pitchFamily="18" charset="0"/>
              </a:rPr>
              <a:t>pollar</a:t>
            </a:r>
            <a:r>
              <a:rPr lang="sv-SE" baseline="0" dirty="0" smtClean="0">
                <a:latin typeface="Times New Roman" pitchFamily="18" charset="0"/>
              </a:rPr>
              <a:t> VCS om </a:t>
            </a:r>
            <a:r>
              <a:rPr lang="sv-SE" baseline="0" dirty="0" err="1" smtClean="0">
                <a:latin typeface="Times New Roman" pitchFamily="18" charset="0"/>
              </a:rPr>
              <a:t>ändingar</a:t>
            </a:r>
            <a:r>
              <a:rPr lang="sv-SE" baseline="0" smtClean="0">
                <a:latin typeface="Times New Roman" pitchFamily="18" charset="0"/>
              </a:rPr>
              <a:t> skett. </a:t>
            </a:r>
            <a:endParaRPr lang="sv-SE" dirty="0"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 praktiken</a:t>
            </a:r>
            <a:r>
              <a:rPr lang="sv-SE" baseline="0" dirty="0" smtClean="0">
                <a:latin typeface="Times New Roman" pitchFamily="18" charset="0"/>
              </a:rPr>
              <a:t> är det Jenkins som pollar VCS om ändringar skett. Bättre att ha flera steg än ett stort</a:t>
            </a:r>
            <a:endParaRPr lang="sv-SE" dirty="0"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 praktiken</a:t>
            </a:r>
            <a:r>
              <a:rPr lang="sv-SE" baseline="0" dirty="0" smtClean="0">
                <a:latin typeface="Times New Roman" pitchFamily="18" charset="0"/>
              </a:rPr>
              <a:t> är det Jenkins som pollar VCS om ändringar skett. Bättre att ha flera steg än ett stort</a:t>
            </a:r>
            <a:endParaRPr lang="sv-SE" dirty="0"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 praktiken</a:t>
            </a:r>
            <a:r>
              <a:rPr lang="sv-SE" baseline="0" dirty="0" smtClean="0">
                <a:latin typeface="Times New Roman" pitchFamily="18" charset="0"/>
              </a:rPr>
              <a:t> är det Jenkins som </a:t>
            </a:r>
            <a:r>
              <a:rPr lang="sv-SE" baseline="0" dirty="0" err="1" smtClean="0">
                <a:latin typeface="Times New Roman" pitchFamily="18" charset="0"/>
              </a:rPr>
              <a:t>pollar</a:t>
            </a:r>
            <a:r>
              <a:rPr lang="sv-SE" baseline="0" dirty="0" smtClean="0">
                <a:latin typeface="Times New Roman" pitchFamily="18" charset="0"/>
              </a:rPr>
              <a:t> VCS om </a:t>
            </a:r>
            <a:r>
              <a:rPr lang="sv-SE" baseline="0" dirty="0" err="1" smtClean="0">
                <a:latin typeface="Times New Roman" pitchFamily="18" charset="0"/>
              </a:rPr>
              <a:t>ändingar</a:t>
            </a:r>
            <a:r>
              <a:rPr lang="sv-SE" baseline="0" smtClean="0">
                <a:latin typeface="Times New Roman" pitchFamily="18" charset="0"/>
              </a:rPr>
              <a:t> skett. </a:t>
            </a:r>
            <a:endParaRPr lang="sv-SE" dirty="0"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a:t>
            </a:r>
            <a:r>
              <a:rPr lang="sv-SE" baseline="0" dirty="0" smtClean="0">
                <a:latin typeface="Times New Roman" pitchFamily="18" charset="0"/>
              </a:rPr>
              <a:t> till att genomföra AUTOMATISERADE tester på den byggda koden. Resultat presenteras som del av resultatet av bygget. Men se till att det även finns tillgänglig för exploratory testing.</a:t>
            </a:r>
            <a:endParaRPr lang="sv-SE" dirty="0"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a:t>
            </a:r>
            <a:r>
              <a:rPr lang="sv-SE" baseline="0" dirty="0" smtClean="0">
                <a:latin typeface="Times New Roman" pitchFamily="18" charset="0"/>
              </a:rPr>
              <a:t> till att genomföra UTOMATISERADE tester på den byggda koden. Resultat presenteras som del av resultatet av bygget.</a:t>
            </a:r>
            <a:endParaRPr lang="sv-SE" dirty="0"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a:t>
            </a:r>
            <a:r>
              <a:rPr lang="sv-SE" baseline="0" dirty="0" smtClean="0">
                <a:latin typeface="Times New Roman" pitchFamily="18" charset="0"/>
              </a:rPr>
              <a:t> till att genomföra UTOMATISERADE tester på den byggda koden. Resultat presenteras som del av resultatet av bygget.</a:t>
            </a:r>
            <a:endParaRPr lang="sv-SE" dirty="0"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39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Buggen görs på maskin</a:t>
            </a:r>
            <a:r>
              <a:rPr lang="sv-SE" baseline="0" dirty="0" smtClean="0">
                <a:latin typeface="Times New Roman" pitchFamily="18" charset="0"/>
              </a:rPr>
              <a:t> </a:t>
            </a:r>
            <a:r>
              <a:rPr lang="sv-SE" dirty="0" smtClean="0">
                <a:latin typeface="Times New Roman" pitchFamily="18" charset="0"/>
              </a:rPr>
              <a:t>separat från utvecklingsmiljö.</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a:t>
            </a:r>
            <a:r>
              <a:rPr lang="sv-SE" baseline="0" dirty="0" smtClean="0">
                <a:latin typeface="Times New Roman" pitchFamily="18" charset="0"/>
              </a:rPr>
              <a:t> att byggen går snabbt så man inte behöver vänta på resultat. Snabb feedback på integrationsresultat etc.</a:t>
            </a:r>
            <a:endParaRPr lang="sv-SE" dirty="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a:t>
            </a:r>
            <a:r>
              <a:rPr lang="sv-SE" baseline="0" dirty="0" smtClean="0">
                <a:latin typeface="Times New Roman" pitchFamily="18" charset="0"/>
              </a:rPr>
              <a:t> att byggen går snabbt så man inte behöver vänta på resultat. Snabb feedback på integrationsresultat etc.</a:t>
            </a:r>
            <a:endParaRPr lang="sv-SE" dirty="0"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a:t>
            </a:r>
            <a:r>
              <a:rPr lang="sv-SE" baseline="0" dirty="0" smtClean="0">
                <a:latin typeface="Times New Roman" pitchFamily="18" charset="0"/>
              </a:rPr>
              <a:t> att byggen går snabbt så man inte behöver vänta på resultat. Snabb feedback på integrationsresultat etc.</a:t>
            </a:r>
            <a:endParaRPr lang="sv-SE" dirty="0"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a:t>
            </a:r>
            <a:r>
              <a:rPr lang="sv-SE" baseline="0" dirty="0" smtClean="0">
                <a:latin typeface="Times New Roman" pitchFamily="18" charset="0"/>
              </a:rPr>
              <a:t> att byggen går snabbt så man inte behöver vänta på resultat. Snabb feedback på integrationsresultat etc.</a:t>
            </a:r>
            <a:endParaRPr lang="sv-SE" dirty="0"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a:t>
            </a:r>
            <a:r>
              <a:rPr lang="sv-SE" baseline="0" dirty="0" smtClean="0">
                <a:latin typeface="Times New Roman" pitchFamily="18" charset="0"/>
              </a:rPr>
              <a:t> att byggen går snabbt så man inte behöver vänta på resultat. Snabb feedback på integrationsresultat etc.</a:t>
            </a:r>
            <a:endParaRPr lang="sv-SE" dirty="0"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Automatiserade</a:t>
            </a:r>
            <a:r>
              <a:rPr lang="sv-SE" baseline="0" dirty="0" smtClean="0">
                <a:latin typeface="Times New Roman" pitchFamily="18" charset="0"/>
              </a:rPr>
              <a:t> tester görs i en miljö så lik produktionsmiljön som möjligt. Detta säkrar att resultat fungerar vid leverans.</a:t>
            </a:r>
            <a:endParaRPr lang="sv-SE" dirty="0"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Alla ska kunna ladda ner det senaste bygget för att kunna provköra etc.</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Alla ska ha tillgång till resultat från bygge, hur bygget gick, testresultat, mätetal etc.</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Automatisera</a:t>
            </a:r>
            <a:r>
              <a:rPr lang="sv-SE" baseline="0" dirty="0" smtClean="0">
                <a:latin typeface="Times New Roman" pitchFamily="18" charset="0"/>
              </a:rPr>
              <a:t> </a:t>
            </a:r>
            <a:r>
              <a:rPr lang="sv-SE" baseline="0" dirty="0" err="1" smtClean="0">
                <a:latin typeface="Times New Roman" pitchFamily="18" charset="0"/>
              </a:rPr>
              <a:t>deploy</a:t>
            </a:r>
            <a:r>
              <a:rPr lang="sv-SE" baseline="0" dirty="0" smtClean="0">
                <a:latin typeface="Times New Roman" pitchFamily="18" charset="0"/>
              </a:rPr>
              <a:t> av bygge till testmiljö.</a:t>
            </a:r>
            <a:endParaRPr lang="sv-SE" dirty="0"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49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Teamet</a:t>
            </a:r>
            <a:r>
              <a:rPr lang="sv-SE" baseline="0" dirty="0" smtClean="0">
                <a:latin typeface="Times New Roman" pitchFamily="18" charset="0"/>
              </a:rPr>
              <a:t> ska följa dessa principer:</a:t>
            </a:r>
          </a:p>
          <a:p>
            <a:endParaRPr lang="sv-SE" baseline="0" dirty="0" smtClean="0">
              <a:latin typeface="Times New Roman" pitchFamily="18" charset="0"/>
            </a:endParaRPr>
          </a:p>
          <a:p>
            <a:pPr marL="171450" indent="-171450">
              <a:buFontTx/>
              <a:buChar char="-"/>
            </a:pPr>
            <a:r>
              <a:rPr lang="sv-SE" baseline="0" dirty="0" smtClean="0">
                <a:latin typeface="Times New Roman" pitchFamily="18" charset="0"/>
              </a:rPr>
              <a:t>Checka in kod regelbundet och ofta. Bättre mindre fixar än fullständiga funktioner.</a:t>
            </a:r>
          </a:p>
          <a:p>
            <a:pPr marL="171450" indent="-171450">
              <a:buFontTx/>
              <a:buChar char="-"/>
            </a:pPr>
            <a:r>
              <a:rPr lang="sv-SE" baseline="0" dirty="0" err="1" smtClean="0">
                <a:latin typeface="Times New Roman" pitchFamily="18" charset="0"/>
              </a:rPr>
              <a:t>Checkain</a:t>
            </a:r>
            <a:r>
              <a:rPr lang="sv-SE" baseline="0" dirty="0" smtClean="0">
                <a:latin typeface="Times New Roman" pitchFamily="18" charset="0"/>
              </a:rPr>
              <a:t> kod som bygger!</a:t>
            </a:r>
          </a:p>
          <a:p>
            <a:pPr marL="171450" indent="-171450">
              <a:buFontTx/>
              <a:buChar char="-"/>
            </a:pPr>
            <a:r>
              <a:rPr lang="sv-SE" baseline="0" dirty="0" smtClean="0">
                <a:latin typeface="Times New Roman" pitchFamily="18" charset="0"/>
              </a:rPr>
              <a:t>Testa koden lokalt innan du checkar in</a:t>
            </a:r>
          </a:p>
          <a:p>
            <a:pPr marL="171450" indent="-171450">
              <a:buFontTx/>
              <a:buChar char="-"/>
            </a:pPr>
            <a:r>
              <a:rPr lang="sv-SE" baseline="0" dirty="0" smtClean="0">
                <a:latin typeface="Times New Roman" pitchFamily="18" charset="0"/>
              </a:rPr>
              <a:t>Checka inte in om bygget precis misslyckats </a:t>
            </a:r>
          </a:p>
          <a:p>
            <a:pPr marL="171450" indent="-171450">
              <a:buFontTx/>
              <a:buChar char="-"/>
            </a:pPr>
            <a:r>
              <a:rPr lang="sv-SE" baseline="0" dirty="0" smtClean="0">
                <a:latin typeface="Times New Roman" pitchFamily="18" charset="0"/>
              </a:rPr>
              <a:t>Se till att det alltid finns ett fungerande bygge innan dagen ta slut</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Automatisera</a:t>
            </a:r>
            <a:r>
              <a:rPr lang="sv-SE" baseline="0" dirty="0" smtClean="0">
                <a:latin typeface="Times New Roman" pitchFamily="18" charset="0"/>
              </a:rPr>
              <a:t> </a:t>
            </a:r>
            <a:r>
              <a:rPr lang="sv-SE" baseline="0" dirty="0" err="1" smtClean="0">
                <a:latin typeface="Times New Roman" pitchFamily="18" charset="0"/>
              </a:rPr>
              <a:t>deploy</a:t>
            </a:r>
            <a:r>
              <a:rPr lang="sv-SE" baseline="0" dirty="0" smtClean="0">
                <a:latin typeface="Times New Roman" pitchFamily="18" charset="0"/>
              </a:rPr>
              <a:t> av bygge </a:t>
            </a:r>
            <a:r>
              <a:rPr lang="sv-SE" baseline="0" smtClean="0">
                <a:latin typeface="Times New Roman" pitchFamily="18" charset="0"/>
              </a:rPr>
              <a:t>till testmiljö.</a:t>
            </a:r>
            <a:endParaRPr lang="sv-SE" dirty="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Utvecklaren checkar ut den senaste byggbara koden till sin privata miljö. Där görs all utveckling, tester genomförs lokalt, man ser till att koden är byggbar.</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Koden checkas in i det centrala </a:t>
            </a:r>
            <a:r>
              <a:rPr lang="sv-SE" dirty="0" err="1" smtClean="0">
                <a:latin typeface="Times New Roman" pitchFamily="18" charset="0"/>
              </a:rPr>
              <a:t>repositoryt</a:t>
            </a:r>
            <a:r>
              <a:rPr lang="sv-SE" dirty="0" smtClean="0">
                <a:latin typeface="Times New Roman" pitchFamily="18" charset="0"/>
              </a:rPr>
              <a:t> av utvecklaren.</a:t>
            </a:r>
            <a:r>
              <a:rPr lang="sv-SE" baseline="0" dirty="0" smtClean="0">
                <a:latin typeface="Times New Roman" pitchFamily="18" charset="0"/>
              </a:rPr>
              <a:t> Detta triggar igång bygget…</a:t>
            </a:r>
            <a:endParaRPr lang="sv-SE" dirty="0"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Koden byggs av byggservern,</a:t>
            </a:r>
            <a:r>
              <a:rPr lang="sv-SE" baseline="0" dirty="0" smtClean="0">
                <a:latin typeface="Times New Roman" pitchFamily="18" charset="0"/>
              </a:rPr>
              <a:t> den </a:t>
            </a:r>
            <a:r>
              <a:rPr lang="sv-SE" baseline="0" dirty="0" err="1" smtClean="0">
                <a:latin typeface="Times New Roman" pitchFamily="18" charset="0"/>
              </a:rPr>
              <a:t>deployas</a:t>
            </a:r>
            <a:r>
              <a:rPr lang="sv-SE" baseline="0" dirty="0" smtClean="0">
                <a:latin typeface="Times New Roman" pitchFamily="18" charset="0"/>
              </a:rPr>
              <a:t> i testmiljön där automatiserade tester verifierar koden.</a:t>
            </a:r>
            <a:endParaRPr lang="sv-SE" dirty="0" smtClean="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Resultat</a:t>
            </a:r>
            <a:r>
              <a:rPr lang="sv-SE" baseline="0" dirty="0" smtClean="0">
                <a:latin typeface="Times New Roman" pitchFamily="18" charset="0"/>
              </a:rPr>
              <a:t> av bygge inklusive tester mätetal </a:t>
            </a:r>
            <a:r>
              <a:rPr lang="sv-SE" baseline="0" dirty="0" err="1" smtClean="0">
                <a:latin typeface="Times New Roman" pitchFamily="18" charset="0"/>
              </a:rPr>
              <a:t>etc</a:t>
            </a:r>
            <a:r>
              <a:rPr lang="sv-SE" baseline="0" dirty="0" smtClean="0">
                <a:latin typeface="Times New Roman" pitchFamily="18" charset="0"/>
              </a:rPr>
              <a:t> </a:t>
            </a:r>
            <a:r>
              <a:rPr lang="sv-SE" baseline="0" dirty="0" err="1" smtClean="0">
                <a:latin typeface="Times New Roman" pitchFamily="18" charset="0"/>
              </a:rPr>
              <a:t>publiseras</a:t>
            </a:r>
            <a:r>
              <a:rPr lang="sv-SE" baseline="0" dirty="0" smtClean="0">
                <a:latin typeface="Times New Roman" pitchFamily="18" charset="0"/>
              </a:rPr>
              <a:t> så att ALLA kan ta del av det</a:t>
            </a:r>
            <a:endParaRPr lang="sv-SE" dirty="0"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Nu kan man uppdatera med den senaste fungerande koden och fortsätta med nästa funktion, feature etc. Med tidigare resultat i bakhuvudet</a:t>
            </a:r>
            <a:r>
              <a:rPr lang="sv-SE" baseline="0" dirty="0" smtClean="0">
                <a:latin typeface="Times New Roman" pitchFamily="18" charset="0"/>
              </a:rPr>
              <a:t> så kod och arbetssätt kan förbättras!</a:t>
            </a:r>
            <a:endParaRPr lang="sv-SE" dirty="0" smtClean="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Om bygget av någon anledning misslyckas</a:t>
            </a:r>
            <a:r>
              <a:rPr lang="sv-SE" baseline="0" dirty="0" smtClean="0">
                <a:latin typeface="Times New Roman" pitchFamily="18" charset="0"/>
              </a:rPr>
              <a:t> se till att fixa snabbt så man inte behöver vänta på en fungerande kod.</a:t>
            </a:r>
            <a:endParaRPr lang="sv-SE" dirty="0" smtClean="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Jenkins</a:t>
            </a:r>
            <a:r>
              <a:rPr lang="sv-SE" baseline="0" dirty="0" smtClean="0">
                <a:latin typeface="Times New Roman" pitchFamily="18" charset="0"/>
              </a:rPr>
              <a:t> är ett </a:t>
            </a:r>
            <a:r>
              <a:rPr lang="sv-SE" baseline="0" dirty="0" err="1" smtClean="0">
                <a:latin typeface="Times New Roman" pitchFamily="18" charset="0"/>
              </a:rPr>
              <a:t>opensource</a:t>
            </a:r>
            <a:r>
              <a:rPr lang="sv-SE" baseline="0" dirty="0" smtClean="0">
                <a:latin typeface="Times New Roman" pitchFamily="18" charset="0"/>
              </a:rPr>
              <a:t> verktyg som kan hämtas via jenkins-ci.org. Har ett stort </a:t>
            </a:r>
            <a:r>
              <a:rPr lang="sv-SE" baseline="0" dirty="0" err="1" smtClean="0">
                <a:latin typeface="Times New Roman" pitchFamily="18" charset="0"/>
              </a:rPr>
              <a:t>community</a:t>
            </a:r>
            <a:r>
              <a:rPr lang="sv-SE" baseline="0" dirty="0" smtClean="0">
                <a:latin typeface="Times New Roman" pitchFamily="18" charset="0"/>
              </a:rPr>
              <a:t> som underhåller verktyget och skapar </a:t>
            </a:r>
            <a:r>
              <a:rPr lang="sv-SE" baseline="0" dirty="0" err="1" smtClean="0">
                <a:latin typeface="Times New Roman" pitchFamily="18" charset="0"/>
              </a:rPr>
              <a:t>plugins</a:t>
            </a:r>
            <a:r>
              <a:rPr lang="sv-SE" baseline="0" dirty="0" smtClean="0">
                <a:latin typeface="Times New Roman" pitchFamily="18" charset="0"/>
              </a:rPr>
              <a:t> för att hantera allt ifrån uppkoppling mot </a:t>
            </a:r>
            <a:r>
              <a:rPr lang="sv-SE" baseline="0" dirty="0" err="1" smtClean="0">
                <a:latin typeface="Times New Roman" pitchFamily="18" charset="0"/>
              </a:rPr>
              <a:t>repositories</a:t>
            </a:r>
            <a:r>
              <a:rPr lang="sv-SE" baseline="0" dirty="0" smtClean="0">
                <a:latin typeface="Times New Roman" pitchFamily="18" charset="0"/>
              </a:rPr>
              <a:t> till automatgenerering av rapporter.</a:t>
            </a:r>
            <a:endParaRPr lang="sv-SE" dirty="0" smtClean="0">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Två</a:t>
            </a:r>
            <a:r>
              <a:rPr lang="sv-SE" baseline="0" dirty="0" smtClean="0">
                <a:latin typeface="Times New Roman" pitchFamily="18" charset="0"/>
              </a:rPr>
              <a:t> exempel på verktyg som kan användas för att sätta upp ett </a:t>
            </a:r>
            <a:r>
              <a:rPr lang="sv-SE" baseline="0" dirty="0" err="1" smtClean="0">
                <a:latin typeface="Times New Roman" pitchFamily="18" charset="0"/>
              </a:rPr>
              <a:t>repository</a:t>
            </a:r>
            <a:r>
              <a:rPr lang="sv-SE" baseline="0" dirty="0" smtClean="0">
                <a:latin typeface="Times New Roman" pitchFamily="18" charset="0"/>
              </a:rPr>
              <a:t>: GIT och Subversion. Båda är </a:t>
            </a:r>
            <a:r>
              <a:rPr lang="sv-SE" baseline="0" dirty="0" err="1" smtClean="0">
                <a:latin typeface="Times New Roman" pitchFamily="18" charset="0"/>
              </a:rPr>
              <a:t>opensource</a:t>
            </a:r>
            <a:r>
              <a:rPr lang="sv-SE" baseline="0" dirty="0" smtClean="0">
                <a:latin typeface="Times New Roman" pitchFamily="18" charset="0"/>
              </a:rPr>
              <a:t> verktyg som kan laddas ner gratis och har båda ett stort </a:t>
            </a:r>
            <a:r>
              <a:rPr lang="sv-SE" baseline="0" dirty="0" err="1" smtClean="0">
                <a:latin typeface="Times New Roman" pitchFamily="18" charset="0"/>
              </a:rPr>
              <a:t>community</a:t>
            </a:r>
            <a:r>
              <a:rPr lang="sv-SE" baseline="0" dirty="0" smtClean="0">
                <a:latin typeface="Times New Roman" pitchFamily="18" charset="0"/>
              </a:rPr>
              <a:t> som underhåller verktygen. Till båda finns även tillägg som GUI, </a:t>
            </a:r>
            <a:r>
              <a:rPr lang="sv-SE" baseline="0" dirty="0" err="1" smtClean="0">
                <a:latin typeface="Times New Roman" pitchFamily="18" charset="0"/>
              </a:rPr>
              <a:t>Tortoise</a:t>
            </a:r>
            <a:r>
              <a:rPr lang="sv-SE" baseline="0" dirty="0" smtClean="0">
                <a:latin typeface="Times New Roman" pitchFamily="18" charset="0"/>
              </a:rPr>
              <a:t> för Subversion integrerar verktyget i </a:t>
            </a:r>
            <a:r>
              <a:rPr lang="sv-SE" baseline="0" dirty="0" err="1" smtClean="0">
                <a:latin typeface="Times New Roman" pitchFamily="18" charset="0"/>
              </a:rPr>
              <a:t>windows</a:t>
            </a:r>
            <a:r>
              <a:rPr lang="sv-SE" baseline="0" dirty="0" smtClean="0">
                <a:latin typeface="Times New Roman" pitchFamily="18" charset="0"/>
              </a:rPr>
              <a:t>. Båda verktygen stöds även av dom stora utvecklingsmiljöerna som </a:t>
            </a:r>
            <a:r>
              <a:rPr lang="sv-SE" baseline="0" dirty="0" err="1" smtClean="0">
                <a:latin typeface="Times New Roman" pitchFamily="18" charset="0"/>
              </a:rPr>
              <a:t>Eclipse</a:t>
            </a:r>
            <a:r>
              <a:rPr lang="sv-SE" baseline="0" dirty="0" smtClean="0">
                <a:latin typeface="Times New Roman" pitchFamily="18" charset="0"/>
              </a:rPr>
              <a:t>, </a:t>
            </a:r>
            <a:r>
              <a:rPr lang="sv-SE" baseline="0" dirty="0" err="1" smtClean="0">
                <a:latin typeface="Times New Roman" pitchFamily="18" charset="0"/>
              </a:rPr>
              <a:t>Jdeveloper</a:t>
            </a:r>
            <a:r>
              <a:rPr lang="sv-SE" baseline="0" dirty="0" smtClean="0">
                <a:latin typeface="Times New Roman" pitchFamily="18" charset="0"/>
              </a:rPr>
              <a:t>, Visual Studio. SVN och GIT kan även länkas ihop med ärendehanteringsverktyg som </a:t>
            </a:r>
            <a:r>
              <a:rPr lang="sv-SE" baseline="0" dirty="0" err="1" smtClean="0">
                <a:latin typeface="Times New Roman" pitchFamily="18" charset="0"/>
              </a:rPr>
              <a:t>Jira</a:t>
            </a:r>
            <a:r>
              <a:rPr lang="sv-SE" baseline="0" dirty="0" smtClean="0">
                <a:latin typeface="Times New Roman" pitchFamily="18" charset="0"/>
              </a:rPr>
              <a:t>.</a:t>
            </a:r>
            <a:endParaRPr lang="en-US" dirty="0"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59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a:t>
            </a:r>
            <a:r>
              <a:rPr lang="sv-SE" baseline="0" dirty="0" smtClean="0">
                <a:latin typeface="Times New Roman" pitchFamily="18" charset="0"/>
              </a:rPr>
              <a:t> centrum av en </a:t>
            </a:r>
            <a:r>
              <a:rPr lang="sv-SE" baseline="0" dirty="0" err="1" smtClean="0">
                <a:latin typeface="Times New Roman" pitchFamily="18" charset="0"/>
              </a:rPr>
              <a:t>build</a:t>
            </a:r>
            <a:r>
              <a:rPr lang="sv-SE" baseline="0" dirty="0" smtClean="0">
                <a:latin typeface="Times New Roman" pitchFamily="18" charset="0"/>
              </a:rPr>
              <a:t> server har vi ett verktyg som till exempel Jenkins som samordnar alla delar av bygg processen. Den triggar igång byggen baserat på händelser i </a:t>
            </a:r>
            <a:r>
              <a:rPr lang="sv-SE" baseline="0" dirty="0" err="1" smtClean="0">
                <a:latin typeface="Times New Roman" pitchFamily="18" charset="0"/>
              </a:rPr>
              <a:t>Repository</a:t>
            </a:r>
            <a:r>
              <a:rPr lang="sv-SE" baseline="0" dirty="0" smtClean="0">
                <a:latin typeface="Times New Roman" pitchFamily="18" charset="0"/>
              </a:rPr>
              <a:t>. Den kontrollerar bygget genom att anropa t ex </a:t>
            </a:r>
            <a:r>
              <a:rPr lang="sv-SE" baseline="0" dirty="0" err="1" smtClean="0">
                <a:latin typeface="Times New Roman" pitchFamily="18" charset="0"/>
              </a:rPr>
              <a:t>maven</a:t>
            </a:r>
            <a:r>
              <a:rPr lang="sv-SE" baseline="0" dirty="0" smtClean="0">
                <a:latin typeface="Times New Roman" pitchFamily="18" charset="0"/>
              </a:rPr>
              <a:t> och/eller </a:t>
            </a:r>
            <a:r>
              <a:rPr lang="sv-SE" baseline="0" dirty="0" err="1" smtClean="0">
                <a:latin typeface="Times New Roman" pitchFamily="18" charset="0"/>
              </a:rPr>
              <a:t>ant</a:t>
            </a:r>
            <a:r>
              <a:rPr lang="sv-SE" baseline="0" dirty="0" smtClean="0">
                <a:latin typeface="Times New Roman" pitchFamily="18" charset="0"/>
              </a:rPr>
              <a:t> script. Den startar upp tester via script Ruby, </a:t>
            </a:r>
            <a:r>
              <a:rPr lang="sv-SE" baseline="0" dirty="0" err="1" smtClean="0">
                <a:latin typeface="Times New Roman" pitchFamily="18" charset="0"/>
              </a:rPr>
              <a:t>Python</a:t>
            </a:r>
            <a:r>
              <a:rPr lang="sv-SE" baseline="0" dirty="0" smtClean="0">
                <a:latin typeface="Times New Roman" pitchFamily="18" charset="0"/>
              </a:rPr>
              <a:t>, eller verktyg som </a:t>
            </a:r>
            <a:r>
              <a:rPr lang="sv-SE" baseline="0" dirty="0" err="1" smtClean="0">
                <a:latin typeface="Times New Roman" pitchFamily="18" charset="0"/>
              </a:rPr>
              <a:t>Selenium</a:t>
            </a:r>
            <a:r>
              <a:rPr lang="sv-SE" baseline="0" dirty="0" smtClean="0">
                <a:latin typeface="Times New Roman" pitchFamily="18" charset="0"/>
              </a:rPr>
              <a:t>, </a:t>
            </a:r>
            <a:r>
              <a:rPr lang="sv-SE" baseline="0" dirty="0" err="1" smtClean="0">
                <a:latin typeface="Times New Roman" pitchFamily="18" charset="0"/>
              </a:rPr>
              <a:t>Jmeter</a:t>
            </a:r>
            <a:r>
              <a:rPr lang="sv-SE" baseline="0" dirty="0" smtClean="0">
                <a:latin typeface="Times New Roman" pitchFamily="18" charset="0"/>
              </a:rPr>
              <a:t>. Den samlar in mätetal.</a:t>
            </a:r>
          </a:p>
          <a:p>
            <a:endParaRPr lang="sv-SE" baseline="0" dirty="0" smtClean="0">
              <a:latin typeface="Times New Roman" pitchFamily="18" charset="0"/>
            </a:endParaRPr>
          </a:p>
          <a:p>
            <a:r>
              <a:rPr lang="sv-SE" baseline="0" dirty="0" smtClean="0">
                <a:latin typeface="Times New Roman" pitchFamily="18" charset="0"/>
              </a:rPr>
              <a:t>Observera att detta bara är exempel på verktyg so Jenkins och andra bygg serverar kan interagera med.</a:t>
            </a:r>
            <a:endParaRPr lang="en-US" dirty="0" smtClean="0">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När bygget är klart så publicerar Jenkins </a:t>
            </a:r>
            <a:r>
              <a:rPr lang="sv-SE" dirty="0" err="1" smtClean="0">
                <a:latin typeface="Times New Roman" pitchFamily="18" charset="0"/>
              </a:rPr>
              <a:t>resultate</a:t>
            </a:r>
            <a:r>
              <a:rPr lang="sv-SE" dirty="0" smtClean="0">
                <a:latin typeface="Times New Roman" pitchFamily="18" charset="0"/>
              </a:rPr>
              <a:t> så alla kan se och ta lärdom.</a:t>
            </a:r>
            <a:endParaRPr lang="en-US" dirty="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Vilka risker finns? Vi ska nu titta på några av dom.</a:t>
            </a:r>
            <a:endParaRPr lang="en-US" dirty="0" smtClean="0">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Kostnader</a:t>
            </a:r>
            <a:r>
              <a:rPr lang="sv-SE" baseline="0" dirty="0" smtClean="0">
                <a:latin typeface="Times New Roman" pitchFamily="18" charset="0"/>
              </a:rPr>
              <a:t> för projektet springer iväg…</a:t>
            </a:r>
          </a:p>
          <a:p>
            <a:endParaRPr lang="sv-SE" baseline="0" dirty="0" smtClean="0">
              <a:latin typeface="Times New Roman" pitchFamily="18" charset="0"/>
            </a:endParaRPr>
          </a:p>
          <a:p>
            <a:r>
              <a:rPr lang="sv-SE" baseline="0" dirty="0" smtClean="0">
                <a:latin typeface="Times New Roman" pitchFamily="18" charset="0"/>
              </a:rPr>
              <a:t>Sena tester gör att åtgärder blir dyra.</a:t>
            </a:r>
          </a:p>
          <a:p>
            <a:endParaRPr lang="sv-SE" baseline="0" dirty="0" smtClean="0">
              <a:latin typeface="Times New Roman" pitchFamily="18" charset="0"/>
            </a:endParaRPr>
          </a:p>
          <a:p>
            <a:r>
              <a:rPr lang="sv-SE" baseline="0" dirty="0" smtClean="0">
                <a:latin typeface="Times New Roman" pitchFamily="18" charset="0"/>
              </a:rPr>
              <a:t>Vad mer?</a:t>
            </a:r>
            <a:endParaRPr lang="en-US" dirty="0" smtClean="0">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Olika team gör olika saker, kommer i konflikt när integration görs sent</a:t>
            </a:r>
            <a:endParaRPr lang="en-US" dirty="0" smtClean="0">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Lösningar</a:t>
            </a:r>
            <a:r>
              <a:rPr lang="sv-SE" baseline="0" dirty="0" smtClean="0">
                <a:latin typeface="Times New Roman" pitchFamily="18" charset="0"/>
              </a:rPr>
              <a:t> testas sent, inte alltid den bästa lösningen men skulle bli för dyrt att fixa. </a:t>
            </a:r>
          </a:p>
          <a:p>
            <a:endParaRPr lang="sv-SE" baseline="0" dirty="0" smtClean="0">
              <a:latin typeface="Times New Roman" pitchFamily="18" charset="0"/>
            </a:endParaRPr>
          </a:p>
          <a:p>
            <a:r>
              <a:rPr lang="sv-SE" baseline="0" dirty="0" smtClean="0">
                <a:latin typeface="Times New Roman" pitchFamily="18" charset="0"/>
              </a:rPr>
              <a:t>Upptäcker sällan död/dubblerad kod. För farligt att ta bort vid sena tester.</a:t>
            </a:r>
          </a:p>
          <a:p>
            <a:endParaRPr lang="sv-SE" baseline="0" dirty="0" smtClean="0">
              <a:latin typeface="Times New Roman" pitchFamily="18" charset="0"/>
            </a:endParaRPr>
          </a:p>
          <a:p>
            <a:r>
              <a:rPr lang="sv-SE" baseline="0" dirty="0" smtClean="0">
                <a:latin typeface="Times New Roman" pitchFamily="18" charset="0"/>
              </a:rPr>
              <a:t>Vad mer?</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Dålig insyn i vad som egentligen händer i team/projekt. Avsaknad av objektiva mätetal.</a:t>
            </a:r>
          </a:p>
          <a:p>
            <a:endParaRPr lang="sv-SE" dirty="0" smtClean="0">
              <a:latin typeface="Times New Roman" pitchFamily="18" charset="0"/>
            </a:endParaRPr>
          </a:p>
          <a:p>
            <a:r>
              <a:rPr lang="sv-SE" dirty="0" smtClean="0">
                <a:latin typeface="Times New Roman" pitchFamily="18" charset="0"/>
              </a:rPr>
              <a:t>Vet inte att tester inte gick igenom, känner inte till </a:t>
            </a:r>
            <a:r>
              <a:rPr lang="sv-SE" dirty="0" err="1" smtClean="0">
                <a:latin typeface="Times New Roman" pitchFamily="18" charset="0"/>
              </a:rPr>
              <a:t>kvaliten</a:t>
            </a:r>
            <a:r>
              <a:rPr lang="sv-SE" dirty="0" smtClean="0">
                <a:latin typeface="Times New Roman" pitchFamily="18" charset="0"/>
              </a:rPr>
              <a:t> hos produkten.</a:t>
            </a:r>
          </a:p>
          <a:p>
            <a:endParaRPr lang="sv-SE" dirty="0" smtClean="0">
              <a:latin typeface="Times New Roman" pitchFamily="18" charset="0"/>
            </a:endParaRPr>
          </a:p>
          <a:p>
            <a:r>
              <a:rPr lang="sv-SE" dirty="0" smtClean="0">
                <a:latin typeface="Times New Roman" pitchFamily="18" charset="0"/>
              </a:rPr>
              <a:t>Stor anledning till att projekt ställs in.</a:t>
            </a:r>
            <a:endParaRPr lang="en-US" dirty="0" smtClean="0">
              <a:latin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Har inte tillgång till körbar</a:t>
            </a:r>
            <a:r>
              <a:rPr lang="sv-SE" baseline="0" dirty="0" smtClean="0">
                <a:latin typeface="Times New Roman" pitchFamily="18" charset="0"/>
              </a:rPr>
              <a:t> produkt förrän i slutet av projektet. Kan inte verifiera att man är på rätt väg.</a:t>
            </a:r>
            <a:endParaRPr lang="en-US" dirty="0" smtClean="0">
              <a:latin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69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err="1" smtClean="0">
                <a:latin typeface="Times New Roman" pitchFamily="18" charset="0"/>
              </a:rPr>
              <a:t>Stakeholders</a:t>
            </a:r>
            <a:r>
              <a:rPr lang="sv-SE" dirty="0" smtClean="0">
                <a:latin typeface="Times New Roman" pitchFamily="18" charset="0"/>
              </a:rPr>
              <a:t> kan</a:t>
            </a:r>
            <a:r>
              <a:rPr lang="sv-SE" baseline="0" dirty="0" smtClean="0">
                <a:latin typeface="Times New Roman" pitchFamily="18" charset="0"/>
              </a:rPr>
              <a:t> plocka ut byggen </a:t>
            </a:r>
            <a:r>
              <a:rPr lang="sv-SE" baseline="0" dirty="0" err="1" smtClean="0">
                <a:latin typeface="Times New Roman" pitchFamily="18" charset="0"/>
              </a:rPr>
              <a:t>etc</a:t>
            </a:r>
            <a:r>
              <a:rPr lang="sv-SE" baseline="0" dirty="0" smtClean="0">
                <a:latin typeface="Times New Roman" pitchFamily="18" charset="0"/>
              </a:rPr>
              <a:t>, köra och se status på projektet. Finns alltid tillgängligt en ”demo” som kan visas upp för kund.</a:t>
            </a:r>
            <a:endParaRPr lang="en-US" dirty="0"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Man kan enkelt</a:t>
            </a:r>
            <a:r>
              <a:rPr lang="sv-SE" baseline="0" dirty="0" smtClean="0">
                <a:latin typeface="Times New Roman" pitchFamily="18" charset="0"/>
              </a:rPr>
              <a:t> och kontinuerligt sammanställa progressrapport på projekt från mätetal producerat under byggen. Objektiva mätetal.</a:t>
            </a:r>
            <a:endParaRPr lang="en-US" dirty="0" smtClean="0">
              <a:latin typeface="Times New Roman"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Ju</a:t>
            </a:r>
            <a:r>
              <a:rPr lang="sv-SE" baseline="0" dirty="0" smtClean="0">
                <a:latin typeface="Times New Roman" pitchFamily="18" charset="0"/>
              </a:rPr>
              <a:t> längre avstånd mellan att ett fel introduceras och den upptäcks, desto dyrare blir det att åtgärda felet. Med CI är avståndet mellan upptäckt ofta 15 minuter snarare än 15 veckor.</a:t>
            </a:r>
          </a:p>
          <a:p>
            <a:r>
              <a:rPr lang="sv-SE" baseline="0" dirty="0" smtClean="0">
                <a:latin typeface="Times New Roman" pitchFamily="18" charset="0"/>
              </a:rPr>
              <a:t>Utvecklare får omedelbar feedback på sin konstruktion och kan rätta till felet medan förståelse för vad som kan ha orsakat felet fortfarande är färskt i minnet.</a:t>
            </a:r>
            <a:endParaRPr lang="en-US" dirty="0" smtClean="0">
              <a:latin typeface="Times New Roman"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Ericsson</a:t>
            </a:r>
            <a:r>
              <a:rPr lang="sv-SE" baseline="0" dirty="0" smtClean="0">
                <a:latin typeface="Times New Roman" pitchFamily="18" charset="0"/>
              </a:rPr>
              <a:t> test på DRX 301: 2000 tester innan automatisering, 11000 efter automatisering! Feldensitet ner med en faktor 2.5.</a:t>
            </a:r>
            <a:endParaRPr lang="en-US" dirty="0" smtClean="0">
              <a:latin typeface="Times New Roman"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Slipper ”</a:t>
            </a:r>
            <a:r>
              <a:rPr lang="sv-SE" dirty="0" err="1" smtClean="0">
                <a:latin typeface="Times New Roman" pitchFamily="18" charset="0"/>
              </a:rPr>
              <a:t>But</a:t>
            </a:r>
            <a:r>
              <a:rPr lang="sv-SE" dirty="0" smtClean="0">
                <a:latin typeface="Times New Roman" pitchFamily="18" charset="0"/>
              </a:rPr>
              <a:t> it </a:t>
            </a:r>
            <a:r>
              <a:rPr lang="sv-SE" dirty="0" err="1" smtClean="0">
                <a:latin typeface="Times New Roman" pitchFamily="18" charset="0"/>
              </a:rPr>
              <a:t>worked</a:t>
            </a:r>
            <a:r>
              <a:rPr lang="sv-SE" dirty="0" smtClean="0">
                <a:latin typeface="Times New Roman" pitchFamily="18" charset="0"/>
              </a:rPr>
              <a:t> on my </a:t>
            </a:r>
            <a:r>
              <a:rPr lang="sv-SE" dirty="0" err="1" smtClean="0">
                <a:latin typeface="Times New Roman" pitchFamily="18" charset="0"/>
              </a:rPr>
              <a:t>machine</a:t>
            </a:r>
            <a:r>
              <a:rPr lang="sv-SE" dirty="0" smtClean="0">
                <a:latin typeface="Times New Roman" pitchFamily="18" charset="0"/>
              </a:rPr>
              <a:t>” syndromet.</a:t>
            </a:r>
            <a:endParaRPr lang="en-US" dirty="0" smtClean="0">
              <a:latin typeface="Times New Roman"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79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Projectmedlemmar får direkt</a:t>
            </a:r>
            <a:r>
              <a:rPr lang="sv-SE" baseline="0" dirty="0" smtClean="0">
                <a:latin typeface="Times New Roman" pitchFamily="18" charset="0"/>
              </a:rPr>
              <a:t> feedback på hur deras ändringar påverkar systemet. I ett icke CI projekt blir införande av ändringar problematisk då det råder osäkerhet kring hur ändringen påverkar resten av systemet. </a:t>
            </a:r>
          </a:p>
          <a:p>
            <a:r>
              <a:rPr lang="sv-SE" baseline="0" dirty="0" smtClean="0">
                <a:latin typeface="Times New Roman" pitchFamily="18" charset="0"/>
              </a:rPr>
              <a:t>Detta försvinner med CI då man får direkt feedback på vad ändringen gör och kan direkt åtgärda eventuella problem.</a:t>
            </a:r>
            <a:endParaRPr lang="en-US" dirty="0" smtClean="0">
              <a:latin typeface="Times New Roman"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En kund kan när som helst</a:t>
            </a:r>
            <a:r>
              <a:rPr lang="sv-SE" baseline="0" dirty="0" smtClean="0">
                <a:latin typeface="Times New Roman" pitchFamily="18" charset="0"/>
              </a:rPr>
              <a:t> under pågående projekt presenteras med status och presentation av produkten. Kan verifiera att projektet är på rätt väg.</a:t>
            </a:r>
          </a:p>
          <a:p>
            <a:r>
              <a:rPr lang="sv-SE" baseline="0" dirty="0" smtClean="0">
                <a:latin typeface="Times New Roman" pitchFamily="18" charset="0"/>
              </a:rPr>
              <a:t>Med CI finns alltid en </a:t>
            </a:r>
            <a:r>
              <a:rPr lang="sv-SE" baseline="0" dirty="0" err="1" smtClean="0">
                <a:latin typeface="Times New Roman" pitchFamily="18" charset="0"/>
              </a:rPr>
              <a:t>deploybar</a:t>
            </a:r>
            <a:r>
              <a:rPr lang="sv-SE" baseline="0" dirty="0" smtClean="0">
                <a:latin typeface="Times New Roman" pitchFamily="18" charset="0"/>
              </a:rPr>
              <a:t> version tillgänglig för att presentera progress till kund.</a:t>
            </a:r>
            <a:endParaRPr lang="en-US" dirty="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Lyssna på konstruktiv kritik på arbetsätt, utvecklare vet vad dom gör…</a:t>
            </a:r>
            <a:endParaRPr lang="en-US" dirty="0" smtClean="0">
              <a:latin typeface="Times New Roman"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Se till att agera på konstruktiv kritik.</a:t>
            </a:r>
            <a:r>
              <a:rPr lang="sv-SE" baseline="0" dirty="0" smtClean="0">
                <a:latin typeface="Times New Roman" pitchFamily="18" charset="0"/>
              </a:rPr>
              <a:t> Se till att teamen ser att konstruktiv kritik leder till handling.</a:t>
            </a:r>
            <a:endParaRPr lang="en-US" dirty="0" smtClean="0">
              <a:latin typeface="Times New Roman"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Förändring</a:t>
            </a:r>
            <a:r>
              <a:rPr lang="sv-SE" baseline="0" dirty="0" smtClean="0">
                <a:latin typeface="Times New Roman" pitchFamily="18" charset="0"/>
              </a:rPr>
              <a:t> är en del av vardagen se till att fortsätta slipa på arbetssätt. Det som fungerade igår fungerar inte alltid idag.</a:t>
            </a:r>
            <a:endParaRPr lang="en-US" baseline="0" dirty="0" smtClean="0">
              <a:latin typeface="Times New Roman" pitchFamily="18" charset="0"/>
            </a:endParaRPr>
          </a:p>
          <a:p>
            <a:endParaRPr lang="sv-SE" baseline="0" dirty="0" smtClean="0">
              <a:latin typeface="Times New Roman" pitchFamily="18" charset="0"/>
            </a:endParaRPr>
          </a:p>
          <a:p>
            <a:r>
              <a:rPr lang="sv-SE" baseline="0" dirty="0" err="1" smtClean="0">
                <a:latin typeface="Times New Roman" pitchFamily="18" charset="0"/>
              </a:rPr>
              <a:t>Förändrig</a:t>
            </a:r>
            <a:r>
              <a:rPr lang="sv-SE" baseline="0" dirty="0" smtClean="0">
                <a:latin typeface="Times New Roman" pitchFamily="18" charset="0"/>
              </a:rPr>
              <a:t> ska inte ses som ett hot, en levande utvecklingsorganisation förändras och förbättras dagligen.</a:t>
            </a:r>
            <a:endParaRPr lang="en-US" dirty="0" smtClean="0">
              <a:latin typeface="Times New Roman"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Ändring är en del av vardagen…</a:t>
            </a:r>
          </a:p>
          <a:p>
            <a:r>
              <a:rPr lang="sv-SE" dirty="0" smtClean="0">
                <a:latin typeface="Times New Roman" pitchFamily="18" charset="0"/>
              </a:rPr>
              <a:t>En</a:t>
            </a:r>
            <a:r>
              <a:rPr lang="sv-SE" baseline="0" dirty="0" smtClean="0">
                <a:latin typeface="Times New Roman" pitchFamily="18" charset="0"/>
              </a:rPr>
              <a:t> organisations vardag är förändring. Teknik förändras, människor förändras. Ny teknik kräver att man hittar nya sätt att arbeta. Ny personal innebär nya </a:t>
            </a:r>
            <a:r>
              <a:rPr lang="sv-SE" baseline="0" dirty="0" err="1" smtClean="0">
                <a:latin typeface="Times New Roman" pitchFamily="18" charset="0"/>
              </a:rPr>
              <a:t>ideer</a:t>
            </a:r>
            <a:r>
              <a:rPr lang="sv-SE" baseline="0" dirty="0" smtClean="0">
                <a:latin typeface="Times New Roman" pitchFamily="18" charset="0"/>
              </a:rPr>
              <a:t>, ny kompetens som måste integreras.</a:t>
            </a:r>
            <a:endParaRPr lang="en-US" dirty="0" smtClean="0">
              <a:latin typeface="Times New Roman"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Team är vana vid förändring. Nya verktyg,</a:t>
            </a:r>
            <a:r>
              <a:rPr lang="sv-SE" baseline="0" dirty="0" smtClean="0">
                <a:latin typeface="Times New Roman" pitchFamily="18" charset="0"/>
              </a:rPr>
              <a:t> nya krav,  nya teammedlemmar. Alla innebär störningar. Det gamla känns säkert och tryggt…</a:t>
            </a:r>
          </a:p>
          <a:p>
            <a:endParaRPr lang="sv-SE" baseline="0" dirty="0" smtClean="0">
              <a:latin typeface="Times New Roman" pitchFamily="18" charset="0"/>
            </a:endParaRPr>
          </a:p>
          <a:p>
            <a:r>
              <a:rPr lang="sv-SE" baseline="0" dirty="0" smtClean="0">
                <a:latin typeface="Times New Roman" pitchFamily="18" charset="0"/>
              </a:rPr>
              <a:t>Vilka erfarenheter har du av ändringar i din organisation?</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89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En invändning är att detta </a:t>
            </a:r>
            <a:r>
              <a:rPr lang="sv-SE" dirty="0" err="1" smtClean="0">
                <a:latin typeface="Times New Roman" pitchFamily="18" charset="0"/>
              </a:rPr>
              <a:t>kraver</a:t>
            </a:r>
            <a:r>
              <a:rPr lang="sv-SE" dirty="0" smtClean="0">
                <a:latin typeface="Times New Roman" pitchFamily="18" charset="0"/>
              </a:rPr>
              <a:t> för mycket i underhåll</a:t>
            </a:r>
            <a:r>
              <a:rPr lang="sv-SE" baseline="0" dirty="0" smtClean="0">
                <a:latin typeface="Times New Roman" pitchFamily="18" charset="0"/>
              </a:rPr>
              <a:t> från team och supportavdelningar</a:t>
            </a:r>
            <a:endParaRPr lang="en-US" dirty="0" smtClean="0">
              <a:latin typeface="Times New Roman"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Räkna med ett litet overhead till att börja med, det tar tid att fixa</a:t>
            </a:r>
            <a:r>
              <a:rPr lang="sv-SE" baseline="0" dirty="0" smtClean="0">
                <a:latin typeface="Times New Roman" pitchFamily="18" charset="0"/>
              </a:rPr>
              <a:t> till en byggdator, installera programvara </a:t>
            </a:r>
            <a:r>
              <a:rPr lang="sv-SE" baseline="0" dirty="0" err="1" smtClean="0">
                <a:latin typeface="Times New Roman" pitchFamily="18" charset="0"/>
              </a:rPr>
              <a:t>etc</a:t>
            </a:r>
            <a:endParaRPr lang="sv-SE" baseline="0" dirty="0" smtClean="0">
              <a:latin typeface="Times New Roman" pitchFamily="18" charset="0"/>
            </a:endParaRPr>
          </a:p>
          <a:p>
            <a:endParaRPr lang="sv-SE" baseline="0" dirty="0" smtClean="0">
              <a:latin typeface="Times New Roman" pitchFamily="18" charset="0"/>
            </a:endParaRPr>
          </a:p>
          <a:p>
            <a:r>
              <a:rPr lang="sv-SE" baseline="0" dirty="0" smtClean="0">
                <a:latin typeface="Times New Roman" pitchFamily="18" charset="0"/>
              </a:rPr>
              <a:t>Men du kommer att spara in tiden när detta är gjort, slipper manuella byggen, tester körs automatiskt, fler tester körs!</a:t>
            </a:r>
          </a:p>
          <a:p>
            <a:r>
              <a:rPr lang="sv-SE" baseline="0" dirty="0" smtClean="0">
                <a:latin typeface="Times New Roman" pitchFamily="18" charset="0"/>
              </a:rPr>
              <a:t>Byggen görs på samma sätt varje gång, tester körs på samma sätt varje gång!</a:t>
            </a:r>
          </a:p>
          <a:p>
            <a:endParaRPr lang="sv-SE" baseline="0" dirty="0" smtClean="0">
              <a:latin typeface="Times New Roman" pitchFamily="18" charset="0"/>
            </a:endParaRPr>
          </a:p>
          <a:p>
            <a:r>
              <a:rPr lang="sv-SE" baseline="0" dirty="0" smtClean="0">
                <a:latin typeface="Times New Roman" pitchFamily="18" charset="0"/>
              </a:rPr>
              <a:t>När systemet är uppe brukar man lägga i genomsnitt mindre än 1 timme i veckan på underhåll.</a:t>
            </a:r>
            <a:endParaRPr lang="en-US" dirty="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Ha ett</a:t>
            </a:r>
            <a:r>
              <a:rPr lang="sv-SE" baseline="0" dirty="0" smtClean="0">
                <a:latin typeface="Times New Roman" pitchFamily="18" charset="0"/>
              </a:rPr>
              <a:t> gemensamt </a:t>
            </a:r>
            <a:r>
              <a:rPr lang="sv-SE" baseline="0" dirty="0" err="1" smtClean="0">
                <a:latin typeface="Times New Roman" pitchFamily="18" charset="0"/>
              </a:rPr>
              <a:t>repository</a:t>
            </a:r>
            <a:r>
              <a:rPr lang="sv-SE" baseline="0" dirty="0" smtClean="0">
                <a:latin typeface="Times New Roman" pitchFamily="18" charset="0"/>
              </a:rPr>
              <a:t> för koden från vilken utvecklare checkar ut kod till sin </a:t>
            </a:r>
            <a:r>
              <a:rPr lang="sv-SE" baseline="0" dirty="0" err="1" smtClean="0">
                <a:latin typeface="Times New Roman" pitchFamily="18" charset="0"/>
              </a:rPr>
              <a:t>prvata</a:t>
            </a:r>
            <a:r>
              <a:rPr lang="sv-SE" baseline="0" dirty="0" smtClean="0">
                <a:latin typeface="Times New Roman" pitchFamily="18" charset="0"/>
              </a:rPr>
              <a:t> utvecklingsdomän, gör ändringar testar och checkar sedan in den KÖRBARA koden till </a:t>
            </a:r>
            <a:r>
              <a:rPr lang="sv-SE" baseline="0" dirty="0" err="1" smtClean="0">
                <a:latin typeface="Times New Roman" pitchFamily="18" charset="0"/>
              </a:rPr>
              <a:t>repositoryt</a:t>
            </a:r>
            <a:r>
              <a:rPr lang="sv-SE" baseline="0" dirty="0" smtClean="0">
                <a:latin typeface="Times New Roman" pitchFamily="18" charset="0"/>
              </a:rPr>
              <a:t>.</a:t>
            </a:r>
          </a:p>
          <a:p>
            <a:endParaRPr lang="sv-SE" baseline="0" dirty="0" smtClean="0">
              <a:latin typeface="Times New Roman" pitchFamily="18" charset="0"/>
            </a:endParaRPr>
          </a:p>
          <a:p>
            <a:endParaRPr lang="en-US" dirty="0" smtClean="0">
              <a:latin typeface="Times New Roman"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91</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latin typeface="Times New Roman" pitchFamily="18"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92</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Detta är en invändning mot alla typer av ändringar, folk känner att ändringar</a:t>
            </a:r>
            <a:r>
              <a:rPr lang="sv-SE" baseline="0" dirty="0" smtClean="0">
                <a:latin typeface="Times New Roman" pitchFamily="18" charset="0"/>
              </a:rPr>
              <a:t> kommer för snabbt, dom hinner inte med etc.</a:t>
            </a:r>
          </a:p>
          <a:p>
            <a:endParaRPr lang="sv-SE" baseline="0" dirty="0" smtClean="0">
              <a:latin typeface="Times New Roman" pitchFamily="18" charset="0"/>
            </a:endParaRPr>
          </a:p>
          <a:p>
            <a:r>
              <a:rPr lang="sv-SE" baseline="0" dirty="0" smtClean="0">
                <a:latin typeface="Times New Roman" pitchFamily="18" charset="0"/>
              </a:rPr>
              <a:t>Vanligt argument men en del av det psykologiska arbetet vid förändringar</a:t>
            </a:r>
            <a:endParaRPr lang="en-US" dirty="0" smtClean="0">
              <a:latin typeface="Times New Roman" pitchFamily="18"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93</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Det finns inga sjumilastövlar, försök inte introducera en komplett CI miljö och process</a:t>
            </a:r>
            <a:r>
              <a:rPr lang="sv-SE" baseline="0" dirty="0" smtClean="0">
                <a:latin typeface="Times New Roman" pitchFamily="18" charset="0"/>
              </a:rPr>
              <a:t> </a:t>
            </a:r>
            <a:r>
              <a:rPr lang="sv-SE" dirty="0" smtClean="0">
                <a:latin typeface="Times New Roman" pitchFamily="18" charset="0"/>
              </a:rPr>
              <a:t>direkt, ta små steg. Och detta gäller för alla större förändringar i sätt att arbeta,</a:t>
            </a:r>
            <a:r>
              <a:rPr lang="sv-SE" baseline="0" dirty="0" smtClean="0">
                <a:latin typeface="Times New Roman" pitchFamily="18" charset="0"/>
              </a:rPr>
              <a:t> inte bara CI</a:t>
            </a:r>
            <a:endParaRPr lang="sv-SE" dirty="0" smtClean="0">
              <a:latin typeface="Times New Roman" pitchFamily="18" charset="0"/>
            </a:endParaRPr>
          </a:p>
          <a:p>
            <a:endParaRPr lang="sv-SE" dirty="0" smtClean="0">
              <a:latin typeface="Times New Roman" pitchFamily="18" charset="0"/>
            </a:endParaRPr>
          </a:p>
          <a:p>
            <a:r>
              <a:rPr lang="sv-SE" dirty="0" smtClean="0">
                <a:latin typeface="Times New Roman" pitchFamily="18" charset="0"/>
              </a:rPr>
              <a:t>Börja till exempel med en enkel ”</a:t>
            </a:r>
            <a:r>
              <a:rPr lang="sv-SE" dirty="0" err="1" smtClean="0">
                <a:latin typeface="Times New Roman" pitchFamily="18" charset="0"/>
              </a:rPr>
              <a:t>daily</a:t>
            </a:r>
            <a:r>
              <a:rPr lang="sv-SE" dirty="0" smtClean="0">
                <a:latin typeface="Times New Roman" pitchFamily="18" charset="0"/>
              </a:rPr>
              <a:t> </a:t>
            </a:r>
            <a:r>
              <a:rPr lang="sv-SE" dirty="0" err="1" smtClean="0">
                <a:latin typeface="Times New Roman" pitchFamily="18" charset="0"/>
              </a:rPr>
              <a:t>build</a:t>
            </a:r>
            <a:r>
              <a:rPr lang="sv-SE" dirty="0" smtClean="0">
                <a:latin typeface="Times New Roman" pitchFamily="18" charset="0"/>
              </a:rPr>
              <a:t>” där koden byggs automatiskt varje</a:t>
            </a:r>
            <a:r>
              <a:rPr lang="sv-SE" baseline="0" dirty="0" smtClean="0">
                <a:latin typeface="Times New Roman" pitchFamily="18" charset="0"/>
              </a:rPr>
              <a:t> dag. Lägg senare till lite enklare tester, och komplettera allt eftersom med nya tester, </a:t>
            </a:r>
          </a:p>
          <a:p>
            <a:r>
              <a:rPr lang="sv-SE" baseline="0" dirty="0" smtClean="0">
                <a:latin typeface="Times New Roman" pitchFamily="18" charset="0"/>
              </a:rPr>
              <a:t>nya byggen etc. </a:t>
            </a:r>
          </a:p>
          <a:p>
            <a:endParaRPr lang="sv-SE" baseline="0" dirty="0" smtClean="0">
              <a:latin typeface="Times New Roman" pitchFamily="18" charset="0"/>
            </a:endParaRPr>
          </a:p>
          <a:p>
            <a:r>
              <a:rPr lang="sv-SE" baseline="0" dirty="0" smtClean="0">
                <a:latin typeface="Times New Roman" pitchFamily="18" charset="0"/>
              </a:rPr>
              <a:t>För varje steg se till att teamet engageras i planering och införande.</a:t>
            </a:r>
            <a:endParaRPr lang="en-US" dirty="0" smtClean="0">
              <a:latin typeface="Times New Roman" pitchFamily="18"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94</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Investering i ny hårdvara och mjukvara ses ofta som ett hinder. Men det finns billiga alternativ när man ska börja med CI</a:t>
            </a:r>
            <a:endParaRPr lang="sv-SE" baseline="0" dirty="0" smtClean="0">
              <a:latin typeface="Times New Roman" pitchFamily="18" charset="0"/>
            </a:endParaRPr>
          </a:p>
          <a:p>
            <a:endParaRPr lang="sv-SE" baseline="0" dirty="0" smtClean="0">
              <a:latin typeface="Times New Roman" pitchFamily="18"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95</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Börja till exempel med en avlagd PC eller arbetsstation  som byggdator</a:t>
            </a:r>
          </a:p>
          <a:p>
            <a:endParaRPr lang="sv-SE" dirty="0" smtClean="0">
              <a:latin typeface="Times New Roman" pitchFamily="18" charset="0"/>
            </a:endParaRPr>
          </a:p>
          <a:p>
            <a:r>
              <a:rPr lang="sv-SE" dirty="0" smtClean="0">
                <a:latin typeface="Times New Roman" pitchFamily="18" charset="0"/>
              </a:rPr>
              <a:t>Installera</a:t>
            </a:r>
            <a:r>
              <a:rPr lang="sv-SE" baseline="0" dirty="0" smtClean="0">
                <a:latin typeface="Times New Roman" pitchFamily="18" charset="0"/>
              </a:rPr>
              <a:t> gratisprogram som till exempel Jenkins för att sköta byggen</a:t>
            </a:r>
          </a:p>
          <a:p>
            <a:endParaRPr lang="sv-SE" baseline="0" dirty="0" smtClean="0">
              <a:latin typeface="Times New Roman" pitchFamily="18" charset="0"/>
            </a:endParaRPr>
          </a:p>
          <a:p>
            <a:r>
              <a:rPr lang="sv-SE" baseline="0" dirty="0" smtClean="0">
                <a:latin typeface="Times New Roman" pitchFamily="18" charset="0"/>
              </a:rPr>
              <a:t>Uppdatera med nya verktyg när behov uppstår. Begränsningar i verktygs funktionalitet upptäcks etc.</a:t>
            </a:r>
          </a:p>
          <a:p>
            <a:endParaRPr lang="sv-SE" baseline="0" dirty="0" smtClean="0">
              <a:latin typeface="Times New Roman" pitchFamily="18" charset="0"/>
            </a:endParaRPr>
          </a:p>
          <a:p>
            <a:r>
              <a:rPr lang="sv-SE" baseline="0" dirty="0" smtClean="0">
                <a:latin typeface="Times New Roman" pitchFamily="18" charset="0"/>
              </a:rPr>
              <a:t>Finns inget behov av en stor förstainvestering!!!</a:t>
            </a:r>
          </a:p>
          <a:p>
            <a:endParaRPr lang="sv-SE" baseline="0" dirty="0" smtClean="0">
              <a:latin typeface="Times New Roman" pitchFamily="18" charset="0"/>
            </a:endParaRPr>
          </a:p>
          <a:p>
            <a:r>
              <a:rPr lang="sv-SE" baseline="0" dirty="0" smtClean="0">
                <a:latin typeface="Times New Roman" pitchFamily="18" charset="0"/>
              </a:rPr>
              <a:t>I och med att du tar det första steget med dagliga byggen räcker en gammal PC och gratisprogram!</a:t>
            </a:r>
            <a:endParaRPr lang="en-US" dirty="0" smtClean="0">
              <a:latin typeface="Times New Roman" pitchFamily="18"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96</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Men utvecklare ska ju </a:t>
            </a:r>
            <a:r>
              <a:rPr lang="sv-SE" dirty="0" err="1" smtClean="0">
                <a:latin typeface="Times New Roman" pitchFamily="18" charset="0"/>
              </a:rPr>
              <a:t>göa</a:t>
            </a:r>
            <a:r>
              <a:rPr lang="sv-SE" dirty="0" smtClean="0">
                <a:latin typeface="Times New Roman" pitchFamily="18" charset="0"/>
              </a:rPr>
              <a:t> detta, hur vet vi</a:t>
            </a:r>
            <a:r>
              <a:rPr lang="sv-SE" baseline="0" dirty="0" smtClean="0">
                <a:latin typeface="Times New Roman" pitchFamily="18" charset="0"/>
              </a:rPr>
              <a:t> att dom gör det dom ska i så fall?</a:t>
            </a:r>
            <a:endParaRPr lang="en-US" dirty="0" smtClean="0">
              <a:latin typeface="Times New Roman" pitchFamily="18"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97</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Dom gör det fortfarande, men mycket av det tidskrävande</a:t>
            </a:r>
            <a:r>
              <a:rPr lang="sv-SE" baseline="0" dirty="0" smtClean="0">
                <a:latin typeface="Times New Roman" pitchFamily="18" charset="0"/>
              </a:rPr>
              <a:t> tråk-jobbet automatiseras, utvecklare kan koncentrera sig på affärsnytta och ta fram funktionalitet och rätta fel!</a:t>
            </a:r>
          </a:p>
          <a:p>
            <a:endParaRPr lang="sv-SE" baseline="0" dirty="0" smtClean="0">
              <a:latin typeface="Times New Roman" pitchFamily="18" charset="0"/>
            </a:endParaRPr>
          </a:p>
          <a:p>
            <a:r>
              <a:rPr lang="sv-SE" baseline="0" dirty="0" smtClean="0">
                <a:latin typeface="Times New Roman" pitchFamily="18" charset="0"/>
              </a:rPr>
              <a:t>På detta sätt görs tester och byggen på samma sätt varje gång! Man säkrar kvalitet och får konsistens i byggen.</a:t>
            </a:r>
            <a:endParaRPr lang="en-US" dirty="0" smtClean="0">
              <a:latin typeface="Times New Roman" pitchFamily="18"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98</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Det är försent… </a:t>
            </a:r>
            <a:endParaRPr lang="en-US" dirty="0" smtClean="0">
              <a:latin typeface="Times New Roman" pitchFamily="18"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99</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Inget nytt! Måste fortfarande bygga, integrera och testa. </a:t>
            </a:r>
            <a:endParaRPr lang="en-US" dirty="0" smtClean="0">
              <a:latin typeface="Times New Roman" pitchFamily="18"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pitchFamily="34" charset="-122"/>
              </a:defRPr>
            </a:lvl1pPr>
            <a:lvl2pPr eaLnBrk="0">
              <a:tabLst>
                <a:tab pos="723900" algn="l"/>
                <a:tab pos="1447800" algn="l"/>
                <a:tab pos="2171700" algn="l"/>
                <a:tab pos="2895600" algn="l"/>
              </a:tabLst>
              <a:defRPr>
                <a:solidFill>
                  <a:schemeClr val="bg1"/>
                </a:solidFill>
                <a:latin typeface="Arial" charset="0"/>
                <a:ea typeface="Microsoft YaHei" pitchFamily="34" charset="-122"/>
              </a:defRPr>
            </a:lvl2pPr>
            <a:lvl3pPr eaLnBrk="0">
              <a:tabLst>
                <a:tab pos="723900" algn="l"/>
                <a:tab pos="1447800" algn="l"/>
                <a:tab pos="2171700" algn="l"/>
                <a:tab pos="2895600" algn="l"/>
              </a:tabLst>
              <a:defRPr>
                <a:solidFill>
                  <a:schemeClr val="bg1"/>
                </a:solidFill>
                <a:latin typeface="Arial" charset="0"/>
                <a:ea typeface="Microsoft YaHei" pitchFamily="34" charset="-122"/>
              </a:defRPr>
            </a:lvl3pPr>
            <a:lvl4pPr eaLnBrk="0">
              <a:tabLst>
                <a:tab pos="723900" algn="l"/>
                <a:tab pos="1447800" algn="l"/>
                <a:tab pos="2171700" algn="l"/>
                <a:tab pos="2895600" algn="l"/>
              </a:tabLst>
              <a:defRPr>
                <a:solidFill>
                  <a:schemeClr val="bg1"/>
                </a:solidFill>
                <a:latin typeface="Arial" charset="0"/>
                <a:ea typeface="Microsoft YaHei" pitchFamily="34" charset="-122"/>
              </a:defRPr>
            </a:lvl4pPr>
            <a:lvl5pPr eaLnBrk="0">
              <a:tabLst>
                <a:tab pos="723900" algn="l"/>
                <a:tab pos="1447800" algn="l"/>
                <a:tab pos="2171700" algn="l"/>
                <a:tab pos="2895600"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Arial" charset="0"/>
                <a:ea typeface="Microsoft YaHei" pitchFamily="34" charset="-122"/>
              </a:defRPr>
            </a:lvl9pPr>
          </a:lstStyle>
          <a:p>
            <a:pPr eaLnBrk="1"/>
            <a:fld id="{F67F304E-0F48-4684-846F-96B09F34F317}" type="slidenum">
              <a:rPr lang="sv-SE" smtClean="0">
                <a:solidFill>
                  <a:srgbClr val="000000"/>
                </a:solidFill>
                <a:latin typeface="Times New Roman" pitchFamily="18" charset="0"/>
              </a:rPr>
              <a:pPr eaLnBrk="1"/>
              <a:t>100</a:t>
            </a:fld>
            <a:endParaRPr lang="sv-SE" smtClean="0">
              <a:solidFill>
                <a:srgbClr val="000000"/>
              </a:solidFill>
              <a:latin typeface="Times New Roman" pitchFamily="18" charset="0"/>
            </a:endParaRPr>
          </a:p>
        </p:txBody>
      </p:sp>
      <p:sp>
        <p:nvSpPr>
          <p:cNvPr id="1802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sv-SE" dirty="0" smtClean="0">
                <a:latin typeface="Times New Roman" pitchFamily="18" charset="0"/>
              </a:rPr>
              <a:t>Men vi har en stor del konsulter som kan försvinna, vi</a:t>
            </a:r>
            <a:r>
              <a:rPr lang="sv-SE" baseline="0" dirty="0" smtClean="0">
                <a:latin typeface="Times New Roman" pitchFamily="18" charset="0"/>
              </a:rPr>
              <a:t> måste se till att deras kod inte försvinner också!</a:t>
            </a:r>
          </a:p>
          <a:p>
            <a:endParaRPr lang="sv-SE" baseline="0"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ith Log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01008"/>
            <a:ext cx="7772400" cy="1214896"/>
          </a:xfrm>
          <a:noFill/>
        </p:spPr>
        <p:txBody>
          <a:bodyPr>
            <a:normAutofit/>
          </a:bodyPr>
          <a:lstStyle>
            <a:lvl1pPr>
              <a:defRPr sz="3500">
                <a:solidFill>
                  <a:schemeClr val="accent3">
                    <a:lumMod val="75000"/>
                  </a:schemeClr>
                </a:solidFill>
              </a:defRPr>
            </a:lvl1pPr>
          </a:lstStyle>
          <a:p>
            <a:r>
              <a:rPr lang="en-US" dirty="0" smtClean="0"/>
              <a:t>Click to edit Master title style</a:t>
            </a:r>
            <a:endParaRPr lang="sv-SE" dirty="0"/>
          </a:p>
        </p:txBody>
      </p:sp>
      <p:sp>
        <p:nvSpPr>
          <p:cNvPr id="3" name="Subtitle 2"/>
          <p:cNvSpPr>
            <a:spLocks noGrp="1"/>
          </p:cNvSpPr>
          <p:nvPr>
            <p:ph type="subTitle" idx="1"/>
          </p:nvPr>
        </p:nvSpPr>
        <p:spPr>
          <a:xfrm>
            <a:off x="1371600" y="4985163"/>
            <a:ext cx="6400800" cy="1109917"/>
          </a:xfrm>
        </p:spPr>
        <p:txBody>
          <a:bodyPr>
            <a:normAutofit/>
          </a:bodyPr>
          <a:lstStyle>
            <a:lvl1pPr marL="0" indent="0" algn="ctr">
              <a:buNone/>
              <a:defRPr sz="25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
        <p:nvSpPr>
          <p:cNvPr id="4" name="Date Placeholder 3"/>
          <p:cNvSpPr>
            <a:spLocks noGrp="1"/>
          </p:cNvSpPr>
          <p:nvPr>
            <p:ph type="dt" sz="half" idx="10"/>
          </p:nvPr>
        </p:nvSpPr>
        <p:spPr/>
        <p:txBody>
          <a:bodyPr/>
          <a:lstStyle/>
          <a:p>
            <a:fld id="{DB41BBF1-8D56-4061-8DE2-461FDAC177EF}" type="datetimeFigureOut">
              <a:rPr lang="sv-SE" smtClean="0"/>
              <a:t>2017-01-02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3D729DF-A2B8-4E6C-9ACD-394F9D9711EE}" type="slidenum">
              <a:rPr lang="sv-SE" smtClean="0"/>
              <a:t>‹#›</a:t>
            </a:fld>
            <a:endParaRPr lang="sv-SE"/>
          </a:p>
        </p:txBody>
      </p:sp>
      <p:pic>
        <p:nvPicPr>
          <p:cNvPr id="1026" name="Picture 2" descr="Edumen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83768" y="1988840"/>
            <a:ext cx="4032448" cy="100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9175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1BBF1-8D56-4061-8DE2-461FDAC177EF}" type="datetimeFigureOut">
              <a:rPr lang="sv-SE" smtClean="0"/>
              <a:t>2017-01-02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3D729DF-A2B8-4E6C-9ACD-394F9D9711EE}" type="slidenum">
              <a:rPr lang="sv-SE" smtClean="0"/>
              <a:t>‹#›</a:t>
            </a:fld>
            <a:endParaRPr lang="sv-SE"/>
          </a:p>
        </p:txBody>
      </p:sp>
      <p:pic>
        <p:nvPicPr>
          <p:cNvPr id="8"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128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DB41BBF1-8D56-4061-8DE2-461FDAC177EF}" type="datetimeFigureOut">
              <a:rPr lang="sv-SE" smtClean="0"/>
              <a:t>2017-01-02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3D729DF-A2B8-4E6C-9ACD-394F9D9711EE}" type="slidenum">
              <a:rPr lang="sv-SE" smtClean="0"/>
              <a:t>‹#›</a:t>
            </a:fld>
            <a:endParaRPr lang="sv-SE"/>
          </a:p>
        </p:txBody>
      </p:sp>
    </p:spTree>
    <p:extLst>
      <p:ext uri="{BB962C8B-B14F-4D97-AF65-F5344CB8AC3E}">
        <p14:creationId xmlns:p14="http://schemas.microsoft.com/office/powerpoint/2010/main" val="10346658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DB41BBF1-8D56-4061-8DE2-461FDAC177EF}" type="datetimeFigureOut">
              <a:rPr lang="sv-SE" smtClean="0"/>
              <a:t>2017-01-02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3D729DF-A2B8-4E6C-9ACD-394F9D9711EE}" type="slidenum">
              <a:rPr lang="sv-SE" smtClean="0"/>
              <a:t>‹#›</a:t>
            </a:fld>
            <a:endParaRPr lang="sv-SE"/>
          </a:p>
        </p:txBody>
      </p:sp>
    </p:spTree>
    <p:extLst>
      <p:ext uri="{BB962C8B-B14F-4D97-AF65-F5344CB8AC3E}">
        <p14:creationId xmlns:p14="http://schemas.microsoft.com/office/powerpoint/2010/main" val="23817830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normAutofit/>
          </a:bodyPr>
          <a:lstStyle>
            <a:lvl1pPr>
              <a:defRPr sz="3500">
                <a:solidFill>
                  <a:schemeClr val="accent3">
                    <a:lumMod val="75000"/>
                  </a:schemeClr>
                </a:solidFill>
              </a:defRPr>
            </a:lvl1pPr>
          </a:lstStyle>
          <a:p>
            <a:r>
              <a:rPr lang="en-US" dirty="0" smtClean="0"/>
              <a:t>Click to edit Master title style</a:t>
            </a:r>
            <a:endParaRPr lang="sv-SE"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5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
        <p:nvSpPr>
          <p:cNvPr id="4" name="Date Placeholder 3"/>
          <p:cNvSpPr>
            <a:spLocks noGrp="1"/>
          </p:cNvSpPr>
          <p:nvPr>
            <p:ph type="dt" sz="half" idx="10"/>
          </p:nvPr>
        </p:nvSpPr>
        <p:spPr/>
        <p:txBody>
          <a:bodyPr/>
          <a:lstStyle/>
          <a:p>
            <a:fld id="{DB41BBF1-8D56-4061-8DE2-461FDAC177EF}" type="datetimeFigureOut">
              <a:rPr lang="sv-SE" smtClean="0"/>
              <a:t>2017-01-02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3D729DF-A2B8-4E6C-9ACD-394F9D9711EE}" type="slidenum">
              <a:rPr lang="sv-SE" smtClean="0"/>
              <a:t>‹#›</a:t>
            </a:fld>
            <a:endParaRPr lang="sv-SE"/>
          </a:p>
        </p:txBody>
      </p:sp>
      <p:pic>
        <p:nvPicPr>
          <p:cNvPr id="8"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0152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DB41BBF1-8D56-4061-8DE2-461FDAC177EF}" type="datetimeFigureOut">
              <a:rPr lang="sv-SE" smtClean="0"/>
              <a:t>2017-01-02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3D729DF-A2B8-4E6C-9ACD-394F9D9711EE}" type="slidenum">
              <a:rPr lang="sv-SE" smtClean="0"/>
              <a:t>‹#›</a:t>
            </a:fld>
            <a:endParaRPr lang="sv-SE"/>
          </a:p>
        </p:txBody>
      </p:sp>
      <p:pic>
        <p:nvPicPr>
          <p:cNvPr id="7"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5465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1BBF1-8D56-4061-8DE2-461FDAC177EF}" type="datetimeFigureOut">
              <a:rPr lang="sv-SE" smtClean="0"/>
              <a:t>2017-01-02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3D729DF-A2B8-4E6C-9ACD-394F9D9711EE}" type="slidenum">
              <a:rPr lang="sv-SE" smtClean="0"/>
              <a:t>‹#›</a:t>
            </a:fld>
            <a:endParaRPr lang="sv-SE"/>
          </a:p>
        </p:txBody>
      </p:sp>
    </p:spTree>
    <p:extLst>
      <p:ext uri="{BB962C8B-B14F-4D97-AF65-F5344CB8AC3E}">
        <p14:creationId xmlns:p14="http://schemas.microsoft.com/office/powerpoint/2010/main" val="30691161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DB41BBF1-8D56-4061-8DE2-461FDAC177EF}" type="datetimeFigureOut">
              <a:rPr lang="sv-SE" smtClean="0"/>
              <a:t>2017-01-02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3D729DF-A2B8-4E6C-9ACD-394F9D9711EE}" type="slidenum">
              <a:rPr lang="sv-SE" smtClean="0"/>
              <a:t>‹#›</a:t>
            </a:fld>
            <a:endParaRPr lang="sv-SE"/>
          </a:p>
        </p:txBody>
      </p:sp>
      <p:pic>
        <p:nvPicPr>
          <p:cNvPr id="9"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5542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DB41BBF1-8D56-4061-8DE2-461FDAC177EF}" type="datetimeFigureOut">
              <a:rPr lang="sv-SE" smtClean="0"/>
              <a:t>2017-01-02</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83D729DF-A2B8-4E6C-9ACD-394F9D9711EE}" type="slidenum">
              <a:rPr lang="sv-SE" smtClean="0"/>
              <a:t>‹#›</a:t>
            </a:fld>
            <a:endParaRPr lang="sv-SE"/>
          </a:p>
        </p:txBody>
      </p:sp>
      <p:pic>
        <p:nvPicPr>
          <p:cNvPr id="10"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07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DB41BBF1-8D56-4061-8DE2-461FDAC177EF}" type="datetimeFigureOut">
              <a:rPr lang="sv-SE" smtClean="0"/>
              <a:t>2017-01-02</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83D729DF-A2B8-4E6C-9ACD-394F9D9711EE}" type="slidenum">
              <a:rPr lang="sv-SE" smtClean="0"/>
              <a:t>‹#›</a:t>
            </a:fld>
            <a:endParaRPr lang="sv-SE"/>
          </a:p>
        </p:txBody>
      </p:sp>
      <p:pic>
        <p:nvPicPr>
          <p:cNvPr id="6"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0204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1BBF1-8D56-4061-8DE2-461FDAC177EF}" type="datetimeFigureOut">
              <a:rPr lang="sv-SE" smtClean="0"/>
              <a:t>2017-01-02</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83D729DF-A2B8-4E6C-9ACD-394F9D9711EE}" type="slidenum">
              <a:rPr lang="sv-SE" smtClean="0"/>
              <a:t>‹#›</a:t>
            </a:fld>
            <a:endParaRPr lang="sv-SE"/>
          </a:p>
        </p:txBody>
      </p:sp>
      <p:pic>
        <p:nvPicPr>
          <p:cNvPr id="5"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4388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1BBF1-8D56-4061-8DE2-461FDAC177EF}" type="datetimeFigureOut">
              <a:rPr lang="sv-SE" smtClean="0"/>
              <a:t>2017-01-02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3D729DF-A2B8-4E6C-9ACD-394F9D9711EE}" type="slidenum">
              <a:rPr lang="sv-SE" smtClean="0"/>
              <a:t>‹#›</a:t>
            </a:fld>
            <a:endParaRPr lang="sv-SE"/>
          </a:p>
        </p:txBody>
      </p:sp>
      <p:pic>
        <p:nvPicPr>
          <p:cNvPr id="8" name="Picture 2" descr="Edument Logo"/>
          <p:cNvPicPr>
            <a:picLocks noChangeAspect="1" noChangeArrowheads="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6021288"/>
            <a:ext cx="3043063" cy="7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7195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 y="-117"/>
            <a:ext cx="9143086" cy="548797"/>
          </a:xfrm>
          <a:prstGeom prst="rect">
            <a:avLst/>
          </a:prstGeom>
          <a:solidFill>
            <a:schemeClr val="accent3">
              <a:lumMod val="75000"/>
            </a:schemeClr>
          </a:solidFill>
        </p:spPr>
        <p:txBody>
          <a:bodyPr vert="horz" lIns="91440" tIns="45720" rIns="91440" bIns="45720" rtlCol="0" anchor="ctr">
            <a:normAutofit/>
          </a:bodyPr>
          <a:lstStyle/>
          <a:p>
            <a:r>
              <a:rPr lang="en-US" dirty="0" smtClean="0"/>
              <a:t>Click to edit Master title style</a:t>
            </a:r>
            <a:endParaRPr lang="sv-SE"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1BBF1-8D56-4061-8DE2-461FDAC177EF}" type="datetimeFigureOut">
              <a:rPr lang="sv-SE" smtClean="0"/>
              <a:t>2017-01-02</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729DF-A2B8-4E6C-9ACD-394F9D9711EE}" type="slidenum">
              <a:rPr lang="sv-SE" smtClean="0"/>
              <a:t>‹#›</a:t>
            </a:fld>
            <a:endParaRPr lang="sv-SE"/>
          </a:p>
        </p:txBody>
      </p:sp>
    </p:spTree>
    <p:extLst>
      <p:ext uri="{BB962C8B-B14F-4D97-AF65-F5344CB8AC3E}">
        <p14:creationId xmlns:p14="http://schemas.microsoft.com/office/powerpoint/2010/main" val="244724239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jpe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2.xml"/><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23.xml"/><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4.xml"/><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notesSlide" Target="../notesSlides/notesSlide12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129.xml"/><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0.xml"/><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8.xml"/><Relationship Id="rId4" Type="http://schemas.openxmlformats.org/officeDocument/2006/relationships/image" Target="../media/image60.png"/></Relationships>
</file>

<file path=ppt/slides/_rels/slide133.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32.xml"/><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3.xml"/><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134.xml"/><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135.xml"/><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142.xml"/><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143.xml"/><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8.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0.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149.xml"/><Relationship Id="rId1" Type="http://schemas.openxmlformats.org/officeDocument/2006/relationships/slideLayout" Target="../slideLayouts/slideLayout8.xml"/><Relationship Id="rId5" Type="http://schemas.openxmlformats.org/officeDocument/2006/relationships/image" Target="../media/image69.png"/><Relationship Id="rId4" Type="http://schemas.openxmlformats.org/officeDocument/2006/relationships/image" Target="../media/image68.jpeg"/></Relationships>
</file>

<file path=ppt/slides/_rels/slide151.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150.xml"/><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8.xml"/></Relationships>
</file>

<file path=ppt/slides/_rels/slide154.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153.xml"/><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8.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8.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8.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9.xml"/><Relationship Id="rId1" Type="http://schemas.openxmlformats.org/officeDocument/2006/relationships/slideLayout" Target="../slideLayouts/slideLayout8.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8.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13.gif"/></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23.jpeg"/></Relationships>
</file>

<file path=ppt/slides/_rels/slide4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24.jpeg"/></Relationships>
</file>

<file path=ppt/slides/_rels/slide4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24.jpeg"/></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26.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2.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3.xml"/><Relationship Id="rId1" Type="http://schemas.openxmlformats.org/officeDocument/2006/relationships/slideLayout" Target="../slideLayouts/slideLayout8.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4.xml"/><Relationship Id="rId1" Type="http://schemas.openxmlformats.org/officeDocument/2006/relationships/slideLayout" Target="../slideLayouts/slideLayout8.xml"/><Relationship Id="rId4" Type="http://schemas.openxmlformats.org/officeDocument/2006/relationships/image" Target="../media/image29.jpeg"/></Relationships>
</file>

<file path=ppt/slides/_rels/slide5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5.xml"/><Relationship Id="rId1" Type="http://schemas.openxmlformats.org/officeDocument/2006/relationships/slideLayout" Target="../slideLayouts/slideLayout8.xml"/><Relationship Id="rId5" Type="http://schemas.openxmlformats.org/officeDocument/2006/relationships/image" Target="../media/image30.jpeg"/><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33.png"/><Relationship Id="rId12" Type="http://schemas.openxmlformats.org/officeDocument/2006/relationships/image" Target="../media/image36.gif"/><Relationship Id="rId2" Type="http://schemas.openxmlformats.org/officeDocument/2006/relationships/notesSlide" Target="../notesSlides/notesSlide58.xml"/><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35.png"/><Relationship Id="rId5" Type="http://schemas.openxmlformats.org/officeDocument/2006/relationships/image" Target="../media/image10.pn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jpe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0.xm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sv-SE" sz="4500" dirty="0" smtClean="0"/>
              <a:t>Continuous Integration</a:t>
            </a:r>
            <a:endParaRPr lang="sv-SE" sz="4500" dirty="0"/>
          </a:p>
        </p:txBody>
      </p:sp>
      <p:sp>
        <p:nvSpPr>
          <p:cNvPr id="5" name="Subtitle 4"/>
          <p:cNvSpPr>
            <a:spLocks noGrp="1"/>
          </p:cNvSpPr>
          <p:nvPr>
            <p:ph type="subTitle" idx="1"/>
          </p:nvPr>
        </p:nvSpPr>
        <p:spPr>
          <a:xfrm>
            <a:off x="1371600" y="4867376"/>
            <a:ext cx="6400800" cy="1657968"/>
          </a:xfrm>
        </p:spPr>
        <p:txBody>
          <a:bodyPr>
            <a:normAutofit/>
          </a:bodyPr>
          <a:lstStyle/>
          <a:p>
            <a:r>
              <a:rPr lang="sv-SE" dirty="0" smtClean="0"/>
              <a:t>Day 1</a:t>
            </a:r>
          </a:p>
        </p:txBody>
      </p:sp>
    </p:spTree>
    <p:extLst>
      <p:ext uri="{BB962C8B-B14F-4D97-AF65-F5344CB8AC3E}">
        <p14:creationId xmlns:p14="http://schemas.microsoft.com/office/powerpoint/2010/main" val="1914738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950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err="1" smtClean="0">
                <a:solidFill>
                  <a:schemeClr val="accent3">
                    <a:lumMod val="75000"/>
                  </a:schemeClr>
                </a:solidFill>
                <a:latin typeface="Calibri" pitchFamily="34" charset="0"/>
              </a:rPr>
              <a:t>Each</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checking</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out</a:t>
            </a:r>
            <a:r>
              <a:rPr lang="sv-SE" sz="2800" b="1" dirty="0" smtClean="0">
                <a:solidFill>
                  <a:schemeClr val="accent3">
                    <a:lumMod val="75000"/>
                  </a:schemeClr>
                </a:solidFill>
                <a:latin typeface="Calibri" pitchFamily="34" charset="0"/>
              </a:rPr>
              <a:t> a </a:t>
            </a:r>
            <a:r>
              <a:rPr lang="sv-SE" sz="2800" b="1" dirty="0" err="1" smtClean="0">
                <a:solidFill>
                  <a:schemeClr val="accent3">
                    <a:lumMod val="75000"/>
                  </a:schemeClr>
                </a:solidFill>
                <a:latin typeface="Calibri" pitchFamily="34" charset="0"/>
              </a:rPr>
              <a:t>local</a:t>
            </a:r>
            <a:r>
              <a:rPr lang="sv-SE" sz="2800" b="1" dirty="0" smtClean="0">
                <a:solidFill>
                  <a:schemeClr val="accent3">
                    <a:lumMod val="75000"/>
                  </a:schemeClr>
                </a:solidFill>
                <a:latin typeface="Calibri" pitchFamily="34" charset="0"/>
              </a:rPr>
              <a:t> copy </a:t>
            </a:r>
            <a:r>
              <a:rPr lang="sv-SE" sz="2800" b="1" dirty="0" err="1" smtClean="0">
                <a:solidFill>
                  <a:schemeClr val="accent3">
                    <a:lumMod val="75000"/>
                  </a:schemeClr>
                </a:solidFill>
                <a:latin typeface="Calibri" pitchFamily="34" charset="0"/>
              </a:rPr>
              <a:t>of</a:t>
            </a:r>
            <a:r>
              <a:rPr lang="sv-SE" sz="2800" b="1" dirty="0" smtClean="0">
                <a:solidFill>
                  <a:schemeClr val="accent3">
                    <a:lumMod val="75000"/>
                  </a:schemeClr>
                </a:solidFill>
                <a:latin typeface="Calibri" pitchFamily="34" charset="0"/>
              </a:rPr>
              <a:t> the </a:t>
            </a:r>
            <a:r>
              <a:rPr lang="sv-SE" sz="2800" b="1" dirty="0" err="1" smtClean="0">
                <a:solidFill>
                  <a:schemeClr val="accent3">
                    <a:lumMod val="75000"/>
                  </a:schemeClr>
                </a:solidFill>
                <a:latin typeface="Calibri" pitchFamily="34" charset="0"/>
              </a:rPr>
              <a:t>code</a:t>
            </a:r>
            <a:endParaRPr lang="sv-SE" sz="2800" b="1" dirty="0" smtClean="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1026"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4437112"/>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075278"/>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4403912"/>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wps.prenhall.com/wps/media/objects/5475/5606653/images/ch15_web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3110" y="3384683"/>
            <a:ext cx="2717779" cy="1092355"/>
          </a:xfrm>
          <a:prstGeom prst="rect">
            <a:avLst/>
          </a:prstGeom>
          <a:noFill/>
          <a:extLst>
            <a:ext uri="{909E8E84-426E-40DD-AFC4-6F175D3DCCD1}">
              <a14:hiddenFill xmlns:a14="http://schemas.microsoft.com/office/drawing/2010/main">
                <a:solidFill>
                  <a:srgbClr val="FFFFFF"/>
                </a:solidFill>
              </a14:hiddenFill>
            </a:ext>
          </a:extLst>
        </p:spPr>
      </p:pic>
      <p:sp>
        <p:nvSpPr>
          <p:cNvPr id="26" name="Magnetskiva 25"/>
          <p:cNvSpPr/>
          <p:nvPr/>
        </p:nvSpPr>
        <p:spPr>
          <a:xfrm>
            <a:off x="3966752" y="3068960"/>
            <a:ext cx="1008112" cy="1296144"/>
          </a:xfrm>
          <a:prstGeom prst="flowChartMagneticDisk">
            <a:avLst/>
          </a:pr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Rak pil 3"/>
          <p:cNvCxnSpPr/>
          <p:nvPr/>
        </p:nvCxnSpPr>
        <p:spPr>
          <a:xfrm flipH="1" flipV="1">
            <a:off x="2627784" y="3441236"/>
            <a:ext cx="585326" cy="3169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Rak pil 5"/>
          <p:cNvCxnSpPr/>
          <p:nvPr/>
        </p:nvCxnSpPr>
        <p:spPr>
          <a:xfrm flipH="1">
            <a:off x="2699792" y="4389726"/>
            <a:ext cx="461232" cy="479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Rak pil 8"/>
          <p:cNvCxnSpPr/>
          <p:nvPr/>
        </p:nvCxnSpPr>
        <p:spPr>
          <a:xfrm flipV="1">
            <a:off x="5580112" y="2928857"/>
            <a:ext cx="648072" cy="5123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Rak pil 14"/>
          <p:cNvCxnSpPr/>
          <p:nvPr/>
        </p:nvCxnSpPr>
        <p:spPr>
          <a:xfrm>
            <a:off x="6012160" y="4477038"/>
            <a:ext cx="720080" cy="392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9472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683568" y="1052736"/>
            <a:ext cx="7920879"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”It is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dangerous</a:t>
            </a:r>
            <a:r>
              <a:rPr lang="sv-SE" sz="4000" b="1" dirty="0" smtClean="0">
                <a:solidFill>
                  <a:schemeClr val="accent3">
                    <a:lumMod val="75000"/>
                  </a:schemeClr>
                </a:solidFill>
                <a:latin typeface="Calibri" pitchFamily="34" charset="0"/>
              </a:rPr>
              <a:t> not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check in </a:t>
            </a:r>
            <a:r>
              <a:rPr lang="sv-SE" sz="4000" b="1" dirty="0" err="1" smtClean="0">
                <a:solidFill>
                  <a:schemeClr val="accent3">
                    <a:lumMod val="75000"/>
                  </a:schemeClr>
                </a:solidFill>
                <a:latin typeface="Calibri" pitchFamily="34" charset="0"/>
              </a:rPr>
              <a:t>this</a:t>
            </a:r>
            <a:r>
              <a:rPr lang="sv-SE" sz="4000" b="1" dirty="0" smtClean="0">
                <a:solidFill>
                  <a:schemeClr val="accent3">
                    <a:lumMod val="75000"/>
                  </a:schemeClr>
                </a:solidFill>
                <a:latin typeface="Calibri" pitchFamily="34" charset="0"/>
              </a:rPr>
              <a:t> broken/</a:t>
            </a:r>
            <a:r>
              <a:rPr lang="sv-SE" sz="4000" b="1" dirty="0" err="1" smtClean="0">
                <a:solidFill>
                  <a:schemeClr val="accent3">
                    <a:lumMod val="75000"/>
                  </a:schemeClr>
                </a:solidFill>
                <a:latin typeface="Calibri" pitchFamily="34" charset="0"/>
              </a:rPr>
              <a:t>unfinished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3200" dirty="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We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need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make sure </a:t>
            </a:r>
            <a:r>
              <a:rPr lang="sv-SE" sz="3200" dirty="0" err="1" smtClean="0">
                <a:solidFill>
                  <a:schemeClr val="tx1"/>
                </a:solidFill>
                <a:latin typeface="Calibri" pitchFamily="34" charset="0"/>
              </a:rPr>
              <a:t>code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written</a:t>
            </a:r>
            <a:r>
              <a:rPr lang="sv-SE" sz="3200" dirty="0" smtClean="0">
                <a:solidFill>
                  <a:schemeClr val="tx1"/>
                </a:solidFill>
                <a:latin typeface="Calibri" pitchFamily="34" charset="0"/>
              </a:rPr>
              <a:t> by </a:t>
            </a:r>
            <a:r>
              <a:rPr lang="sv-SE" sz="3200" dirty="0" err="1" smtClean="0">
                <a:solidFill>
                  <a:schemeClr val="tx1"/>
                </a:solidFill>
                <a:latin typeface="Calibri" pitchFamily="34" charset="0"/>
              </a:rPr>
              <a:t>outside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developers</a:t>
            </a:r>
            <a:r>
              <a:rPr lang="sv-SE" sz="3200" dirty="0" smtClean="0">
                <a:solidFill>
                  <a:schemeClr val="tx1"/>
                </a:solidFill>
                <a:latin typeface="Calibri" pitchFamily="34" charset="0"/>
              </a:rPr>
              <a:t> like </a:t>
            </a:r>
            <a:r>
              <a:rPr lang="sv-SE" sz="3200" dirty="0" err="1" smtClean="0">
                <a:solidFill>
                  <a:schemeClr val="tx1"/>
                </a:solidFill>
                <a:latin typeface="Calibri" pitchFamily="34" charset="0"/>
              </a:rPr>
              <a:t>consultants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are</a:t>
            </a:r>
            <a:r>
              <a:rPr lang="sv-SE" sz="3200" dirty="0" smtClean="0">
                <a:solidFill>
                  <a:schemeClr val="tx1"/>
                </a:solidFill>
                <a:latin typeface="Calibri" pitchFamily="34" charset="0"/>
              </a:rPr>
              <a:t> not </a:t>
            </a:r>
            <a:r>
              <a:rPr lang="sv-SE" sz="3200" dirty="0" err="1" smtClean="0">
                <a:solidFill>
                  <a:schemeClr val="tx1"/>
                </a:solidFill>
                <a:latin typeface="Calibri" pitchFamily="34" charset="0"/>
              </a:rPr>
              <a:t>lost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when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they</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leave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They</a:t>
            </a:r>
            <a:r>
              <a:rPr lang="sv-SE" sz="3200" dirty="0" smtClean="0">
                <a:solidFill>
                  <a:schemeClr val="tx1"/>
                </a:solidFill>
                <a:latin typeface="Calibri" pitchFamily="34" charset="0"/>
              </a:rPr>
              <a:t> must check in on a </a:t>
            </a:r>
            <a:r>
              <a:rPr lang="sv-SE" sz="3200" dirty="0" err="1" smtClean="0">
                <a:solidFill>
                  <a:schemeClr val="tx1"/>
                </a:solidFill>
                <a:latin typeface="Calibri" pitchFamily="34" charset="0"/>
              </a:rPr>
              <a:t>regular</a:t>
            </a:r>
            <a:r>
              <a:rPr lang="sv-SE" sz="3200" dirty="0" smtClean="0">
                <a:solidFill>
                  <a:schemeClr val="tx1"/>
                </a:solidFill>
                <a:latin typeface="Calibri" pitchFamily="34" charset="0"/>
              </a:rPr>
              <a:t> basis finished or not!</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6824418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683568" y="1052736"/>
            <a:ext cx="7920879"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”It is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dangerous</a:t>
            </a:r>
            <a:r>
              <a:rPr lang="sv-SE" sz="4000" b="1" dirty="0" smtClean="0">
                <a:solidFill>
                  <a:schemeClr val="accent3">
                    <a:lumMod val="75000"/>
                  </a:schemeClr>
                </a:solidFill>
                <a:latin typeface="Calibri" pitchFamily="34" charset="0"/>
              </a:rPr>
              <a:t> not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check in </a:t>
            </a:r>
            <a:r>
              <a:rPr lang="sv-SE" sz="4000" b="1" dirty="0" err="1" smtClean="0">
                <a:solidFill>
                  <a:schemeClr val="accent3">
                    <a:lumMod val="75000"/>
                  </a:schemeClr>
                </a:solidFill>
                <a:latin typeface="Calibri" pitchFamily="34" charset="0"/>
              </a:rPr>
              <a:t>this</a:t>
            </a:r>
            <a:r>
              <a:rPr lang="sv-SE" sz="4000" b="1" dirty="0" smtClean="0">
                <a:solidFill>
                  <a:schemeClr val="accent3">
                    <a:lumMod val="75000"/>
                  </a:schemeClr>
                </a:solidFill>
                <a:latin typeface="Calibri" pitchFamily="34" charset="0"/>
              </a:rPr>
              <a:t> broken/</a:t>
            </a:r>
            <a:r>
              <a:rPr lang="sv-SE" sz="4000" b="1" dirty="0" err="1" smtClean="0">
                <a:solidFill>
                  <a:schemeClr val="accent3">
                    <a:lumMod val="75000"/>
                  </a:schemeClr>
                </a:solidFill>
                <a:latin typeface="Calibri" pitchFamily="34" charset="0"/>
              </a:rPr>
              <a:t>unfinished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Backup systems make sure </a:t>
            </a: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don’t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loose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any</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code</a:t>
            </a: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Version Control Systems </a:t>
            </a:r>
            <a:r>
              <a:rPr lang="sv-SE" sz="3200" dirty="0" err="1" smtClean="0">
                <a:solidFill>
                  <a:schemeClr val="tx1"/>
                </a:solidFill>
                <a:latin typeface="Calibri" pitchFamily="34" charset="0"/>
              </a:rPr>
              <a:t>keep</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history</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changes</a:t>
            </a:r>
            <a:r>
              <a:rPr lang="sv-SE" sz="3200" dirty="0" smtClean="0">
                <a:solidFill>
                  <a:schemeClr val="tx1"/>
                </a:solidFill>
                <a:latin typeface="Calibri" pitchFamily="34" charset="0"/>
              </a:rPr>
              <a:t>.</a:t>
            </a:r>
          </a:p>
          <a:p>
            <a:pPr marL="458787" indent="-457200" algn="ctr" eaLnBrk="1" hangingPunct="1">
              <a:lnSpc>
                <a:spcPct val="100000"/>
              </a:lnSpc>
              <a:spcBef>
                <a:spcPts val="638"/>
              </a:spcBef>
              <a:spcAft>
                <a:spcPts val="1425"/>
              </a:spcAft>
              <a:buClrTx/>
              <a:buFont typeface="Arial" panose="020B0604020202020204" pitchFamily="34" charset="0"/>
              <a:buChar char="•"/>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6576492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683568" y="1052736"/>
            <a:ext cx="7920879" cy="5616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”It is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dangerous</a:t>
            </a:r>
            <a:r>
              <a:rPr lang="sv-SE" sz="4000" b="1" dirty="0" smtClean="0">
                <a:solidFill>
                  <a:schemeClr val="accent3">
                    <a:lumMod val="75000"/>
                  </a:schemeClr>
                </a:solidFill>
                <a:latin typeface="Calibri" pitchFamily="34" charset="0"/>
              </a:rPr>
              <a:t> not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check in </a:t>
            </a:r>
            <a:r>
              <a:rPr lang="sv-SE" sz="4000" b="1" dirty="0" err="1" smtClean="0">
                <a:solidFill>
                  <a:schemeClr val="accent3">
                    <a:lumMod val="75000"/>
                  </a:schemeClr>
                </a:solidFill>
                <a:latin typeface="Calibri" pitchFamily="34" charset="0"/>
              </a:rPr>
              <a:t>this</a:t>
            </a:r>
            <a:r>
              <a:rPr lang="sv-SE" sz="4000" b="1" dirty="0" smtClean="0">
                <a:solidFill>
                  <a:schemeClr val="accent3">
                    <a:lumMod val="75000"/>
                  </a:schemeClr>
                </a:solidFill>
                <a:latin typeface="Calibri" pitchFamily="34" charset="0"/>
              </a:rPr>
              <a:t> broken/</a:t>
            </a:r>
            <a:r>
              <a:rPr lang="sv-SE" sz="4000" b="1" dirty="0" err="1" smtClean="0">
                <a:solidFill>
                  <a:schemeClr val="accent3">
                    <a:lumMod val="75000"/>
                  </a:schemeClr>
                </a:solidFill>
                <a:latin typeface="Calibri" pitchFamily="34" charset="0"/>
              </a:rPr>
              <a:t>unfinished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Check in </a:t>
            </a:r>
            <a:r>
              <a:rPr lang="sv-SE" sz="3200" dirty="0" err="1" smtClean="0">
                <a:solidFill>
                  <a:schemeClr val="tx1"/>
                </a:solidFill>
                <a:latin typeface="Calibri" pitchFamily="34" charset="0"/>
              </a:rPr>
              <a:t>unfinished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code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into</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development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branch</a:t>
            </a:r>
            <a:r>
              <a:rPr lang="sv-SE" sz="3200" dirty="0" smtClean="0">
                <a:solidFill>
                  <a:schemeClr val="tx1"/>
                </a:solidFill>
                <a:latin typeface="Calibri" pitchFamily="34" charset="0"/>
              </a:rPr>
              <a:t> and </a:t>
            </a:r>
            <a:r>
              <a:rPr lang="sv-SE" sz="3200" dirty="0" err="1" smtClean="0">
                <a:solidFill>
                  <a:schemeClr val="tx1"/>
                </a:solidFill>
                <a:latin typeface="Calibri" pitchFamily="34" charset="0"/>
              </a:rPr>
              <a:t>merge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into</a:t>
            </a:r>
            <a:r>
              <a:rPr lang="sv-SE" sz="3200" dirty="0" smtClean="0">
                <a:solidFill>
                  <a:schemeClr val="tx1"/>
                </a:solidFill>
                <a:latin typeface="Calibri" pitchFamily="34" charset="0"/>
              </a:rPr>
              <a:t> CI </a:t>
            </a:r>
            <a:r>
              <a:rPr lang="sv-SE" sz="3200" dirty="0" err="1" smtClean="0">
                <a:solidFill>
                  <a:schemeClr val="tx1"/>
                </a:solidFill>
                <a:latin typeface="Calibri" pitchFamily="34" charset="0"/>
              </a:rPr>
              <a:t>branch</a:t>
            </a:r>
            <a:r>
              <a:rPr lang="sv-SE" sz="3200" dirty="0" smtClean="0">
                <a:solidFill>
                  <a:schemeClr val="tx1"/>
                </a:solidFill>
                <a:latin typeface="Calibri" pitchFamily="34" charset="0"/>
              </a:rPr>
              <a:t> as </a:t>
            </a: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feel</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confident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integrate</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3000119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683568" y="1052736"/>
            <a:ext cx="7920879" cy="5616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”It is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dangerous</a:t>
            </a:r>
            <a:r>
              <a:rPr lang="sv-SE" sz="4000" b="1" dirty="0" smtClean="0">
                <a:solidFill>
                  <a:schemeClr val="accent3">
                    <a:lumMod val="75000"/>
                  </a:schemeClr>
                </a:solidFill>
                <a:latin typeface="Calibri" pitchFamily="34" charset="0"/>
              </a:rPr>
              <a:t> not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check in </a:t>
            </a:r>
            <a:r>
              <a:rPr lang="sv-SE" sz="4000" b="1" dirty="0" err="1" smtClean="0">
                <a:solidFill>
                  <a:schemeClr val="accent3">
                    <a:lumMod val="75000"/>
                  </a:schemeClr>
                </a:solidFill>
                <a:latin typeface="Calibri" pitchFamily="34" charset="0"/>
              </a:rPr>
              <a:t>this</a:t>
            </a:r>
            <a:r>
              <a:rPr lang="sv-SE" sz="4000" b="1" dirty="0" smtClean="0">
                <a:solidFill>
                  <a:schemeClr val="accent3">
                    <a:lumMod val="75000"/>
                  </a:schemeClr>
                </a:solidFill>
                <a:latin typeface="Calibri" pitchFamily="34" charset="0"/>
              </a:rPr>
              <a:t> broken/</a:t>
            </a:r>
            <a:r>
              <a:rPr lang="sv-SE" sz="4000" b="1" dirty="0" err="1" smtClean="0">
                <a:solidFill>
                  <a:schemeClr val="accent3">
                    <a:lumMod val="75000"/>
                  </a:schemeClr>
                </a:solidFill>
                <a:latin typeface="Calibri" pitchFamily="34" charset="0"/>
              </a:rPr>
              <a:t>unfinished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Use</a:t>
            </a:r>
            <a:r>
              <a:rPr lang="sv-SE" sz="3200" dirty="0" smtClean="0">
                <a:solidFill>
                  <a:schemeClr val="tx1"/>
                </a:solidFill>
                <a:latin typeface="Calibri" pitchFamily="34" charset="0"/>
              </a:rPr>
              <a:t> feature </a:t>
            </a:r>
            <a:r>
              <a:rPr lang="sv-SE" sz="3200" dirty="0" err="1" smtClean="0">
                <a:solidFill>
                  <a:schemeClr val="tx1"/>
                </a:solidFill>
                <a:latin typeface="Calibri" pitchFamily="34" charset="0"/>
              </a:rPr>
              <a:t>toggles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control</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active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code</a:t>
            </a:r>
            <a:r>
              <a:rPr lang="sv-SE" sz="3200" dirty="0" smtClean="0">
                <a:solidFill>
                  <a:schemeClr val="tx1"/>
                </a:solidFill>
                <a:latin typeface="Calibri" pitchFamily="34" charset="0"/>
              </a:rPr>
              <a:t>.</a:t>
            </a:r>
          </a:p>
          <a:p>
            <a:pPr marL="458787" indent="-457200" algn="ctr" eaLnBrk="1" hangingPunct="1">
              <a:lnSpc>
                <a:spcPct val="100000"/>
              </a:lnSpc>
              <a:spcBef>
                <a:spcPts val="638"/>
              </a:spcBef>
              <a:spcAft>
                <a:spcPts val="1425"/>
              </a:spcAft>
              <a:buClrTx/>
              <a:buFont typeface="Arial" panose="020B0604020202020204" pitchFamily="34" charset="0"/>
              <a:buChar char="•"/>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33725616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18973" y="2852936"/>
            <a:ext cx="6985000" cy="936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Working</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with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change</a:t>
            </a:r>
            <a:endParaRPr lang="sv-SE" sz="4000" b="1" dirty="0" smtClean="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Working</a:t>
            </a:r>
            <a:r>
              <a:rPr lang="sv-SE" sz="3000" dirty="0" smtClean="0">
                <a:solidFill>
                  <a:srgbClr val="EEECE1"/>
                </a:solidFill>
                <a:latin typeface="Cambria" pitchFamily="18" charset="0"/>
              </a:rPr>
              <a:t> </a:t>
            </a:r>
            <a:r>
              <a:rPr lang="sv-SE" sz="3000" dirty="0" err="1" smtClean="0">
                <a:solidFill>
                  <a:srgbClr val="EEECE1"/>
                </a:solidFill>
                <a:latin typeface="Cambria" pitchFamily="18" charset="0"/>
              </a:rPr>
              <a:t>with</a:t>
            </a:r>
            <a:r>
              <a:rPr lang="sv-SE" sz="3000" dirty="0" smtClean="0">
                <a:solidFill>
                  <a:srgbClr val="EEECE1"/>
                </a:solidFill>
                <a:latin typeface="Cambria" pitchFamily="18" charset="0"/>
              </a:rPr>
              <a:t> </a:t>
            </a:r>
            <a:r>
              <a:rPr lang="sv-SE" sz="3000" dirty="0" err="1" smtClean="0">
                <a:solidFill>
                  <a:srgbClr val="EEECE1"/>
                </a:solidFill>
                <a:latin typeface="Cambria" pitchFamily="18" charset="0"/>
              </a:rPr>
              <a:t>change</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6647388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Change is </a:t>
            </a:r>
            <a:r>
              <a:rPr lang="sv-SE" sz="4000" b="1" dirty="0" err="1" smtClean="0">
                <a:solidFill>
                  <a:schemeClr val="accent3">
                    <a:lumMod val="75000"/>
                  </a:schemeClr>
                </a:solidFill>
                <a:latin typeface="Calibri" pitchFamily="34" charset="0"/>
              </a:rPr>
              <a:t>always</a:t>
            </a:r>
            <a:r>
              <a:rPr lang="sv-SE" sz="4000" b="1" dirty="0" smtClean="0">
                <a:solidFill>
                  <a:schemeClr val="accent3">
                    <a:lumMod val="75000"/>
                  </a:schemeClr>
                </a:solidFill>
                <a:latin typeface="Calibri" pitchFamily="34" charset="0"/>
              </a:rPr>
              <a:t> hard…</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Individuals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may</a:t>
            </a:r>
            <a:r>
              <a:rPr lang="sv-SE" sz="3200" dirty="0" smtClean="0">
                <a:solidFill>
                  <a:schemeClr val="tx1"/>
                </a:solidFill>
                <a:latin typeface="Calibri" pitchFamily="34" charset="0"/>
              </a:rPr>
              <a:t> be </a:t>
            </a:r>
            <a:r>
              <a:rPr lang="sv-SE" sz="3200" dirty="0" err="1" smtClean="0">
                <a:solidFill>
                  <a:schemeClr val="tx1"/>
                </a:solidFill>
                <a:latin typeface="Calibri" pitchFamily="34" charset="0"/>
              </a:rPr>
              <a:t>open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But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organizations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have</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built</a:t>
            </a:r>
            <a:r>
              <a:rPr lang="sv-SE" sz="3200" dirty="0" smtClean="0">
                <a:solidFill>
                  <a:schemeClr val="tx1"/>
                </a:solidFill>
                <a:latin typeface="Calibri" pitchFamily="34" charset="0"/>
              </a:rPr>
              <a:t> in </a:t>
            </a:r>
            <a:r>
              <a:rPr lang="sv-SE" sz="3200" dirty="0" err="1" smtClean="0">
                <a:solidFill>
                  <a:schemeClr val="tx1"/>
                </a:solidFill>
                <a:latin typeface="Calibri" pitchFamily="34" charset="0"/>
              </a:rPr>
              <a:t>resistance</a:t>
            </a:r>
            <a:r>
              <a:rPr lang="sv-SE" sz="3200" dirty="0" smtClean="0">
                <a:solidFill>
                  <a:schemeClr val="tx1"/>
                </a:solidFill>
                <a:latin typeface="Calibri" pitchFamily="34" charset="0"/>
              </a:rPr>
              <a:t>.</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err="1">
                <a:solidFill>
                  <a:srgbClr val="EEECE1"/>
                </a:solidFill>
                <a:latin typeface="Cambria" pitchFamily="18" charset="0"/>
              </a:rPr>
              <a:t>Working</a:t>
            </a:r>
            <a:r>
              <a:rPr lang="sv-SE" sz="3000" dirty="0">
                <a:solidFill>
                  <a:srgbClr val="EEECE1"/>
                </a:solidFill>
                <a:latin typeface="Cambria" pitchFamily="18" charset="0"/>
              </a:rPr>
              <a:t> </a:t>
            </a:r>
            <a:r>
              <a:rPr lang="sv-SE" sz="3000" dirty="0" err="1">
                <a:solidFill>
                  <a:srgbClr val="EEECE1"/>
                </a:solidFill>
                <a:latin typeface="Cambria" pitchFamily="18" charset="0"/>
              </a:rPr>
              <a:t>with</a:t>
            </a:r>
            <a:r>
              <a:rPr lang="sv-SE" sz="3000" dirty="0">
                <a:solidFill>
                  <a:srgbClr val="EEECE1"/>
                </a:solidFill>
                <a:latin typeface="Cambria" pitchFamily="18" charset="0"/>
              </a:rPr>
              <a:t> </a:t>
            </a:r>
            <a:r>
              <a:rPr lang="sv-SE" sz="3000" dirty="0" err="1">
                <a:solidFill>
                  <a:srgbClr val="EEECE1"/>
                </a:solidFill>
                <a:latin typeface="Cambria" pitchFamily="18" charset="0"/>
              </a:rPr>
              <a:t>change</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6827987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Change is </a:t>
            </a:r>
            <a:r>
              <a:rPr lang="sv-SE" sz="4000" b="1" dirty="0" err="1" smtClean="0">
                <a:solidFill>
                  <a:schemeClr val="accent3">
                    <a:lumMod val="75000"/>
                  </a:schemeClr>
                </a:solidFill>
                <a:latin typeface="Calibri" pitchFamily="34" charset="0"/>
              </a:rPr>
              <a:t>always</a:t>
            </a:r>
            <a:r>
              <a:rPr lang="sv-SE" sz="4000" b="1" dirty="0" smtClean="0">
                <a:solidFill>
                  <a:schemeClr val="accent3">
                    <a:lumMod val="75000"/>
                  </a:schemeClr>
                </a:solidFill>
                <a:latin typeface="Calibri" pitchFamily="34" charset="0"/>
              </a:rPr>
              <a:t> hard…</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People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will</a:t>
            </a:r>
            <a:r>
              <a:rPr lang="sv-SE" sz="3200" dirty="0" smtClean="0">
                <a:solidFill>
                  <a:schemeClr val="tx1"/>
                </a:solidFill>
                <a:latin typeface="Calibri" pitchFamily="34" charset="0"/>
              </a:rPr>
              <a:t> </a:t>
            </a:r>
            <a:r>
              <a:rPr lang="sv-SE" sz="3200" b="1" dirty="0" err="1" smtClean="0">
                <a:solidFill>
                  <a:schemeClr val="accent3">
                    <a:lumMod val="75000"/>
                  </a:schemeClr>
                </a:solidFill>
                <a:latin typeface="Calibri" pitchFamily="34" charset="0"/>
              </a:rPr>
              <a:t>always</a:t>
            </a:r>
            <a:r>
              <a:rPr lang="sv-SE" sz="3200" dirty="0" smtClean="0">
                <a:solidFill>
                  <a:schemeClr val="accent3">
                    <a:lumMod val="75000"/>
                  </a:schemeClr>
                </a:solidFill>
                <a:latin typeface="Calibri" pitchFamily="34" charset="0"/>
              </a:rPr>
              <a:t> </a:t>
            </a:r>
            <a:r>
              <a:rPr lang="sv-SE" sz="3200" dirty="0" err="1" smtClean="0">
                <a:solidFill>
                  <a:schemeClr val="tx1"/>
                </a:solidFill>
                <a:latin typeface="Calibri" pitchFamily="34" charset="0"/>
              </a:rPr>
              <a:t>resist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 It is a </a:t>
            </a:r>
            <a:r>
              <a:rPr lang="sv-SE" sz="3200" dirty="0" err="1" smtClean="0">
                <a:solidFill>
                  <a:schemeClr val="tx1"/>
                </a:solidFill>
                <a:latin typeface="Calibri" pitchFamily="34" charset="0"/>
              </a:rPr>
              <a:t>natural</a:t>
            </a:r>
            <a:r>
              <a:rPr lang="sv-SE" sz="3200" dirty="0" smtClean="0">
                <a:solidFill>
                  <a:schemeClr val="tx1"/>
                </a:solidFill>
                <a:latin typeface="Calibri" pitchFamily="34" charset="0"/>
              </a:rPr>
              <a:t> part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process!</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a:t>
            </a:r>
            <a:r>
              <a:rPr lang="sv-SE" sz="3000" dirty="0" err="1" smtClean="0">
                <a:solidFill>
                  <a:srgbClr val="EEECE1"/>
                </a:solidFill>
                <a:latin typeface="Cambria" pitchFamily="18" charset="0"/>
              </a:rPr>
              <a:t>five</a:t>
            </a:r>
            <a:r>
              <a:rPr lang="sv-SE" sz="3000" dirty="0" smtClean="0">
                <a:solidFill>
                  <a:srgbClr val="EEECE1"/>
                </a:solidFill>
                <a:latin typeface="Cambria" pitchFamily="18" charset="0"/>
              </a:rPr>
              <a:t> steps </a:t>
            </a:r>
            <a:r>
              <a:rPr lang="sv-SE" sz="3000" dirty="0" err="1" smtClean="0">
                <a:solidFill>
                  <a:srgbClr val="EEECE1"/>
                </a:solidFill>
                <a:latin typeface="Cambria" pitchFamily="18" charset="0"/>
              </a:rPr>
              <a:t>of</a:t>
            </a:r>
            <a:r>
              <a:rPr lang="sv-SE" sz="3000" dirty="0" smtClean="0">
                <a:solidFill>
                  <a:srgbClr val="EEECE1"/>
                </a:solidFill>
                <a:latin typeface="Cambria" pitchFamily="18" charset="0"/>
              </a:rPr>
              <a:t> </a:t>
            </a:r>
            <a:r>
              <a:rPr lang="sv-SE" sz="3000" dirty="0" err="1" smtClean="0">
                <a:solidFill>
                  <a:srgbClr val="EEECE1"/>
                </a:solidFill>
                <a:latin typeface="Cambria" pitchFamily="18" charset="0"/>
              </a:rPr>
              <a:t>change</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4048637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a:t>
            </a:r>
            <a:r>
              <a:rPr lang="sv-SE" sz="3000" dirty="0" err="1" smtClean="0">
                <a:solidFill>
                  <a:srgbClr val="EEECE1"/>
                </a:solidFill>
                <a:latin typeface="Cambria" pitchFamily="18" charset="0"/>
              </a:rPr>
              <a:t>five</a:t>
            </a:r>
            <a:r>
              <a:rPr lang="sv-SE" sz="3000" dirty="0" smtClean="0">
                <a:solidFill>
                  <a:srgbClr val="EEECE1"/>
                </a:solidFill>
                <a:latin typeface="Cambria" pitchFamily="18" charset="0"/>
              </a:rPr>
              <a:t> steps </a:t>
            </a:r>
            <a:r>
              <a:rPr lang="sv-SE" sz="3000" dirty="0" err="1" smtClean="0">
                <a:solidFill>
                  <a:srgbClr val="EEECE1"/>
                </a:solidFill>
                <a:latin typeface="Cambria" pitchFamily="18" charset="0"/>
              </a:rPr>
              <a:t>of</a:t>
            </a:r>
            <a:r>
              <a:rPr lang="sv-SE" sz="3000" dirty="0" smtClean="0">
                <a:solidFill>
                  <a:srgbClr val="EEECE1"/>
                </a:solidFill>
                <a:latin typeface="Cambria" pitchFamily="18" charset="0"/>
              </a:rPr>
              <a:t> </a:t>
            </a:r>
            <a:r>
              <a:rPr lang="sv-SE" sz="3000" dirty="0" err="1" smtClean="0">
                <a:solidFill>
                  <a:srgbClr val="EEECE1"/>
                </a:solidFill>
                <a:latin typeface="Cambria" pitchFamily="18" charset="0"/>
              </a:rPr>
              <a:t>change</a:t>
            </a:r>
            <a:endParaRPr lang="sv-SE" sz="3000" dirty="0">
              <a:solidFill>
                <a:srgbClr val="EEECE1"/>
              </a:solidFill>
              <a:latin typeface="Cambria" pitchFamily="18" charset="0"/>
            </a:endParaRPr>
          </a:p>
        </p:txBody>
      </p:sp>
      <p:sp>
        <p:nvSpPr>
          <p:cNvPr id="6" name="Kub 5"/>
          <p:cNvSpPr/>
          <p:nvPr/>
        </p:nvSpPr>
        <p:spPr>
          <a:xfrm>
            <a:off x="2195736" y="4293096"/>
            <a:ext cx="5976664"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Kub 9"/>
          <p:cNvSpPr/>
          <p:nvPr/>
        </p:nvSpPr>
        <p:spPr>
          <a:xfrm>
            <a:off x="3491880" y="3317642"/>
            <a:ext cx="4680520"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Kub 10"/>
          <p:cNvSpPr/>
          <p:nvPr/>
        </p:nvSpPr>
        <p:spPr>
          <a:xfrm>
            <a:off x="4788024" y="2348880"/>
            <a:ext cx="3384376"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Kub 11"/>
          <p:cNvSpPr/>
          <p:nvPr/>
        </p:nvSpPr>
        <p:spPr>
          <a:xfrm>
            <a:off x="6084168" y="1364831"/>
            <a:ext cx="2088232"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ruta 6"/>
          <p:cNvSpPr txBox="1"/>
          <p:nvPr/>
        </p:nvSpPr>
        <p:spPr>
          <a:xfrm>
            <a:off x="378768" y="4753353"/>
            <a:ext cx="1691810" cy="369332"/>
          </a:xfrm>
          <a:prstGeom prst="rect">
            <a:avLst/>
          </a:prstGeom>
          <a:noFill/>
        </p:spPr>
        <p:txBody>
          <a:bodyPr wrap="none" rtlCol="0">
            <a:spAutoFit/>
          </a:bodyPr>
          <a:lstStyle/>
          <a:p>
            <a:r>
              <a:rPr lang="sv-SE" b="1" dirty="0" smtClean="0">
                <a:solidFill>
                  <a:schemeClr val="accent3">
                    <a:lumMod val="75000"/>
                  </a:schemeClr>
                </a:solidFill>
              </a:rPr>
              <a:t>Late Status </a:t>
            </a:r>
            <a:r>
              <a:rPr lang="sv-SE" b="1" dirty="0" err="1" smtClean="0">
                <a:solidFill>
                  <a:schemeClr val="accent3">
                    <a:lumMod val="75000"/>
                  </a:schemeClr>
                </a:solidFill>
              </a:rPr>
              <a:t>Quo</a:t>
            </a:r>
            <a:endParaRPr lang="en-US" b="1" dirty="0">
              <a:solidFill>
                <a:schemeClr val="accent3">
                  <a:lumMod val="75000"/>
                </a:schemeClr>
              </a:solidFill>
            </a:endParaRPr>
          </a:p>
        </p:txBody>
      </p:sp>
      <p:sp>
        <p:nvSpPr>
          <p:cNvPr id="14" name="textruta 13"/>
          <p:cNvSpPr txBox="1"/>
          <p:nvPr/>
        </p:nvSpPr>
        <p:spPr>
          <a:xfrm>
            <a:off x="2134749" y="3645024"/>
            <a:ext cx="1170705" cy="369332"/>
          </a:xfrm>
          <a:prstGeom prst="rect">
            <a:avLst/>
          </a:prstGeom>
          <a:noFill/>
        </p:spPr>
        <p:txBody>
          <a:bodyPr wrap="none" rtlCol="0">
            <a:spAutoFit/>
          </a:bodyPr>
          <a:lstStyle/>
          <a:p>
            <a:r>
              <a:rPr lang="sv-SE" dirty="0" err="1" smtClean="0">
                <a:solidFill>
                  <a:schemeClr val="bg1">
                    <a:lumMod val="85000"/>
                  </a:schemeClr>
                </a:solidFill>
              </a:rPr>
              <a:t>Resistance</a:t>
            </a:r>
            <a:endParaRPr lang="en-US" dirty="0">
              <a:solidFill>
                <a:schemeClr val="bg1">
                  <a:lumMod val="85000"/>
                </a:schemeClr>
              </a:solidFill>
            </a:endParaRPr>
          </a:p>
        </p:txBody>
      </p:sp>
      <p:sp>
        <p:nvSpPr>
          <p:cNvPr id="15" name="textruta 14"/>
          <p:cNvSpPr txBox="1"/>
          <p:nvPr/>
        </p:nvSpPr>
        <p:spPr>
          <a:xfrm>
            <a:off x="3779912" y="2819309"/>
            <a:ext cx="752129" cy="369332"/>
          </a:xfrm>
          <a:prstGeom prst="rect">
            <a:avLst/>
          </a:prstGeom>
          <a:noFill/>
        </p:spPr>
        <p:txBody>
          <a:bodyPr wrap="none" rtlCol="0">
            <a:spAutoFit/>
          </a:bodyPr>
          <a:lstStyle/>
          <a:p>
            <a:r>
              <a:rPr lang="sv-SE" dirty="0" err="1" smtClean="0">
                <a:solidFill>
                  <a:schemeClr val="bg1">
                    <a:lumMod val="85000"/>
                  </a:schemeClr>
                </a:solidFill>
              </a:rPr>
              <a:t>Chaos</a:t>
            </a:r>
            <a:endParaRPr lang="en-US" dirty="0">
              <a:solidFill>
                <a:schemeClr val="bg1">
                  <a:lumMod val="85000"/>
                </a:schemeClr>
              </a:solidFill>
            </a:endParaRPr>
          </a:p>
        </p:txBody>
      </p:sp>
      <p:sp>
        <p:nvSpPr>
          <p:cNvPr id="16" name="textruta 15"/>
          <p:cNvSpPr txBox="1"/>
          <p:nvPr/>
        </p:nvSpPr>
        <p:spPr>
          <a:xfrm>
            <a:off x="4788024" y="1694414"/>
            <a:ext cx="1218347" cy="369332"/>
          </a:xfrm>
          <a:prstGeom prst="rect">
            <a:avLst/>
          </a:prstGeom>
          <a:noFill/>
        </p:spPr>
        <p:txBody>
          <a:bodyPr wrap="none" rtlCol="0">
            <a:spAutoFit/>
          </a:bodyPr>
          <a:lstStyle/>
          <a:p>
            <a:r>
              <a:rPr lang="sv-SE" dirty="0" smtClean="0">
                <a:solidFill>
                  <a:schemeClr val="bg1">
                    <a:lumMod val="85000"/>
                  </a:schemeClr>
                </a:solidFill>
              </a:rPr>
              <a:t>Integration</a:t>
            </a:r>
            <a:endParaRPr lang="en-US" dirty="0">
              <a:solidFill>
                <a:schemeClr val="bg1">
                  <a:lumMod val="85000"/>
                </a:schemeClr>
              </a:solidFill>
            </a:endParaRPr>
          </a:p>
        </p:txBody>
      </p:sp>
      <p:sp>
        <p:nvSpPr>
          <p:cNvPr id="17" name="textruta 16"/>
          <p:cNvSpPr txBox="1"/>
          <p:nvPr/>
        </p:nvSpPr>
        <p:spPr>
          <a:xfrm>
            <a:off x="6228184" y="836712"/>
            <a:ext cx="1642757" cy="369332"/>
          </a:xfrm>
          <a:prstGeom prst="rect">
            <a:avLst/>
          </a:prstGeom>
          <a:noFill/>
        </p:spPr>
        <p:txBody>
          <a:bodyPr wrap="none" rtlCol="0">
            <a:spAutoFit/>
          </a:bodyPr>
          <a:lstStyle/>
          <a:p>
            <a:r>
              <a:rPr lang="sv-SE" dirty="0" smtClean="0">
                <a:solidFill>
                  <a:schemeClr val="bg1">
                    <a:lumMod val="85000"/>
                  </a:schemeClr>
                </a:solidFill>
              </a:rPr>
              <a:t>New status </a:t>
            </a:r>
            <a:r>
              <a:rPr lang="sv-SE" dirty="0" err="1" smtClean="0">
                <a:solidFill>
                  <a:schemeClr val="bg1">
                    <a:lumMod val="85000"/>
                  </a:schemeClr>
                </a:solidFill>
              </a:rPr>
              <a:t>quo</a:t>
            </a:r>
            <a:endParaRPr lang="en-US" dirty="0">
              <a:solidFill>
                <a:schemeClr val="bg1">
                  <a:lumMod val="85000"/>
                </a:schemeClr>
              </a:solidFill>
            </a:endParaRPr>
          </a:p>
        </p:txBody>
      </p:sp>
      <p:sp>
        <p:nvSpPr>
          <p:cNvPr id="9" name="textruta 8"/>
          <p:cNvSpPr txBox="1"/>
          <p:nvPr/>
        </p:nvSpPr>
        <p:spPr>
          <a:xfrm>
            <a:off x="3305454" y="4798893"/>
            <a:ext cx="3971762" cy="646331"/>
          </a:xfrm>
          <a:prstGeom prst="rect">
            <a:avLst/>
          </a:prstGeom>
          <a:noFill/>
        </p:spPr>
        <p:txBody>
          <a:bodyPr wrap="square" rtlCol="0">
            <a:spAutoFit/>
          </a:bodyPr>
          <a:lstStyle/>
          <a:p>
            <a:r>
              <a:rPr lang="sv-SE" b="1" dirty="0" smtClean="0">
                <a:solidFill>
                  <a:schemeClr val="accent3">
                    <a:lumMod val="75000"/>
                  </a:schemeClr>
                </a:solidFill>
              </a:rPr>
              <a:t>Tools and </a:t>
            </a:r>
            <a:r>
              <a:rPr lang="sv-SE" b="1" dirty="0" err="1" smtClean="0">
                <a:solidFill>
                  <a:schemeClr val="accent3">
                    <a:lumMod val="75000"/>
                  </a:schemeClr>
                </a:solidFill>
              </a:rPr>
              <a:t>environments</a:t>
            </a:r>
            <a:r>
              <a:rPr lang="sv-SE" b="1" dirty="0" smtClean="0">
                <a:solidFill>
                  <a:schemeClr val="accent3">
                    <a:lumMod val="75000"/>
                  </a:schemeClr>
                </a:solidFill>
              </a:rPr>
              <a:t> </a:t>
            </a:r>
            <a:r>
              <a:rPr lang="sv-SE" b="1" dirty="0" err="1" smtClean="0">
                <a:solidFill>
                  <a:schemeClr val="accent3">
                    <a:lumMod val="75000"/>
                  </a:schemeClr>
                </a:solidFill>
              </a:rPr>
              <a:t>are</a:t>
            </a:r>
            <a:r>
              <a:rPr lang="sv-SE" b="1" dirty="0" smtClean="0">
                <a:solidFill>
                  <a:schemeClr val="accent3">
                    <a:lumMod val="75000"/>
                  </a:schemeClr>
                </a:solidFill>
              </a:rPr>
              <a:t> </a:t>
            </a:r>
            <a:r>
              <a:rPr lang="sv-SE" b="1" dirty="0" err="1" smtClean="0">
                <a:solidFill>
                  <a:schemeClr val="accent3">
                    <a:lumMod val="75000"/>
                  </a:schemeClr>
                </a:solidFill>
              </a:rPr>
              <a:t>well</a:t>
            </a:r>
            <a:r>
              <a:rPr lang="sv-SE" b="1" dirty="0" smtClean="0">
                <a:solidFill>
                  <a:schemeClr val="accent3">
                    <a:lumMod val="75000"/>
                  </a:schemeClr>
                </a:solidFill>
              </a:rPr>
              <a:t> </a:t>
            </a:r>
            <a:r>
              <a:rPr lang="sv-SE" b="1" dirty="0" err="1" smtClean="0">
                <a:solidFill>
                  <a:schemeClr val="accent3">
                    <a:lumMod val="75000"/>
                  </a:schemeClr>
                </a:solidFill>
              </a:rPr>
              <a:t>known</a:t>
            </a:r>
            <a:endParaRPr lang="sv-SE" b="1" dirty="0" smtClean="0">
              <a:solidFill>
                <a:schemeClr val="accent3">
                  <a:lumMod val="75000"/>
                </a:schemeClr>
              </a:solidFill>
            </a:endParaRPr>
          </a:p>
          <a:p>
            <a:r>
              <a:rPr lang="sv-SE" b="1" dirty="0" smtClean="0">
                <a:solidFill>
                  <a:schemeClr val="accent3">
                    <a:lumMod val="75000"/>
                  </a:schemeClr>
                </a:solidFill>
              </a:rPr>
              <a:t>Processes </a:t>
            </a:r>
            <a:r>
              <a:rPr lang="sv-SE" b="1" dirty="0" err="1" smtClean="0">
                <a:solidFill>
                  <a:schemeClr val="accent3">
                    <a:lumMod val="75000"/>
                  </a:schemeClr>
                </a:solidFill>
              </a:rPr>
              <a:t>are</a:t>
            </a:r>
            <a:r>
              <a:rPr lang="sv-SE" b="1" dirty="0" smtClean="0">
                <a:solidFill>
                  <a:schemeClr val="accent3">
                    <a:lumMod val="75000"/>
                  </a:schemeClr>
                </a:solidFill>
              </a:rPr>
              <a:t> </a:t>
            </a:r>
            <a:r>
              <a:rPr lang="sv-SE" b="1" dirty="0" err="1" smtClean="0">
                <a:solidFill>
                  <a:schemeClr val="accent3">
                    <a:lumMod val="75000"/>
                  </a:schemeClr>
                </a:solidFill>
              </a:rPr>
              <a:t>well</a:t>
            </a:r>
            <a:r>
              <a:rPr lang="sv-SE" b="1" dirty="0" smtClean="0">
                <a:solidFill>
                  <a:schemeClr val="accent3">
                    <a:lumMod val="75000"/>
                  </a:schemeClr>
                </a:solidFill>
              </a:rPr>
              <a:t> </a:t>
            </a:r>
            <a:r>
              <a:rPr lang="sv-SE" b="1" dirty="0" err="1" smtClean="0">
                <a:solidFill>
                  <a:schemeClr val="accent3">
                    <a:lumMod val="75000"/>
                  </a:schemeClr>
                </a:solidFill>
              </a:rPr>
              <a:t>known</a:t>
            </a:r>
            <a:r>
              <a:rPr lang="sv-SE" b="1" dirty="0" smtClean="0">
                <a:solidFill>
                  <a:schemeClr val="accent3">
                    <a:lumMod val="75000"/>
                  </a:schemeClr>
                </a:solidFill>
              </a:rPr>
              <a:t> and </a:t>
            </a:r>
            <a:r>
              <a:rPr lang="sv-SE" b="1" dirty="0" err="1" smtClean="0">
                <a:solidFill>
                  <a:schemeClr val="accent3">
                    <a:lumMod val="75000"/>
                  </a:schemeClr>
                </a:solidFill>
              </a:rPr>
              <a:t>used</a:t>
            </a:r>
            <a:endParaRPr lang="en-US" b="1" dirty="0">
              <a:solidFill>
                <a:schemeClr val="accent3">
                  <a:lumMod val="75000"/>
                </a:schemeClr>
              </a:solidFill>
            </a:endParaRPr>
          </a:p>
        </p:txBody>
      </p:sp>
    </p:spTree>
    <p:extLst>
      <p:ext uri="{BB962C8B-B14F-4D97-AF65-F5344CB8AC3E}">
        <p14:creationId xmlns:p14="http://schemas.microsoft.com/office/powerpoint/2010/main" val="8920893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a:t>
            </a:r>
            <a:r>
              <a:rPr lang="sv-SE" sz="3000" dirty="0" err="1" smtClean="0">
                <a:solidFill>
                  <a:srgbClr val="EEECE1"/>
                </a:solidFill>
                <a:latin typeface="Cambria" pitchFamily="18" charset="0"/>
              </a:rPr>
              <a:t>five</a:t>
            </a:r>
            <a:r>
              <a:rPr lang="sv-SE" sz="3000" dirty="0" smtClean="0">
                <a:solidFill>
                  <a:srgbClr val="EEECE1"/>
                </a:solidFill>
                <a:latin typeface="Cambria" pitchFamily="18" charset="0"/>
              </a:rPr>
              <a:t> steps </a:t>
            </a:r>
            <a:r>
              <a:rPr lang="sv-SE" sz="3000" dirty="0" err="1" smtClean="0">
                <a:solidFill>
                  <a:srgbClr val="EEECE1"/>
                </a:solidFill>
                <a:latin typeface="Cambria" pitchFamily="18" charset="0"/>
              </a:rPr>
              <a:t>of</a:t>
            </a:r>
            <a:r>
              <a:rPr lang="sv-SE" sz="3000" dirty="0" smtClean="0">
                <a:solidFill>
                  <a:srgbClr val="EEECE1"/>
                </a:solidFill>
                <a:latin typeface="Cambria" pitchFamily="18" charset="0"/>
              </a:rPr>
              <a:t> </a:t>
            </a:r>
            <a:r>
              <a:rPr lang="sv-SE" sz="3000" dirty="0" err="1" smtClean="0">
                <a:solidFill>
                  <a:srgbClr val="EEECE1"/>
                </a:solidFill>
                <a:latin typeface="Cambria" pitchFamily="18" charset="0"/>
              </a:rPr>
              <a:t>change</a:t>
            </a:r>
            <a:endParaRPr lang="sv-SE" sz="3000" dirty="0">
              <a:solidFill>
                <a:srgbClr val="EEECE1"/>
              </a:solidFill>
              <a:latin typeface="Cambria" pitchFamily="18" charset="0"/>
            </a:endParaRPr>
          </a:p>
        </p:txBody>
      </p:sp>
      <p:sp>
        <p:nvSpPr>
          <p:cNvPr id="6" name="Kub 5"/>
          <p:cNvSpPr/>
          <p:nvPr/>
        </p:nvSpPr>
        <p:spPr>
          <a:xfrm>
            <a:off x="2195736" y="4293096"/>
            <a:ext cx="5976664"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Kub 9"/>
          <p:cNvSpPr/>
          <p:nvPr/>
        </p:nvSpPr>
        <p:spPr>
          <a:xfrm>
            <a:off x="3491880" y="3317642"/>
            <a:ext cx="4680520"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Kub 10"/>
          <p:cNvSpPr/>
          <p:nvPr/>
        </p:nvSpPr>
        <p:spPr>
          <a:xfrm>
            <a:off x="4788024" y="2348880"/>
            <a:ext cx="3384376"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Kub 11"/>
          <p:cNvSpPr/>
          <p:nvPr/>
        </p:nvSpPr>
        <p:spPr>
          <a:xfrm>
            <a:off x="6084168" y="1364831"/>
            <a:ext cx="2088232"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ruta 6"/>
          <p:cNvSpPr txBox="1"/>
          <p:nvPr/>
        </p:nvSpPr>
        <p:spPr>
          <a:xfrm>
            <a:off x="378768" y="4753353"/>
            <a:ext cx="1662699" cy="369332"/>
          </a:xfrm>
          <a:prstGeom prst="rect">
            <a:avLst/>
          </a:prstGeom>
          <a:noFill/>
        </p:spPr>
        <p:txBody>
          <a:bodyPr wrap="none" rtlCol="0">
            <a:spAutoFit/>
          </a:bodyPr>
          <a:lstStyle/>
          <a:p>
            <a:r>
              <a:rPr lang="sv-SE" dirty="0" smtClean="0">
                <a:solidFill>
                  <a:schemeClr val="bg1">
                    <a:lumMod val="85000"/>
                  </a:schemeClr>
                </a:solidFill>
              </a:rPr>
              <a:t>Late Status </a:t>
            </a:r>
            <a:r>
              <a:rPr lang="sv-SE" dirty="0" err="1" smtClean="0">
                <a:solidFill>
                  <a:schemeClr val="bg1">
                    <a:lumMod val="85000"/>
                  </a:schemeClr>
                </a:solidFill>
              </a:rPr>
              <a:t>Quo</a:t>
            </a:r>
            <a:endParaRPr lang="en-US" dirty="0">
              <a:solidFill>
                <a:schemeClr val="bg1">
                  <a:lumMod val="85000"/>
                </a:schemeClr>
              </a:solidFill>
            </a:endParaRPr>
          </a:p>
        </p:txBody>
      </p:sp>
      <p:sp>
        <p:nvSpPr>
          <p:cNvPr id="14" name="textruta 13"/>
          <p:cNvSpPr txBox="1"/>
          <p:nvPr/>
        </p:nvSpPr>
        <p:spPr>
          <a:xfrm>
            <a:off x="2134749" y="3645024"/>
            <a:ext cx="1189556" cy="369332"/>
          </a:xfrm>
          <a:prstGeom prst="rect">
            <a:avLst/>
          </a:prstGeom>
          <a:noFill/>
        </p:spPr>
        <p:txBody>
          <a:bodyPr wrap="none" rtlCol="0">
            <a:spAutoFit/>
          </a:bodyPr>
          <a:lstStyle/>
          <a:p>
            <a:r>
              <a:rPr lang="sv-SE" b="1" dirty="0" err="1" smtClean="0">
                <a:solidFill>
                  <a:schemeClr val="accent3">
                    <a:lumMod val="75000"/>
                  </a:schemeClr>
                </a:solidFill>
              </a:rPr>
              <a:t>Resistance</a:t>
            </a:r>
            <a:endParaRPr lang="en-US" b="1" dirty="0">
              <a:solidFill>
                <a:schemeClr val="accent3">
                  <a:lumMod val="75000"/>
                </a:schemeClr>
              </a:solidFill>
            </a:endParaRPr>
          </a:p>
        </p:txBody>
      </p:sp>
      <p:sp>
        <p:nvSpPr>
          <p:cNvPr id="15" name="textruta 14"/>
          <p:cNvSpPr txBox="1"/>
          <p:nvPr/>
        </p:nvSpPr>
        <p:spPr>
          <a:xfrm>
            <a:off x="3779912" y="2819309"/>
            <a:ext cx="752129" cy="369332"/>
          </a:xfrm>
          <a:prstGeom prst="rect">
            <a:avLst/>
          </a:prstGeom>
          <a:noFill/>
        </p:spPr>
        <p:txBody>
          <a:bodyPr wrap="none" rtlCol="0">
            <a:spAutoFit/>
          </a:bodyPr>
          <a:lstStyle/>
          <a:p>
            <a:r>
              <a:rPr lang="sv-SE" dirty="0" err="1" smtClean="0">
                <a:solidFill>
                  <a:schemeClr val="bg1">
                    <a:lumMod val="85000"/>
                  </a:schemeClr>
                </a:solidFill>
              </a:rPr>
              <a:t>Chaos</a:t>
            </a:r>
            <a:endParaRPr lang="en-US" dirty="0">
              <a:solidFill>
                <a:schemeClr val="bg1">
                  <a:lumMod val="85000"/>
                </a:schemeClr>
              </a:solidFill>
            </a:endParaRPr>
          </a:p>
        </p:txBody>
      </p:sp>
      <p:sp>
        <p:nvSpPr>
          <p:cNvPr id="16" name="textruta 15"/>
          <p:cNvSpPr txBox="1"/>
          <p:nvPr/>
        </p:nvSpPr>
        <p:spPr>
          <a:xfrm>
            <a:off x="4788024" y="1694414"/>
            <a:ext cx="1218347" cy="369332"/>
          </a:xfrm>
          <a:prstGeom prst="rect">
            <a:avLst/>
          </a:prstGeom>
          <a:noFill/>
        </p:spPr>
        <p:txBody>
          <a:bodyPr wrap="none" rtlCol="0">
            <a:spAutoFit/>
          </a:bodyPr>
          <a:lstStyle/>
          <a:p>
            <a:r>
              <a:rPr lang="sv-SE" dirty="0" smtClean="0">
                <a:solidFill>
                  <a:schemeClr val="bg1">
                    <a:lumMod val="85000"/>
                  </a:schemeClr>
                </a:solidFill>
              </a:rPr>
              <a:t>Integration</a:t>
            </a:r>
            <a:endParaRPr lang="en-US" dirty="0">
              <a:solidFill>
                <a:schemeClr val="bg1">
                  <a:lumMod val="85000"/>
                </a:schemeClr>
              </a:solidFill>
            </a:endParaRPr>
          </a:p>
        </p:txBody>
      </p:sp>
      <p:sp>
        <p:nvSpPr>
          <p:cNvPr id="17" name="textruta 16"/>
          <p:cNvSpPr txBox="1"/>
          <p:nvPr/>
        </p:nvSpPr>
        <p:spPr>
          <a:xfrm>
            <a:off x="6228184" y="836712"/>
            <a:ext cx="1642757" cy="369332"/>
          </a:xfrm>
          <a:prstGeom prst="rect">
            <a:avLst/>
          </a:prstGeom>
          <a:noFill/>
        </p:spPr>
        <p:txBody>
          <a:bodyPr wrap="none" rtlCol="0">
            <a:spAutoFit/>
          </a:bodyPr>
          <a:lstStyle/>
          <a:p>
            <a:r>
              <a:rPr lang="sv-SE" dirty="0" smtClean="0">
                <a:solidFill>
                  <a:schemeClr val="bg1">
                    <a:lumMod val="85000"/>
                  </a:schemeClr>
                </a:solidFill>
              </a:rPr>
              <a:t>New status </a:t>
            </a:r>
            <a:r>
              <a:rPr lang="sv-SE" dirty="0" err="1" smtClean="0">
                <a:solidFill>
                  <a:schemeClr val="bg1">
                    <a:lumMod val="85000"/>
                  </a:schemeClr>
                </a:solidFill>
              </a:rPr>
              <a:t>quo</a:t>
            </a:r>
            <a:endParaRPr lang="en-US" dirty="0">
              <a:solidFill>
                <a:schemeClr val="bg1">
                  <a:lumMod val="85000"/>
                </a:schemeClr>
              </a:solidFill>
            </a:endParaRPr>
          </a:p>
        </p:txBody>
      </p:sp>
      <p:sp>
        <p:nvSpPr>
          <p:cNvPr id="9" name="textruta 8"/>
          <p:cNvSpPr txBox="1"/>
          <p:nvPr/>
        </p:nvSpPr>
        <p:spPr>
          <a:xfrm>
            <a:off x="3305454" y="4798893"/>
            <a:ext cx="3971762" cy="646331"/>
          </a:xfrm>
          <a:prstGeom prst="rect">
            <a:avLst/>
          </a:prstGeom>
          <a:noFill/>
        </p:spPr>
        <p:txBody>
          <a:bodyPr wrap="square" rtlCol="0">
            <a:spAutoFit/>
          </a:bodyPr>
          <a:lstStyle/>
          <a:p>
            <a:r>
              <a:rPr lang="sv-SE" dirty="0" smtClean="0">
                <a:solidFill>
                  <a:schemeClr val="bg1">
                    <a:lumMod val="85000"/>
                  </a:schemeClr>
                </a:solidFill>
              </a:rPr>
              <a:t>Tools and </a:t>
            </a:r>
            <a:r>
              <a:rPr lang="sv-SE" dirty="0" err="1" smtClean="0">
                <a:solidFill>
                  <a:schemeClr val="bg1">
                    <a:lumMod val="85000"/>
                  </a:schemeClr>
                </a:solidFill>
              </a:rPr>
              <a:t>environments</a:t>
            </a:r>
            <a:r>
              <a:rPr lang="sv-SE" dirty="0" smtClean="0">
                <a:solidFill>
                  <a:schemeClr val="bg1">
                    <a:lumMod val="85000"/>
                  </a:schemeClr>
                </a:solidFill>
              </a:rPr>
              <a:t> </a:t>
            </a:r>
            <a:r>
              <a:rPr lang="sv-SE" dirty="0" err="1" smtClean="0">
                <a:solidFill>
                  <a:schemeClr val="bg1">
                    <a:lumMod val="85000"/>
                  </a:schemeClr>
                </a:solidFill>
              </a:rPr>
              <a:t>are</a:t>
            </a:r>
            <a:r>
              <a:rPr lang="sv-SE" dirty="0" smtClean="0">
                <a:solidFill>
                  <a:schemeClr val="bg1">
                    <a:lumMod val="85000"/>
                  </a:schemeClr>
                </a:solidFill>
              </a:rPr>
              <a:t> </a:t>
            </a:r>
            <a:r>
              <a:rPr lang="sv-SE" dirty="0" err="1" smtClean="0">
                <a:solidFill>
                  <a:schemeClr val="bg1">
                    <a:lumMod val="85000"/>
                  </a:schemeClr>
                </a:solidFill>
              </a:rPr>
              <a:t>well</a:t>
            </a:r>
            <a:r>
              <a:rPr lang="sv-SE" dirty="0" smtClean="0">
                <a:solidFill>
                  <a:schemeClr val="bg1">
                    <a:lumMod val="85000"/>
                  </a:schemeClr>
                </a:solidFill>
              </a:rPr>
              <a:t> </a:t>
            </a:r>
            <a:r>
              <a:rPr lang="sv-SE" dirty="0" err="1" smtClean="0">
                <a:solidFill>
                  <a:schemeClr val="bg1">
                    <a:lumMod val="85000"/>
                  </a:schemeClr>
                </a:solidFill>
              </a:rPr>
              <a:t>known</a:t>
            </a:r>
            <a:endParaRPr lang="sv-SE" dirty="0" smtClean="0">
              <a:solidFill>
                <a:schemeClr val="bg1">
                  <a:lumMod val="85000"/>
                </a:schemeClr>
              </a:solidFill>
            </a:endParaRPr>
          </a:p>
          <a:p>
            <a:r>
              <a:rPr lang="sv-SE" dirty="0" smtClean="0">
                <a:solidFill>
                  <a:schemeClr val="bg1">
                    <a:lumMod val="85000"/>
                  </a:schemeClr>
                </a:solidFill>
              </a:rPr>
              <a:t>Processes </a:t>
            </a:r>
            <a:r>
              <a:rPr lang="sv-SE" dirty="0" err="1" smtClean="0">
                <a:solidFill>
                  <a:schemeClr val="bg1">
                    <a:lumMod val="85000"/>
                  </a:schemeClr>
                </a:solidFill>
              </a:rPr>
              <a:t>are</a:t>
            </a:r>
            <a:r>
              <a:rPr lang="sv-SE" dirty="0" smtClean="0">
                <a:solidFill>
                  <a:schemeClr val="bg1">
                    <a:lumMod val="85000"/>
                  </a:schemeClr>
                </a:solidFill>
              </a:rPr>
              <a:t> </a:t>
            </a:r>
            <a:r>
              <a:rPr lang="sv-SE" dirty="0" err="1" smtClean="0">
                <a:solidFill>
                  <a:schemeClr val="bg1">
                    <a:lumMod val="85000"/>
                  </a:schemeClr>
                </a:solidFill>
              </a:rPr>
              <a:t>well</a:t>
            </a:r>
            <a:r>
              <a:rPr lang="sv-SE" dirty="0" smtClean="0">
                <a:solidFill>
                  <a:schemeClr val="bg1">
                    <a:lumMod val="85000"/>
                  </a:schemeClr>
                </a:solidFill>
              </a:rPr>
              <a:t> </a:t>
            </a:r>
            <a:r>
              <a:rPr lang="sv-SE" dirty="0" err="1" smtClean="0">
                <a:solidFill>
                  <a:schemeClr val="bg1">
                    <a:lumMod val="85000"/>
                  </a:schemeClr>
                </a:solidFill>
              </a:rPr>
              <a:t>known</a:t>
            </a:r>
            <a:r>
              <a:rPr lang="sv-SE" dirty="0" smtClean="0">
                <a:solidFill>
                  <a:schemeClr val="bg1">
                    <a:lumMod val="85000"/>
                  </a:schemeClr>
                </a:solidFill>
              </a:rPr>
              <a:t> and </a:t>
            </a:r>
            <a:r>
              <a:rPr lang="sv-SE" dirty="0" err="1" smtClean="0">
                <a:solidFill>
                  <a:schemeClr val="bg1">
                    <a:lumMod val="85000"/>
                  </a:schemeClr>
                </a:solidFill>
              </a:rPr>
              <a:t>used</a:t>
            </a:r>
            <a:endParaRPr lang="en-US" dirty="0">
              <a:solidFill>
                <a:schemeClr val="bg1">
                  <a:lumMod val="85000"/>
                </a:schemeClr>
              </a:solidFill>
            </a:endParaRPr>
          </a:p>
        </p:txBody>
      </p:sp>
      <p:sp>
        <p:nvSpPr>
          <p:cNvPr id="13" name="textruta 12"/>
          <p:cNvSpPr txBox="1"/>
          <p:nvPr/>
        </p:nvSpPr>
        <p:spPr>
          <a:xfrm>
            <a:off x="4098287" y="3829690"/>
            <a:ext cx="3971762" cy="369332"/>
          </a:xfrm>
          <a:prstGeom prst="rect">
            <a:avLst/>
          </a:prstGeom>
          <a:noFill/>
        </p:spPr>
        <p:txBody>
          <a:bodyPr wrap="square" rtlCol="0">
            <a:spAutoFit/>
          </a:bodyPr>
          <a:lstStyle/>
          <a:p>
            <a:r>
              <a:rPr lang="sv-SE" b="1" dirty="0" err="1" smtClean="0">
                <a:solidFill>
                  <a:schemeClr val="accent3">
                    <a:lumMod val="75000"/>
                  </a:schemeClr>
                </a:solidFill>
              </a:rPr>
              <a:t>People</a:t>
            </a:r>
            <a:r>
              <a:rPr lang="sv-SE" b="1" dirty="0" smtClean="0">
                <a:solidFill>
                  <a:schemeClr val="accent3">
                    <a:lumMod val="75000"/>
                  </a:schemeClr>
                </a:solidFill>
              </a:rPr>
              <a:t> </a:t>
            </a:r>
            <a:r>
              <a:rPr lang="sv-SE" b="1" dirty="0" err="1" smtClean="0">
                <a:solidFill>
                  <a:schemeClr val="accent3">
                    <a:lumMod val="75000"/>
                  </a:schemeClr>
                </a:solidFill>
              </a:rPr>
              <a:t>are</a:t>
            </a:r>
            <a:r>
              <a:rPr lang="sv-SE" b="1" dirty="0" smtClean="0">
                <a:solidFill>
                  <a:schemeClr val="accent3">
                    <a:lumMod val="75000"/>
                  </a:schemeClr>
                </a:solidFill>
              </a:rPr>
              <a:t> </a:t>
            </a:r>
            <a:r>
              <a:rPr lang="sv-SE" b="1" dirty="0" err="1" smtClean="0">
                <a:solidFill>
                  <a:schemeClr val="accent3">
                    <a:lumMod val="75000"/>
                  </a:schemeClr>
                </a:solidFill>
              </a:rPr>
              <a:t>hesitant</a:t>
            </a:r>
            <a:r>
              <a:rPr lang="sv-SE" b="1" dirty="0" smtClean="0">
                <a:solidFill>
                  <a:schemeClr val="accent3">
                    <a:lumMod val="75000"/>
                  </a:schemeClr>
                </a:solidFill>
              </a:rPr>
              <a:t>, ”Will </a:t>
            </a:r>
            <a:r>
              <a:rPr lang="sv-SE" b="1" dirty="0" err="1" smtClean="0">
                <a:solidFill>
                  <a:schemeClr val="accent3">
                    <a:lumMod val="75000"/>
                  </a:schemeClr>
                </a:solidFill>
              </a:rPr>
              <a:t>this</a:t>
            </a:r>
            <a:r>
              <a:rPr lang="sv-SE" b="1" dirty="0" smtClean="0">
                <a:solidFill>
                  <a:schemeClr val="accent3">
                    <a:lumMod val="75000"/>
                  </a:schemeClr>
                </a:solidFill>
              </a:rPr>
              <a:t> </a:t>
            </a:r>
            <a:r>
              <a:rPr lang="sv-SE" b="1" dirty="0" err="1" smtClean="0">
                <a:solidFill>
                  <a:schemeClr val="accent3">
                    <a:lumMod val="75000"/>
                  </a:schemeClr>
                </a:solidFill>
              </a:rPr>
              <a:t>work</a:t>
            </a:r>
            <a:r>
              <a:rPr lang="sv-SE" b="1" dirty="0" smtClean="0">
                <a:solidFill>
                  <a:schemeClr val="accent3">
                    <a:lumMod val="75000"/>
                  </a:schemeClr>
                </a:solidFill>
              </a:rPr>
              <a:t>?”</a:t>
            </a:r>
            <a:endParaRPr lang="en-US" b="1" dirty="0">
              <a:solidFill>
                <a:schemeClr val="accent3">
                  <a:lumMod val="75000"/>
                </a:schemeClr>
              </a:solidFill>
            </a:endParaRPr>
          </a:p>
        </p:txBody>
      </p:sp>
    </p:spTree>
    <p:extLst>
      <p:ext uri="{BB962C8B-B14F-4D97-AF65-F5344CB8AC3E}">
        <p14:creationId xmlns:p14="http://schemas.microsoft.com/office/powerpoint/2010/main" val="4955830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a:t>
            </a:r>
            <a:r>
              <a:rPr lang="sv-SE" sz="3000" dirty="0" err="1" smtClean="0">
                <a:solidFill>
                  <a:srgbClr val="EEECE1"/>
                </a:solidFill>
                <a:latin typeface="Cambria" pitchFamily="18" charset="0"/>
              </a:rPr>
              <a:t>five</a:t>
            </a:r>
            <a:r>
              <a:rPr lang="sv-SE" sz="3000" dirty="0" smtClean="0">
                <a:solidFill>
                  <a:srgbClr val="EEECE1"/>
                </a:solidFill>
                <a:latin typeface="Cambria" pitchFamily="18" charset="0"/>
              </a:rPr>
              <a:t> steps </a:t>
            </a:r>
            <a:r>
              <a:rPr lang="sv-SE" sz="3000" dirty="0" err="1" smtClean="0">
                <a:solidFill>
                  <a:srgbClr val="EEECE1"/>
                </a:solidFill>
                <a:latin typeface="Cambria" pitchFamily="18" charset="0"/>
              </a:rPr>
              <a:t>of</a:t>
            </a:r>
            <a:r>
              <a:rPr lang="sv-SE" sz="3000" dirty="0" smtClean="0">
                <a:solidFill>
                  <a:srgbClr val="EEECE1"/>
                </a:solidFill>
                <a:latin typeface="Cambria" pitchFamily="18" charset="0"/>
              </a:rPr>
              <a:t> </a:t>
            </a:r>
            <a:r>
              <a:rPr lang="sv-SE" sz="3000" dirty="0" err="1" smtClean="0">
                <a:solidFill>
                  <a:srgbClr val="EEECE1"/>
                </a:solidFill>
                <a:latin typeface="Cambria" pitchFamily="18" charset="0"/>
              </a:rPr>
              <a:t>change</a:t>
            </a:r>
            <a:endParaRPr lang="sv-SE" sz="3000" dirty="0">
              <a:solidFill>
                <a:srgbClr val="EEECE1"/>
              </a:solidFill>
              <a:latin typeface="Cambria" pitchFamily="18" charset="0"/>
            </a:endParaRPr>
          </a:p>
        </p:txBody>
      </p:sp>
      <p:sp>
        <p:nvSpPr>
          <p:cNvPr id="6" name="Kub 5"/>
          <p:cNvSpPr/>
          <p:nvPr/>
        </p:nvSpPr>
        <p:spPr>
          <a:xfrm>
            <a:off x="2195736" y="4293096"/>
            <a:ext cx="5976664"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Kub 9"/>
          <p:cNvSpPr/>
          <p:nvPr/>
        </p:nvSpPr>
        <p:spPr>
          <a:xfrm>
            <a:off x="3491880" y="3317642"/>
            <a:ext cx="4680520"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Kub 10"/>
          <p:cNvSpPr/>
          <p:nvPr/>
        </p:nvSpPr>
        <p:spPr>
          <a:xfrm>
            <a:off x="4788024" y="2348880"/>
            <a:ext cx="3384376"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Kub 11"/>
          <p:cNvSpPr/>
          <p:nvPr/>
        </p:nvSpPr>
        <p:spPr>
          <a:xfrm>
            <a:off x="6084168" y="1364831"/>
            <a:ext cx="2088232"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ruta 6"/>
          <p:cNvSpPr txBox="1"/>
          <p:nvPr/>
        </p:nvSpPr>
        <p:spPr>
          <a:xfrm>
            <a:off x="378768" y="4753353"/>
            <a:ext cx="1662699" cy="369332"/>
          </a:xfrm>
          <a:prstGeom prst="rect">
            <a:avLst/>
          </a:prstGeom>
          <a:noFill/>
        </p:spPr>
        <p:txBody>
          <a:bodyPr wrap="none" rtlCol="0">
            <a:spAutoFit/>
          </a:bodyPr>
          <a:lstStyle/>
          <a:p>
            <a:r>
              <a:rPr lang="sv-SE" dirty="0" smtClean="0">
                <a:solidFill>
                  <a:schemeClr val="bg1">
                    <a:lumMod val="85000"/>
                  </a:schemeClr>
                </a:solidFill>
              </a:rPr>
              <a:t>Late Status </a:t>
            </a:r>
            <a:r>
              <a:rPr lang="sv-SE" dirty="0" err="1" smtClean="0">
                <a:solidFill>
                  <a:schemeClr val="bg1">
                    <a:lumMod val="85000"/>
                  </a:schemeClr>
                </a:solidFill>
              </a:rPr>
              <a:t>Quo</a:t>
            </a:r>
            <a:endParaRPr lang="en-US" dirty="0">
              <a:solidFill>
                <a:schemeClr val="bg1">
                  <a:lumMod val="85000"/>
                </a:schemeClr>
              </a:solidFill>
            </a:endParaRPr>
          </a:p>
        </p:txBody>
      </p:sp>
      <p:sp>
        <p:nvSpPr>
          <p:cNvPr id="14" name="textruta 13"/>
          <p:cNvSpPr txBox="1"/>
          <p:nvPr/>
        </p:nvSpPr>
        <p:spPr>
          <a:xfrm>
            <a:off x="2134749" y="3645024"/>
            <a:ext cx="1170705" cy="369332"/>
          </a:xfrm>
          <a:prstGeom prst="rect">
            <a:avLst/>
          </a:prstGeom>
          <a:noFill/>
        </p:spPr>
        <p:txBody>
          <a:bodyPr wrap="none" rtlCol="0">
            <a:spAutoFit/>
          </a:bodyPr>
          <a:lstStyle/>
          <a:p>
            <a:r>
              <a:rPr lang="sv-SE" dirty="0" err="1" smtClean="0">
                <a:solidFill>
                  <a:schemeClr val="bg1">
                    <a:lumMod val="85000"/>
                  </a:schemeClr>
                </a:solidFill>
              </a:rPr>
              <a:t>Resistance</a:t>
            </a:r>
            <a:endParaRPr lang="en-US" dirty="0">
              <a:solidFill>
                <a:schemeClr val="bg1">
                  <a:lumMod val="85000"/>
                </a:schemeClr>
              </a:solidFill>
            </a:endParaRPr>
          </a:p>
        </p:txBody>
      </p:sp>
      <p:sp>
        <p:nvSpPr>
          <p:cNvPr id="15" name="textruta 14"/>
          <p:cNvSpPr txBox="1"/>
          <p:nvPr/>
        </p:nvSpPr>
        <p:spPr>
          <a:xfrm>
            <a:off x="3779912" y="2819309"/>
            <a:ext cx="752129" cy="369332"/>
          </a:xfrm>
          <a:prstGeom prst="rect">
            <a:avLst/>
          </a:prstGeom>
          <a:noFill/>
        </p:spPr>
        <p:txBody>
          <a:bodyPr wrap="none" rtlCol="0">
            <a:spAutoFit/>
          </a:bodyPr>
          <a:lstStyle/>
          <a:p>
            <a:r>
              <a:rPr lang="sv-SE" b="1" dirty="0" err="1" smtClean="0">
                <a:solidFill>
                  <a:schemeClr val="accent3">
                    <a:lumMod val="75000"/>
                  </a:schemeClr>
                </a:solidFill>
              </a:rPr>
              <a:t>Chaos</a:t>
            </a:r>
            <a:endParaRPr lang="en-US" b="1" dirty="0">
              <a:solidFill>
                <a:schemeClr val="accent3">
                  <a:lumMod val="75000"/>
                </a:schemeClr>
              </a:solidFill>
            </a:endParaRPr>
          </a:p>
        </p:txBody>
      </p:sp>
      <p:sp>
        <p:nvSpPr>
          <p:cNvPr id="16" name="textruta 15"/>
          <p:cNvSpPr txBox="1"/>
          <p:nvPr/>
        </p:nvSpPr>
        <p:spPr>
          <a:xfrm>
            <a:off x="4788024" y="1694414"/>
            <a:ext cx="1218347" cy="369332"/>
          </a:xfrm>
          <a:prstGeom prst="rect">
            <a:avLst/>
          </a:prstGeom>
          <a:noFill/>
        </p:spPr>
        <p:txBody>
          <a:bodyPr wrap="none" rtlCol="0">
            <a:spAutoFit/>
          </a:bodyPr>
          <a:lstStyle/>
          <a:p>
            <a:r>
              <a:rPr lang="sv-SE" dirty="0" smtClean="0">
                <a:solidFill>
                  <a:schemeClr val="bg1">
                    <a:lumMod val="85000"/>
                  </a:schemeClr>
                </a:solidFill>
              </a:rPr>
              <a:t>Integration</a:t>
            </a:r>
            <a:endParaRPr lang="en-US" dirty="0">
              <a:solidFill>
                <a:schemeClr val="bg1">
                  <a:lumMod val="85000"/>
                </a:schemeClr>
              </a:solidFill>
            </a:endParaRPr>
          </a:p>
        </p:txBody>
      </p:sp>
      <p:sp>
        <p:nvSpPr>
          <p:cNvPr id="17" name="textruta 16"/>
          <p:cNvSpPr txBox="1"/>
          <p:nvPr/>
        </p:nvSpPr>
        <p:spPr>
          <a:xfrm>
            <a:off x="6228184" y="836712"/>
            <a:ext cx="1642757" cy="369332"/>
          </a:xfrm>
          <a:prstGeom prst="rect">
            <a:avLst/>
          </a:prstGeom>
          <a:noFill/>
        </p:spPr>
        <p:txBody>
          <a:bodyPr wrap="none" rtlCol="0">
            <a:spAutoFit/>
          </a:bodyPr>
          <a:lstStyle/>
          <a:p>
            <a:r>
              <a:rPr lang="sv-SE" dirty="0" smtClean="0">
                <a:solidFill>
                  <a:schemeClr val="bg1">
                    <a:lumMod val="85000"/>
                  </a:schemeClr>
                </a:solidFill>
              </a:rPr>
              <a:t>New status </a:t>
            </a:r>
            <a:r>
              <a:rPr lang="sv-SE" dirty="0" err="1" smtClean="0">
                <a:solidFill>
                  <a:schemeClr val="bg1">
                    <a:lumMod val="85000"/>
                  </a:schemeClr>
                </a:solidFill>
              </a:rPr>
              <a:t>quo</a:t>
            </a:r>
            <a:endParaRPr lang="en-US" dirty="0">
              <a:solidFill>
                <a:schemeClr val="bg1">
                  <a:lumMod val="85000"/>
                </a:schemeClr>
              </a:solidFill>
            </a:endParaRPr>
          </a:p>
        </p:txBody>
      </p:sp>
      <p:sp>
        <p:nvSpPr>
          <p:cNvPr id="9" name="textruta 8"/>
          <p:cNvSpPr txBox="1"/>
          <p:nvPr/>
        </p:nvSpPr>
        <p:spPr>
          <a:xfrm>
            <a:off x="3305454" y="4798893"/>
            <a:ext cx="3971762" cy="646331"/>
          </a:xfrm>
          <a:prstGeom prst="rect">
            <a:avLst/>
          </a:prstGeom>
          <a:noFill/>
        </p:spPr>
        <p:txBody>
          <a:bodyPr wrap="square" rtlCol="0">
            <a:spAutoFit/>
          </a:bodyPr>
          <a:lstStyle/>
          <a:p>
            <a:r>
              <a:rPr lang="sv-SE" dirty="0" smtClean="0">
                <a:solidFill>
                  <a:schemeClr val="bg1">
                    <a:lumMod val="85000"/>
                  </a:schemeClr>
                </a:solidFill>
              </a:rPr>
              <a:t>Tools and </a:t>
            </a:r>
            <a:r>
              <a:rPr lang="sv-SE" dirty="0" err="1" smtClean="0">
                <a:solidFill>
                  <a:schemeClr val="bg1">
                    <a:lumMod val="85000"/>
                  </a:schemeClr>
                </a:solidFill>
              </a:rPr>
              <a:t>environments</a:t>
            </a:r>
            <a:r>
              <a:rPr lang="sv-SE" dirty="0" smtClean="0">
                <a:solidFill>
                  <a:schemeClr val="bg1">
                    <a:lumMod val="85000"/>
                  </a:schemeClr>
                </a:solidFill>
              </a:rPr>
              <a:t> </a:t>
            </a:r>
            <a:r>
              <a:rPr lang="sv-SE" dirty="0" err="1" smtClean="0">
                <a:solidFill>
                  <a:schemeClr val="bg1">
                    <a:lumMod val="85000"/>
                  </a:schemeClr>
                </a:solidFill>
              </a:rPr>
              <a:t>are</a:t>
            </a:r>
            <a:r>
              <a:rPr lang="sv-SE" dirty="0" smtClean="0">
                <a:solidFill>
                  <a:schemeClr val="bg1">
                    <a:lumMod val="85000"/>
                  </a:schemeClr>
                </a:solidFill>
              </a:rPr>
              <a:t> </a:t>
            </a:r>
            <a:r>
              <a:rPr lang="sv-SE" dirty="0" err="1" smtClean="0">
                <a:solidFill>
                  <a:schemeClr val="bg1">
                    <a:lumMod val="85000"/>
                  </a:schemeClr>
                </a:solidFill>
              </a:rPr>
              <a:t>well</a:t>
            </a:r>
            <a:r>
              <a:rPr lang="sv-SE" dirty="0" smtClean="0">
                <a:solidFill>
                  <a:schemeClr val="bg1">
                    <a:lumMod val="85000"/>
                  </a:schemeClr>
                </a:solidFill>
              </a:rPr>
              <a:t> </a:t>
            </a:r>
            <a:r>
              <a:rPr lang="sv-SE" dirty="0" err="1" smtClean="0">
                <a:solidFill>
                  <a:schemeClr val="bg1">
                    <a:lumMod val="85000"/>
                  </a:schemeClr>
                </a:solidFill>
              </a:rPr>
              <a:t>known</a:t>
            </a:r>
            <a:endParaRPr lang="sv-SE" dirty="0" smtClean="0">
              <a:solidFill>
                <a:schemeClr val="bg1">
                  <a:lumMod val="85000"/>
                </a:schemeClr>
              </a:solidFill>
            </a:endParaRPr>
          </a:p>
          <a:p>
            <a:r>
              <a:rPr lang="sv-SE" dirty="0" smtClean="0">
                <a:solidFill>
                  <a:schemeClr val="bg1">
                    <a:lumMod val="85000"/>
                  </a:schemeClr>
                </a:solidFill>
              </a:rPr>
              <a:t>Processes </a:t>
            </a:r>
            <a:r>
              <a:rPr lang="sv-SE" dirty="0" err="1" smtClean="0">
                <a:solidFill>
                  <a:schemeClr val="bg1">
                    <a:lumMod val="85000"/>
                  </a:schemeClr>
                </a:solidFill>
              </a:rPr>
              <a:t>are</a:t>
            </a:r>
            <a:r>
              <a:rPr lang="sv-SE" dirty="0" smtClean="0">
                <a:solidFill>
                  <a:schemeClr val="bg1">
                    <a:lumMod val="85000"/>
                  </a:schemeClr>
                </a:solidFill>
              </a:rPr>
              <a:t> </a:t>
            </a:r>
            <a:r>
              <a:rPr lang="sv-SE" dirty="0" err="1" smtClean="0">
                <a:solidFill>
                  <a:schemeClr val="bg1">
                    <a:lumMod val="85000"/>
                  </a:schemeClr>
                </a:solidFill>
              </a:rPr>
              <a:t>well</a:t>
            </a:r>
            <a:r>
              <a:rPr lang="sv-SE" dirty="0" smtClean="0">
                <a:solidFill>
                  <a:schemeClr val="bg1">
                    <a:lumMod val="85000"/>
                  </a:schemeClr>
                </a:solidFill>
              </a:rPr>
              <a:t> </a:t>
            </a:r>
            <a:r>
              <a:rPr lang="sv-SE" dirty="0" err="1" smtClean="0">
                <a:solidFill>
                  <a:schemeClr val="bg1">
                    <a:lumMod val="85000"/>
                  </a:schemeClr>
                </a:solidFill>
              </a:rPr>
              <a:t>known</a:t>
            </a:r>
            <a:r>
              <a:rPr lang="sv-SE" dirty="0" smtClean="0">
                <a:solidFill>
                  <a:schemeClr val="bg1">
                    <a:lumMod val="85000"/>
                  </a:schemeClr>
                </a:solidFill>
              </a:rPr>
              <a:t> and </a:t>
            </a:r>
            <a:r>
              <a:rPr lang="sv-SE" dirty="0" err="1" smtClean="0">
                <a:solidFill>
                  <a:schemeClr val="bg1">
                    <a:lumMod val="85000"/>
                  </a:schemeClr>
                </a:solidFill>
              </a:rPr>
              <a:t>used</a:t>
            </a:r>
            <a:endParaRPr lang="en-US" dirty="0">
              <a:solidFill>
                <a:schemeClr val="bg1">
                  <a:lumMod val="85000"/>
                </a:schemeClr>
              </a:solidFill>
            </a:endParaRPr>
          </a:p>
        </p:txBody>
      </p:sp>
      <p:sp>
        <p:nvSpPr>
          <p:cNvPr id="13" name="textruta 12"/>
          <p:cNvSpPr txBox="1"/>
          <p:nvPr/>
        </p:nvSpPr>
        <p:spPr>
          <a:xfrm>
            <a:off x="4098287" y="3829690"/>
            <a:ext cx="3971762" cy="369332"/>
          </a:xfrm>
          <a:prstGeom prst="rect">
            <a:avLst/>
          </a:prstGeom>
          <a:noFill/>
        </p:spPr>
        <p:txBody>
          <a:bodyPr wrap="square" rtlCol="0">
            <a:spAutoFit/>
          </a:bodyPr>
          <a:lstStyle/>
          <a:p>
            <a:r>
              <a:rPr lang="sv-SE" dirty="0" err="1" smtClean="0">
                <a:solidFill>
                  <a:schemeClr val="bg1">
                    <a:lumMod val="85000"/>
                  </a:schemeClr>
                </a:solidFill>
              </a:rPr>
              <a:t>People</a:t>
            </a:r>
            <a:r>
              <a:rPr lang="sv-SE" dirty="0" smtClean="0">
                <a:solidFill>
                  <a:schemeClr val="bg1">
                    <a:lumMod val="85000"/>
                  </a:schemeClr>
                </a:solidFill>
              </a:rPr>
              <a:t> </a:t>
            </a:r>
            <a:r>
              <a:rPr lang="sv-SE" dirty="0" err="1" smtClean="0">
                <a:solidFill>
                  <a:schemeClr val="bg1">
                    <a:lumMod val="85000"/>
                  </a:schemeClr>
                </a:solidFill>
              </a:rPr>
              <a:t>are</a:t>
            </a:r>
            <a:r>
              <a:rPr lang="sv-SE" dirty="0" smtClean="0">
                <a:solidFill>
                  <a:schemeClr val="bg1">
                    <a:lumMod val="85000"/>
                  </a:schemeClr>
                </a:solidFill>
              </a:rPr>
              <a:t> </a:t>
            </a:r>
            <a:r>
              <a:rPr lang="sv-SE" dirty="0" err="1" smtClean="0">
                <a:solidFill>
                  <a:schemeClr val="bg1">
                    <a:lumMod val="85000"/>
                  </a:schemeClr>
                </a:solidFill>
              </a:rPr>
              <a:t>hesitant</a:t>
            </a:r>
            <a:r>
              <a:rPr lang="sv-SE" dirty="0" smtClean="0">
                <a:solidFill>
                  <a:schemeClr val="bg1">
                    <a:lumMod val="85000"/>
                  </a:schemeClr>
                </a:solidFill>
              </a:rPr>
              <a:t>, ”Will </a:t>
            </a:r>
            <a:r>
              <a:rPr lang="sv-SE" dirty="0" err="1" smtClean="0">
                <a:solidFill>
                  <a:schemeClr val="bg1">
                    <a:lumMod val="85000"/>
                  </a:schemeClr>
                </a:solidFill>
              </a:rPr>
              <a:t>this</a:t>
            </a:r>
            <a:r>
              <a:rPr lang="sv-SE" dirty="0" smtClean="0">
                <a:solidFill>
                  <a:schemeClr val="bg1">
                    <a:lumMod val="85000"/>
                  </a:schemeClr>
                </a:solidFill>
              </a:rPr>
              <a:t> </a:t>
            </a:r>
            <a:r>
              <a:rPr lang="sv-SE" dirty="0" err="1" smtClean="0">
                <a:solidFill>
                  <a:schemeClr val="bg1">
                    <a:lumMod val="85000"/>
                  </a:schemeClr>
                </a:solidFill>
              </a:rPr>
              <a:t>work</a:t>
            </a:r>
            <a:r>
              <a:rPr lang="sv-SE" dirty="0" smtClean="0">
                <a:solidFill>
                  <a:schemeClr val="bg1">
                    <a:lumMod val="85000"/>
                  </a:schemeClr>
                </a:solidFill>
              </a:rPr>
              <a:t>?”</a:t>
            </a:r>
            <a:endParaRPr lang="en-US" dirty="0">
              <a:solidFill>
                <a:schemeClr val="bg1">
                  <a:lumMod val="85000"/>
                </a:schemeClr>
              </a:solidFill>
            </a:endParaRPr>
          </a:p>
        </p:txBody>
      </p:sp>
      <p:sp>
        <p:nvSpPr>
          <p:cNvPr id="18" name="textruta 17"/>
          <p:cNvSpPr txBox="1"/>
          <p:nvPr/>
        </p:nvSpPr>
        <p:spPr>
          <a:xfrm>
            <a:off x="5242410" y="2830644"/>
            <a:ext cx="3971762" cy="830997"/>
          </a:xfrm>
          <a:prstGeom prst="rect">
            <a:avLst/>
          </a:prstGeom>
          <a:noFill/>
        </p:spPr>
        <p:txBody>
          <a:bodyPr wrap="square" rtlCol="0">
            <a:spAutoFit/>
          </a:bodyPr>
          <a:lstStyle/>
          <a:p>
            <a:r>
              <a:rPr lang="sv-SE" sz="1600" b="1" dirty="0" err="1" smtClean="0">
                <a:solidFill>
                  <a:schemeClr val="accent3">
                    <a:lumMod val="75000"/>
                  </a:schemeClr>
                </a:solidFill>
              </a:rPr>
              <a:t>People</a:t>
            </a:r>
            <a:r>
              <a:rPr lang="sv-SE" sz="1600" b="1" dirty="0" smtClean="0">
                <a:solidFill>
                  <a:schemeClr val="accent3">
                    <a:lumMod val="75000"/>
                  </a:schemeClr>
                </a:solidFill>
              </a:rPr>
              <a:t> </a:t>
            </a:r>
            <a:r>
              <a:rPr lang="sv-SE" sz="1600" b="1" dirty="0" err="1" smtClean="0">
                <a:solidFill>
                  <a:schemeClr val="accent3">
                    <a:lumMod val="75000"/>
                  </a:schemeClr>
                </a:solidFill>
              </a:rPr>
              <a:t>are</a:t>
            </a:r>
            <a:r>
              <a:rPr lang="sv-SE" sz="1600" b="1" dirty="0" smtClean="0">
                <a:solidFill>
                  <a:schemeClr val="accent3">
                    <a:lumMod val="75000"/>
                  </a:schemeClr>
                </a:solidFill>
              </a:rPr>
              <a:t> </a:t>
            </a:r>
            <a:r>
              <a:rPr lang="sv-SE" sz="1600" b="1" dirty="0" err="1" smtClean="0">
                <a:solidFill>
                  <a:schemeClr val="accent3">
                    <a:lumMod val="75000"/>
                  </a:schemeClr>
                </a:solidFill>
              </a:rPr>
              <a:t>confused</a:t>
            </a:r>
            <a:r>
              <a:rPr lang="sv-SE" sz="1600" b="1" dirty="0" smtClean="0">
                <a:solidFill>
                  <a:schemeClr val="accent3">
                    <a:lumMod val="75000"/>
                  </a:schemeClr>
                </a:solidFill>
              </a:rPr>
              <a:t>, processes </a:t>
            </a:r>
          </a:p>
          <a:p>
            <a:r>
              <a:rPr lang="sv-SE" sz="1600" b="1" dirty="0" err="1" smtClean="0">
                <a:solidFill>
                  <a:schemeClr val="accent3">
                    <a:lumMod val="75000"/>
                  </a:schemeClr>
                </a:solidFill>
              </a:rPr>
              <a:t>don’t</a:t>
            </a:r>
            <a:r>
              <a:rPr lang="sv-SE" sz="1600" b="1" dirty="0" smtClean="0">
                <a:solidFill>
                  <a:schemeClr val="accent3">
                    <a:lumMod val="75000"/>
                  </a:schemeClr>
                </a:solidFill>
              </a:rPr>
              <a:t> make sense, </a:t>
            </a:r>
            <a:r>
              <a:rPr lang="sv-SE" sz="1600" b="1" dirty="0" err="1" smtClean="0">
                <a:solidFill>
                  <a:schemeClr val="accent3">
                    <a:lumMod val="75000"/>
                  </a:schemeClr>
                </a:solidFill>
              </a:rPr>
              <a:t>tools</a:t>
            </a:r>
            <a:r>
              <a:rPr lang="sv-SE" sz="1600" b="1" dirty="0" smtClean="0">
                <a:solidFill>
                  <a:schemeClr val="accent3">
                    <a:lumMod val="75000"/>
                  </a:schemeClr>
                </a:solidFill>
              </a:rPr>
              <a:t> </a:t>
            </a:r>
            <a:r>
              <a:rPr lang="sv-SE" sz="1600" b="1" dirty="0" err="1" smtClean="0">
                <a:solidFill>
                  <a:schemeClr val="accent3">
                    <a:lumMod val="75000"/>
                  </a:schemeClr>
                </a:solidFill>
              </a:rPr>
              <a:t>seem</a:t>
            </a:r>
            <a:r>
              <a:rPr lang="sv-SE" sz="1600" b="1" dirty="0" smtClean="0">
                <a:solidFill>
                  <a:schemeClr val="accent3">
                    <a:lumMod val="75000"/>
                  </a:schemeClr>
                </a:solidFill>
              </a:rPr>
              <a:t> not </a:t>
            </a:r>
          </a:p>
          <a:p>
            <a:r>
              <a:rPr lang="sv-SE" sz="1600" b="1" dirty="0" err="1" smtClean="0">
                <a:solidFill>
                  <a:schemeClr val="accent3">
                    <a:lumMod val="75000"/>
                  </a:schemeClr>
                </a:solidFill>
              </a:rPr>
              <a:t>to</a:t>
            </a:r>
            <a:r>
              <a:rPr lang="sv-SE" sz="1600" b="1" dirty="0" smtClean="0">
                <a:solidFill>
                  <a:schemeClr val="accent3">
                    <a:lumMod val="75000"/>
                  </a:schemeClr>
                </a:solidFill>
              </a:rPr>
              <a:t> </a:t>
            </a:r>
            <a:r>
              <a:rPr lang="sv-SE" sz="1600" b="1" dirty="0" err="1" smtClean="0">
                <a:solidFill>
                  <a:schemeClr val="accent3">
                    <a:lumMod val="75000"/>
                  </a:schemeClr>
                </a:solidFill>
              </a:rPr>
              <a:t>work</a:t>
            </a:r>
            <a:endParaRPr lang="en-US" sz="1600" b="1" dirty="0">
              <a:solidFill>
                <a:schemeClr val="accent3">
                  <a:lumMod val="75000"/>
                </a:schemeClr>
              </a:solidFill>
            </a:endParaRPr>
          </a:p>
        </p:txBody>
      </p:sp>
    </p:spTree>
    <p:extLst>
      <p:ext uri="{BB962C8B-B14F-4D97-AF65-F5344CB8AC3E}">
        <p14:creationId xmlns:p14="http://schemas.microsoft.com/office/powerpoint/2010/main" val="13297886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950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err="1" smtClean="0">
                <a:solidFill>
                  <a:schemeClr val="accent3">
                    <a:lumMod val="75000"/>
                  </a:schemeClr>
                </a:solidFill>
                <a:latin typeface="Calibri" pitchFamily="34" charset="0"/>
              </a:rPr>
              <a:t>Comitting</a:t>
            </a:r>
            <a:r>
              <a:rPr lang="sv-SE" sz="2800" b="1" dirty="0" smtClean="0">
                <a:solidFill>
                  <a:schemeClr val="accent3">
                    <a:lumMod val="75000"/>
                  </a:schemeClr>
                </a:solidFill>
                <a:latin typeface="Calibri" pitchFamily="34" charset="0"/>
              </a:rPr>
              <a:t> as parts </a:t>
            </a:r>
            <a:r>
              <a:rPr lang="sv-SE" sz="2800" b="1" dirty="0" err="1" smtClean="0">
                <a:solidFill>
                  <a:schemeClr val="accent3">
                    <a:lumMod val="75000"/>
                  </a:schemeClr>
                </a:solidFill>
                <a:latin typeface="Calibri" pitchFamily="34" charset="0"/>
              </a:rPr>
              <a:t>of</a:t>
            </a:r>
            <a:r>
              <a:rPr lang="sv-SE" sz="2800" b="1" dirty="0" smtClean="0">
                <a:solidFill>
                  <a:schemeClr val="accent3">
                    <a:lumMod val="75000"/>
                  </a:schemeClr>
                </a:solidFill>
                <a:latin typeface="Calibri" pitchFamily="34" charset="0"/>
              </a:rPr>
              <a:t> features </a:t>
            </a:r>
            <a:r>
              <a:rPr lang="sv-SE" sz="2800" b="1" dirty="0" err="1" smtClean="0">
                <a:solidFill>
                  <a:schemeClr val="accent3">
                    <a:lumMod val="75000"/>
                  </a:schemeClr>
                </a:solidFill>
                <a:latin typeface="Calibri" pitchFamily="34" charset="0"/>
              </a:rPr>
              <a:t>are</a:t>
            </a:r>
            <a:r>
              <a:rPr lang="sv-SE" sz="2800" b="1" dirty="0" smtClean="0">
                <a:solidFill>
                  <a:schemeClr val="accent3">
                    <a:lumMod val="75000"/>
                  </a:schemeClr>
                </a:solidFill>
                <a:latin typeface="Calibri" pitchFamily="34" charset="0"/>
              </a:rPr>
              <a:t> finished and </a:t>
            </a:r>
            <a:r>
              <a:rPr lang="sv-SE" sz="2800" b="1" dirty="0" err="1" smtClean="0">
                <a:solidFill>
                  <a:schemeClr val="accent3">
                    <a:lumMod val="75000"/>
                  </a:schemeClr>
                </a:solidFill>
                <a:latin typeface="Calibri" pitchFamily="34" charset="0"/>
              </a:rPr>
              <a:t>can</a:t>
            </a:r>
            <a:r>
              <a:rPr lang="sv-SE" sz="2800" b="1" dirty="0" smtClean="0">
                <a:solidFill>
                  <a:schemeClr val="accent3">
                    <a:lumMod val="75000"/>
                  </a:schemeClr>
                </a:solidFill>
                <a:latin typeface="Calibri" pitchFamily="34" charset="0"/>
              </a:rPr>
              <a:t> be </a:t>
            </a:r>
            <a:r>
              <a:rPr lang="sv-SE" sz="2800" b="1" dirty="0" err="1" smtClean="0">
                <a:solidFill>
                  <a:schemeClr val="accent3">
                    <a:lumMod val="75000"/>
                  </a:schemeClr>
                </a:solidFill>
                <a:latin typeface="Calibri" pitchFamily="34" charset="0"/>
              </a:rPr>
              <a:t>integrated</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to</a:t>
            </a:r>
            <a:r>
              <a:rPr lang="sv-SE" sz="2800" b="1" dirty="0" smtClean="0">
                <a:solidFill>
                  <a:schemeClr val="accent3">
                    <a:lumMod val="75000"/>
                  </a:schemeClr>
                </a:solidFill>
                <a:latin typeface="Calibri" pitchFamily="34" charset="0"/>
              </a:rPr>
              <a:t> the </a:t>
            </a:r>
            <a:r>
              <a:rPr lang="sv-SE" sz="2800" b="1" dirty="0" err="1" smtClean="0">
                <a:solidFill>
                  <a:schemeClr val="accent3">
                    <a:lumMod val="75000"/>
                  </a:schemeClr>
                </a:solidFill>
                <a:latin typeface="Calibri" pitchFamily="34" charset="0"/>
              </a:rPr>
              <a:t>whole</a:t>
            </a:r>
            <a:endParaRPr lang="sv-SE" sz="2800" b="1" dirty="0" smtClean="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1026"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4437112"/>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075278"/>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4403912"/>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wps.prenhall.com/wps/media/objects/5475/5606653/images/ch15_web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3110" y="3384683"/>
            <a:ext cx="2717779" cy="1092355"/>
          </a:xfrm>
          <a:prstGeom prst="rect">
            <a:avLst/>
          </a:prstGeom>
          <a:noFill/>
          <a:extLst>
            <a:ext uri="{909E8E84-426E-40DD-AFC4-6F175D3DCCD1}">
              <a14:hiddenFill xmlns:a14="http://schemas.microsoft.com/office/drawing/2010/main">
                <a:solidFill>
                  <a:srgbClr val="FFFFFF"/>
                </a:solidFill>
              </a14:hiddenFill>
            </a:ext>
          </a:extLst>
        </p:spPr>
      </p:pic>
      <p:sp>
        <p:nvSpPr>
          <p:cNvPr id="26" name="Magnetskiva 25"/>
          <p:cNvSpPr/>
          <p:nvPr/>
        </p:nvSpPr>
        <p:spPr>
          <a:xfrm>
            <a:off x="3966752" y="3068960"/>
            <a:ext cx="1008112" cy="1296144"/>
          </a:xfrm>
          <a:prstGeom prst="flowChartMagneticDisk">
            <a:avLst/>
          </a:pr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ktangel 1"/>
          <p:cNvSpPr/>
          <p:nvPr/>
        </p:nvSpPr>
        <p:spPr>
          <a:xfrm>
            <a:off x="3161024" y="4260000"/>
            <a:ext cx="432048" cy="25945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ktangel 10"/>
          <p:cNvSpPr/>
          <p:nvPr/>
        </p:nvSpPr>
        <p:spPr>
          <a:xfrm>
            <a:off x="5148064" y="4269728"/>
            <a:ext cx="432048" cy="25945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ktangel 11"/>
          <p:cNvSpPr/>
          <p:nvPr/>
        </p:nvSpPr>
        <p:spPr>
          <a:xfrm>
            <a:off x="3566352" y="3945456"/>
            <a:ext cx="432048" cy="25945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ktangel 12"/>
          <p:cNvSpPr/>
          <p:nvPr/>
        </p:nvSpPr>
        <p:spPr>
          <a:xfrm>
            <a:off x="4087400" y="3687848"/>
            <a:ext cx="815340" cy="51450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Rak pil 3"/>
          <p:cNvCxnSpPr>
            <a:endCxn id="14" idx="1"/>
          </p:cNvCxnSpPr>
          <p:nvPr/>
        </p:nvCxnSpPr>
        <p:spPr>
          <a:xfrm>
            <a:off x="2627784" y="3501008"/>
            <a:ext cx="992729" cy="572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Rak pil 5"/>
          <p:cNvCxnSpPr>
            <a:endCxn id="22" idx="1"/>
          </p:cNvCxnSpPr>
          <p:nvPr/>
        </p:nvCxnSpPr>
        <p:spPr>
          <a:xfrm flipV="1">
            <a:off x="2699792" y="4398397"/>
            <a:ext cx="523716" cy="470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Rak pil 8"/>
          <p:cNvCxnSpPr>
            <a:endCxn id="23" idx="3"/>
          </p:cNvCxnSpPr>
          <p:nvPr/>
        </p:nvCxnSpPr>
        <p:spPr>
          <a:xfrm flipH="1">
            <a:off x="4473189" y="2996952"/>
            <a:ext cx="1610979" cy="1075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Rak pil 14"/>
          <p:cNvCxnSpPr>
            <a:endCxn id="24" idx="3"/>
          </p:cNvCxnSpPr>
          <p:nvPr/>
        </p:nvCxnSpPr>
        <p:spPr>
          <a:xfrm flipH="1" flipV="1">
            <a:off x="5345040" y="4400200"/>
            <a:ext cx="1315192" cy="468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ktangel 13"/>
          <p:cNvSpPr/>
          <p:nvPr/>
        </p:nvSpPr>
        <p:spPr>
          <a:xfrm>
            <a:off x="3620513" y="4007644"/>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ktangel 21"/>
          <p:cNvSpPr/>
          <p:nvPr/>
        </p:nvSpPr>
        <p:spPr>
          <a:xfrm>
            <a:off x="3223508" y="4332912"/>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ktangel 22"/>
          <p:cNvSpPr/>
          <p:nvPr/>
        </p:nvSpPr>
        <p:spPr>
          <a:xfrm>
            <a:off x="4358357" y="4007445"/>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ktangel 23"/>
          <p:cNvSpPr/>
          <p:nvPr/>
        </p:nvSpPr>
        <p:spPr>
          <a:xfrm>
            <a:off x="5230208" y="4334715"/>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8686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a:t>
            </a:r>
            <a:r>
              <a:rPr lang="sv-SE" sz="3000" dirty="0" err="1" smtClean="0">
                <a:solidFill>
                  <a:srgbClr val="EEECE1"/>
                </a:solidFill>
                <a:latin typeface="Cambria" pitchFamily="18" charset="0"/>
              </a:rPr>
              <a:t>five</a:t>
            </a:r>
            <a:r>
              <a:rPr lang="sv-SE" sz="3000" dirty="0" smtClean="0">
                <a:solidFill>
                  <a:srgbClr val="EEECE1"/>
                </a:solidFill>
                <a:latin typeface="Cambria" pitchFamily="18" charset="0"/>
              </a:rPr>
              <a:t> steps </a:t>
            </a:r>
            <a:r>
              <a:rPr lang="sv-SE" sz="3000" dirty="0" err="1" smtClean="0">
                <a:solidFill>
                  <a:srgbClr val="EEECE1"/>
                </a:solidFill>
                <a:latin typeface="Cambria" pitchFamily="18" charset="0"/>
              </a:rPr>
              <a:t>of</a:t>
            </a:r>
            <a:r>
              <a:rPr lang="sv-SE" sz="3000" dirty="0" smtClean="0">
                <a:solidFill>
                  <a:srgbClr val="EEECE1"/>
                </a:solidFill>
                <a:latin typeface="Cambria" pitchFamily="18" charset="0"/>
              </a:rPr>
              <a:t> </a:t>
            </a:r>
            <a:r>
              <a:rPr lang="sv-SE" sz="3000" dirty="0" err="1" smtClean="0">
                <a:solidFill>
                  <a:srgbClr val="EEECE1"/>
                </a:solidFill>
                <a:latin typeface="Cambria" pitchFamily="18" charset="0"/>
              </a:rPr>
              <a:t>change</a:t>
            </a:r>
            <a:endParaRPr lang="sv-SE" sz="3000" dirty="0">
              <a:solidFill>
                <a:srgbClr val="EEECE1"/>
              </a:solidFill>
              <a:latin typeface="Cambria" pitchFamily="18" charset="0"/>
            </a:endParaRPr>
          </a:p>
        </p:txBody>
      </p:sp>
      <p:sp>
        <p:nvSpPr>
          <p:cNvPr id="6" name="Kub 5"/>
          <p:cNvSpPr/>
          <p:nvPr/>
        </p:nvSpPr>
        <p:spPr>
          <a:xfrm>
            <a:off x="2195736" y="4293096"/>
            <a:ext cx="5976664"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Kub 9"/>
          <p:cNvSpPr/>
          <p:nvPr/>
        </p:nvSpPr>
        <p:spPr>
          <a:xfrm>
            <a:off x="3491880" y="3317642"/>
            <a:ext cx="4680520"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Kub 10"/>
          <p:cNvSpPr/>
          <p:nvPr/>
        </p:nvSpPr>
        <p:spPr>
          <a:xfrm>
            <a:off x="4788024" y="2348880"/>
            <a:ext cx="3384376"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Kub 11"/>
          <p:cNvSpPr/>
          <p:nvPr/>
        </p:nvSpPr>
        <p:spPr>
          <a:xfrm>
            <a:off x="6084168" y="1364831"/>
            <a:ext cx="2088232"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ruta 6"/>
          <p:cNvSpPr txBox="1"/>
          <p:nvPr/>
        </p:nvSpPr>
        <p:spPr>
          <a:xfrm>
            <a:off x="378768" y="4753353"/>
            <a:ext cx="1662699" cy="369332"/>
          </a:xfrm>
          <a:prstGeom prst="rect">
            <a:avLst/>
          </a:prstGeom>
          <a:noFill/>
        </p:spPr>
        <p:txBody>
          <a:bodyPr wrap="none" rtlCol="0">
            <a:spAutoFit/>
          </a:bodyPr>
          <a:lstStyle/>
          <a:p>
            <a:r>
              <a:rPr lang="sv-SE" dirty="0" smtClean="0">
                <a:solidFill>
                  <a:schemeClr val="bg1">
                    <a:lumMod val="85000"/>
                  </a:schemeClr>
                </a:solidFill>
              </a:rPr>
              <a:t>Late Status </a:t>
            </a:r>
            <a:r>
              <a:rPr lang="sv-SE" dirty="0" err="1" smtClean="0">
                <a:solidFill>
                  <a:schemeClr val="bg1">
                    <a:lumMod val="85000"/>
                  </a:schemeClr>
                </a:solidFill>
              </a:rPr>
              <a:t>Quo</a:t>
            </a:r>
            <a:endParaRPr lang="en-US" dirty="0">
              <a:solidFill>
                <a:schemeClr val="bg1">
                  <a:lumMod val="85000"/>
                </a:schemeClr>
              </a:solidFill>
            </a:endParaRPr>
          </a:p>
        </p:txBody>
      </p:sp>
      <p:sp>
        <p:nvSpPr>
          <p:cNvPr id="14" name="textruta 13"/>
          <p:cNvSpPr txBox="1"/>
          <p:nvPr/>
        </p:nvSpPr>
        <p:spPr>
          <a:xfrm>
            <a:off x="2134749" y="3645024"/>
            <a:ext cx="1170705" cy="369332"/>
          </a:xfrm>
          <a:prstGeom prst="rect">
            <a:avLst/>
          </a:prstGeom>
          <a:noFill/>
        </p:spPr>
        <p:txBody>
          <a:bodyPr wrap="none" rtlCol="0">
            <a:spAutoFit/>
          </a:bodyPr>
          <a:lstStyle/>
          <a:p>
            <a:r>
              <a:rPr lang="sv-SE" dirty="0" err="1" smtClean="0">
                <a:solidFill>
                  <a:schemeClr val="bg1">
                    <a:lumMod val="85000"/>
                  </a:schemeClr>
                </a:solidFill>
              </a:rPr>
              <a:t>Resistance</a:t>
            </a:r>
            <a:endParaRPr lang="en-US" dirty="0">
              <a:solidFill>
                <a:schemeClr val="bg1">
                  <a:lumMod val="85000"/>
                </a:schemeClr>
              </a:solidFill>
            </a:endParaRPr>
          </a:p>
        </p:txBody>
      </p:sp>
      <p:sp>
        <p:nvSpPr>
          <p:cNvPr id="15" name="textruta 14"/>
          <p:cNvSpPr txBox="1"/>
          <p:nvPr/>
        </p:nvSpPr>
        <p:spPr>
          <a:xfrm>
            <a:off x="3779912" y="2819309"/>
            <a:ext cx="752129" cy="369332"/>
          </a:xfrm>
          <a:prstGeom prst="rect">
            <a:avLst/>
          </a:prstGeom>
          <a:noFill/>
        </p:spPr>
        <p:txBody>
          <a:bodyPr wrap="none" rtlCol="0">
            <a:spAutoFit/>
          </a:bodyPr>
          <a:lstStyle/>
          <a:p>
            <a:r>
              <a:rPr lang="sv-SE" dirty="0" err="1" smtClean="0">
                <a:solidFill>
                  <a:schemeClr val="bg1">
                    <a:lumMod val="85000"/>
                  </a:schemeClr>
                </a:solidFill>
              </a:rPr>
              <a:t>Chaos</a:t>
            </a:r>
            <a:endParaRPr lang="en-US" dirty="0">
              <a:solidFill>
                <a:schemeClr val="bg1">
                  <a:lumMod val="85000"/>
                </a:schemeClr>
              </a:solidFill>
            </a:endParaRPr>
          </a:p>
        </p:txBody>
      </p:sp>
      <p:sp>
        <p:nvSpPr>
          <p:cNvPr id="16" name="textruta 15"/>
          <p:cNvSpPr txBox="1"/>
          <p:nvPr/>
        </p:nvSpPr>
        <p:spPr>
          <a:xfrm>
            <a:off x="4788024" y="1694414"/>
            <a:ext cx="1240148" cy="369332"/>
          </a:xfrm>
          <a:prstGeom prst="rect">
            <a:avLst/>
          </a:prstGeom>
          <a:noFill/>
        </p:spPr>
        <p:txBody>
          <a:bodyPr wrap="none" rtlCol="0">
            <a:spAutoFit/>
          </a:bodyPr>
          <a:lstStyle/>
          <a:p>
            <a:r>
              <a:rPr lang="sv-SE" b="1" dirty="0" smtClean="0">
                <a:solidFill>
                  <a:schemeClr val="accent3">
                    <a:lumMod val="75000"/>
                  </a:schemeClr>
                </a:solidFill>
              </a:rPr>
              <a:t>Integration</a:t>
            </a:r>
            <a:endParaRPr lang="en-US" b="1" dirty="0">
              <a:solidFill>
                <a:schemeClr val="accent3">
                  <a:lumMod val="75000"/>
                </a:schemeClr>
              </a:solidFill>
            </a:endParaRPr>
          </a:p>
        </p:txBody>
      </p:sp>
      <p:sp>
        <p:nvSpPr>
          <p:cNvPr id="17" name="textruta 16"/>
          <p:cNvSpPr txBox="1"/>
          <p:nvPr/>
        </p:nvSpPr>
        <p:spPr>
          <a:xfrm>
            <a:off x="6228184" y="836712"/>
            <a:ext cx="1642757" cy="369332"/>
          </a:xfrm>
          <a:prstGeom prst="rect">
            <a:avLst/>
          </a:prstGeom>
          <a:noFill/>
        </p:spPr>
        <p:txBody>
          <a:bodyPr wrap="none" rtlCol="0">
            <a:spAutoFit/>
          </a:bodyPr>
          <a:lstStyle/>
          <a:p>
            <a:r>
              <a:rPr lang="sv-SE" dirty="0" smtClean="0">
                <a:solidFill>
                  <a:schemeClr val="bg1">
                    <a:lumMod val="85000"/>
                  </a:schemeClr>
                </a:solidFill>
              </a:rPr>
              <a:t>New status </a:t>
            </a:r>
            <a:r>
              <a:rPr lang="sv-SE" dirty="0" err="1" smtClean="0">
                <a:solidFill>
                  <a:schemeClr val="bg1">
                    <a:lumMod val="85000"/>
                  </a:schemeClr>
                </a:solidFill>
              </a:rPr>
              <a:t>quo</a:t>
            </a:r>
            <a:endParaRPr lang="en-US" dirty="0">
              <a:solidFill>
                <a:schemeClr val="bg1">
                  <a:lumMod val="85000"/>
                </a:schemeClr>
              </a:solidFill>
            </a:endParaRPr>
          </a:p>
        </p:txBody>
      </p:sp>
      <p:sp>
        <p:nvSpPr>
          <p:cNvPr id="9" name="textruta 8"/>
          <p:cNvSpPr txBox="1"/>
          <p:nvPr/>
        </p:nvSpPr>
        <p:spPr>
          <a:xfrm>
            <a:off x="3305454" y="4798893"/>
            <a:ext cx="3971762" cy="646331"/>
          </a:xfrm>
          <a:prstGeom prst="rect">
            <a:avLst/>
          </a:prstGeom>
          <a:noFill/>
        </p:spPr>
        <p:txBody>
          <a:bodyPr wrap="square" rtlCol="0">
            <a:spAutoFit/>
          </a:bodyPr>
          <a:lstStyle/>
          <a:p>
            <a:r>
              <a:rPr lang="sv-SE" dirty="0" smtClean="0">
                <a:solidFill>
                  <a:schemeClr val="bg1">
                    <a:lumMod val="85000"/>
                  </a:schemeClr>
                </a:solidFill>
              </a:rPr>
              <a:t>Tools and </a:t>
            </a:r>
            <a:r>
              <a:rPr lang="sv-SE" dirty="0" err="1" smtClean="0">
                <a:solidFill>
                  <a:schemeClr val="bg1">
                    <a:lumMod val="85000"/>
                  </a:schemeClr>
                </a:solidFill>
              </a:rPr>
              <a:t>environments</a:t>
            </a:r>
            <a:r>
              <a:rPr lang="sv-SE" dirty="0" smtClean="0">
                <a:solidFill>
                  <a:schemeClr val="bg1">
                    <a:lumMod val="85000"/>
                  </a:schemeClr>
                </a:solidFill>
              </a:rPr>
              <a:t> </a:t>
            </a:r>
            <a:r>
              <a:rPr lang="sv-SE" dirty="0" err="1" smtClean="0">
                <a:solidFill>
                  <a:schemeClr val="bg1">
                    <a:lumMod val="85000"/>
                  </a:schemeClr>
                </a:solidFill>
              </a:rPr>
              <a:t>are</a:t>
            </a:r>
            <a:r>
              <a:rPr lang="sv-SE" dirty="0" smtClean="0">
                <a:solidFill>
                  <a:schemeClr val="bg1">
                    <a:lumMod val="85000"/>
                  </a:schemeClr>
                </a:solidFill>
              </a:rPr>
              <a:t> </a:t>
            </a:r>
            <a:r>
              <a:rPr lang="sv-SE" dirty="0" err="1" smtClean="0">
                <a:solidFill>
                  <a:schemeClr val="bg1">
                    <a:lumMod val="85000"/>
                  </a:schemeClr>
                </a:solidFill>
              </a:rPr>
              <a:t>well</a:t>
            </a:r>
            <a:r>
              <a:rPr lang="sv-SE" dirty="0" smtClean="0">
                <a:solidFill>
                  <a:schemeClr val="bg1">
                    <a:lumMod val="85000"/>
                  </a:schemeClr>
                </a:solidFill>
              </a:rPr>
              <a:t> </a:t>
            </a:r>
            <a:r>
              <a:rPr lang="sv-SE" dirty="0" err="1" smtClean="0">
                <a:solidFill>
                  <a:schemeClr val="bg1">
                    <a:lumMod val="85000"/>
                  </a:schemeClr>
                </a:solidFill>
              </a:rPr>
              <a:t>known</a:t>
            </a:r>
            <a:endParaRPr lang="sv-SE" dirty="0" smtClean="0">
              <a:solidFill>
                <a:schemeClr val="bg1">
                  <a:lumMod val="85000"/>
                </a:schemeClr>
              </a:solidFill>
            </a:endParaRPr>
          </a:p>
          <a:p>
            <a:r>
              <a:rPr lang="sv-SE" dirty="0" smtClean="0">
                <a:solidFill>
                  <a:schemeClr val="bg1">
                    <a:lumMod val="85000"/>
                  </a:schemeClr>
                </a:solidFill>
              </a:rPr>
              <a:t>Processes </a:t>
            </a:r>
            <a:r>
              <a:rPr lang="sv-SE" dirty="0" err="1" smtClean="0">
                <a:solidFill>
                  <a:schemeClr val="bg1">
                    <a:lumMod val="85000"/>
                  </a:schemeClr>
                </a:solidFill>
              </a:rPr>
              <a:t>are</a:t>
            </a:r>
            <a:r>
              <a:rPr lang="sv-SE" dirty="0" smtClean="0">
                <a:solidFill>
                  <a:schemeClr val="bg1">
                    <a:lumMod val="85000"/>
                  </a:schemeClr>
                </a:solidFill>
              </a:rPr>
              <a:t> </a:t>
            </a:r>
            <a:r>
              <a:rPr lang="sv-SE" dirty="0" err="1" smtClean="0">
                <a:solidFill>
                  <a:schemeClr val="bg1">
                    <a:lumMod val="85000"/>
                  </a:schemeClr>
                </a:solidFill>
              </a:rPr>
              <a:t>well</a:t>
            </a:r>
            <a:r>
              <a:rPr lang="sv-SE" dirty="0" smtClean="0">
                <a:solidFill>
                  <a:schemeClr val="bg1">
                    <a:lumMod val="85000"/>
                  </a:schemeClr>
                </a:solidFill>
              </a:rPr>
              <a:t> </a:t>
            </a:r>
            <a:r>
              <a:rPr lang="sv-SE" dirty="0" err="1" smtClean="0">
                <a:solidFill>
                  <a:schemeClr val="bg1">
                    <a:lumMod val="85000"/>
                  </a:schemeClr>
                </a:solidFill>
              </a:rPr>
              <a:t>known</a:t>
            </a:r>
            <a:r>
              <a:rPr lang="sv-SE" dirty="0" smtClean="0">
                <a:solidFill>
                  <a:schemeClr val="bg1">
                    <a:lumMod val="85000"/>
                  </a:schemeClr>
                </a:solidFill>
              </a:rPr>
              <a:t> and </a:t>
            </a:r>
            <a:r>
              <a:rPr lang="sv-SE" dirty="0" err="1" smtClean="0">
                <a:solidFill>
                  <a:schemeClr val="bg1">
                    <a:lumMod val="85000"/>
                  </a:schemeClr>
                </a:solidFill>
              </a:rPr>
              <a:t>used</a:t>
            </a:r>
            <a:endParaRPr lang="en-US" dirty="0">
              <a:solidFill>
                <a:schemeClr val="bg1">
                  <a:lumMod val="85000"/>
                </a:schemeClr>
              </a:solidFill>
            </a:endParaRPr>
          </a:p>
        </p:txBody>
      </p:sp>
      <p:sp>
        <p:nvSpPr>
          <p:cNvPr id="13" name="textruta 12"/>
          <p:cNvSpPr txBox="1"/>
          <p:nvPr/>
        </p:nvSpPr>
        <p:spPr>
          <a:xfrm>
            <a:off x="4098287" y="3829690"/>
            <a:ext cx="3971762" cy="369332"/>
          </a:xfrm>
          <a:prstGeom prst="rect">
            <a:avLst/>
          </a:prstGeom>
          <a:noFill/>
        </p:spPr>
        <p:txBody>
          <a:bodyPr wrap="square" rtlCol="0">
            <a:spAutoFit/>
          </a:bodyPr>
          <a:lstStyle/>
          <a:p>
            <a:r>
              <a:rPr lang="sv-SE" dirty="0" err="1" smtClean="0">
                <a:solidFill>
                  <a:schemeClr val="bg1">
                    <a:lumMod val="85000"/>
                  </a:schemeClr>
                </a:solidFill>
              </a:rPr>
              <a:t>People</a:t>
            </a:r>
            <a:r>
              <a:rPr lang="sv-SE" dirty="0" smtClean="0">
                <a:solidFill>
                  <a:schemeClr val="bg1">
                    <a:lumMod val="85000"/>
                  </a:schemeClr>
                </a:solidFill>
              </a:rPr>
              <a:t> </a:t>
            </a:r>
            <a:r>
              <a:rPr lang="sv-SE" dirty="0" err="1" smtClean="0">
                <a:solidFill>
                  <a:schemeClr val="bg1">
                    <a:lumMod val="85000"/>
                  </a:schemeClr>
                </a:solidFill>
              </a:rPr>
              <a:t>are</a:t>
            </a:r>
            <a:r>
              <a:rPr lang="sv-SE" dirty="0" smtClean="0">
                <a:solidFill>
                  <a:schemeClr val="bg1">
                    <a:lumMod val="85000"/>
                  </a:schemeClr>
                </a:solidFill>
              </a:rPr>
              <a:t> </a:t>
            </a:r>
            <a:r>
              <a:rPr lang="sv-SE" dirty="0" err="1" smtClean="0">
                <a:solidFill>
                  <a:schemeClr val="bg1">
                    <a:lumMod val="85000"/>
                  </a:schemeClr>
                </a:solidFill>
              </a:rPr>
              <a:t>hesitant</a:t>
            </a:r>
            <a:r>
              <a:rPr lang="sv-SE" dirty="0" smtClean="0">
                <a:solidFill>
                  <a:schemeClr val="bg1">
                    <a:lumMod val="85000"/>
                  </a:schemeClr>
                </a:solidFill>
              </a:rPr>
              <a:t>, ”Will </a:t>
            </a:r>
            <a:r>
              <a:rPr lang="sv-SE" dirty="0" err="1" smtClean="0">
                <a:solidFill>
                  <a:schemeClr val="bg1">
                    <a:lumMod val="85000"/>
                  </a:schemeClr>
                </a:solidFill>
              </a:rPr>
              <a:t>this</a:t>
            </a:r>
            <a:r>
              <a:rPr lang="sv-SE" dirty="0" smtClean="0">
                <a:solidFill>
                  <a:schemeClr val="bg1">
                    <a:lumMod val="85000"/>
                  </a:schemeClr>
                </a:solidFill>
              </a:rPr>
              <a:t> </a:t>
            </a:r>
            <a:r>
              <a:rPr lang="sv-SE" dirty="0" err="1" smtClean="0">
                <a:solidFill>
                  <a:schemeClr val="bg1">
                    <a:lumMod val="85000"/>
                  </a:schemeClr>
                </a:solidFill>
              </a:rPr>
              <a:t>work</a:t>
            </a:r>
            <a:r>
              <a:rPr lang="sv-SE" dirty="0" smtClean="0">
                <a:solidFill>
                  <a:schemeClr val="bg1">
                    <a:lumMod val="85000"/>
                  </a:schemeClr>
                </a:solidFill>
              </a:rPr>
              <a:t>?”</a:t>
            </a:r>
            <a:endParaRPr lang="en-US" dirty="0">
              <a:solidFill>
                <a:schemeClr val="bg1">
                  <a:lumMod val="85000"/>
                </a:schemeClr>
              </a:solidFill>
            </a:endParaRPr>
          </a:p>
        </p:txBody>
      </p:sp>
      <p:sp>
        <p:nvSpPr>
          <p:cNvPr id="18" name="textruta 17"/>
          <p:cNvSpPr txBox="1"/>
          <p:nvPr/>
        </p:nvSpPr>
        <p:spPr>
          <a:xfrm>
            <a:off x="5242410" y="2830644"/>
            <a:ext cx="3971762" cy="830997"/>
          </a:xfrm>
          <a:prstGeom prst="rect">
            <a:avLst/>
          </a:prstGeom>
          <a:noFill/>
        </p:spPr>
        <p:txBody>
          <a:bodyPr wrap="square" rtlCol="0">
            <a:spAutoFit/>
          </a:bodyPr>
          <a:lstStyle/>
          <a:p>
            <a:r>
              <a:rPr lang="sv-SE" sz="1600" dirty="0" err="1" smtClean="0">
                <a:solidFill>
                  <a:schemeClr val="bg1">
                    <a:lumMod val="85000"/>
                  </a:schemeClr>
                </a:solidFill>
              </a:rPr>
              <a:t>People</a:t>
            </a:r>
            <a:r>
              <a:rPr lang="sv-SE" sz="1600" dirty="0" smtClean="0">
                <a:solidFill>
                  <a:schemeClr val="bg1">
                    <a:lumMod val="85000"/>
                  </a:schemeClr>
                </a:solidFill>
              </a:rPr>
              <a:t> </a:t>
            </a:r>
            <a:r>
              <a:rPr lang="sv-SE" sz="1600" dirty="0" err="1" smtClean="0">
                <a:solidFill>
                  <a:schemeClr val="bg1">
                    <a:lumMod val="85000"/>
                  </a:schemeClr>
                </a:solidFill>
              </a:rPr>
              <a:t>are</a:t>
            </a:r>
            <a:r>
              <a:rPr lang="sv-SE" sz="1600" dirty="0" smtClean="0">
                <a:solidFill>
                  <a:schemeClr val="bg1">
                    <a:lumMod val="85000"/>
                  </a:schemeClr>
                </a:solidFill>
              </a:rPr>
              <a:t> </a:t>
            </a:r>
            <a:r>
              <a:rPr lang="sv-SE" sz="1600" dirty="0" err="1" smtClean="0">
                <a:solidFill>
                  <a:schemeClr val="bg1">
                    <a:lumMod val="85000"/>
                  </a:schemeClr>
                </a:solidFill>
              </a:rPr>
              <a:t>confused</a:t>
            </a:r>
            <a:r>
              <a:rPr lang="sv-SE" sz="1600" dirty="0" smtClean="0">
                <a:solidFill>
                  <a:schemeClr val="bg1">
                    <a:lumMod val="85000"/>
                  </a:schemeClr>
                </a:solidFill>
              </a:rPr>
              <a:t>, processes </a:t>
            </a:r>
          </a:p>
          <a:p>
            <a:r>
              <a:rPr lang="sv-SE" sz="1600" dirty="0" err="1" smtClean="0">
                <a:solidFill>
                  <a:schemeClr val="bg1">
                    <a:lumMod val="85000"/>
                  </a:schemeClr>
                </a:solidFill>
              </a:rPr>
              <a:t>don’t</a:t>
            </a:r>
            <a:r>
              <a:rPr lang="sv-SE" sz="1600" dirty="0" smtClean="0">
                <a:solidFill>
                  <a:schemeClr val="bg1">
                    <a:lumMod val="85000"/>
                  </a:schemeClr>
                </a:solidFill>
              </a:rPr>
              <a:t> make sense, </a:t>
            </a:r>
            <a:r>
              <a:rPr lang="sv-SE" sz="1600" dirty="0" err="1" smtClean="0">
                <a:solidFill>
                  <a:schemeClr val="bg1">
                    <a:lumMod val="85000"/>
                  </a:schemeClr>
                </a:solidFill>
              </a:rPr>
              <a:t>tools</a:t>
            </a:r>
            <a:r>
              <a:rPr lang="sv-SE" sz="1600" dirty="0" smtClean="0">
                <a:solidFill>
                  <a:schemeClr val="bg1">
                    <a:lumMod val="85000"/>
                  </a:schemeClr>
                </a:solidFill>
              </a:rPr>
              <a:t> </a:t>
            </a:r>
            <a:r>
              <a:rPr lang="sv-SE" sz="1600" dirty="0" err="1" smtClean="0">
                <a:solidFill>
                  <a:schemeClr val="bg1">
                    <a:lumMod val="85000"/>
                  </a:schemeClr>
                </a:solidFill>
              </a:rPr>
              <a:t>seem</a:t>
            </a:r>
            <a:r>
              <a:rPr lang="sv-SE" sz="1600" dirty="0" smtClean="0">
                <a:solidFill>
                  <a:schemeClr val="bg1">
                    <a:lumMod val="85000"/>
                  </a:schemeClr>
                </a:solidFill>
              </a:rPr>
              <a:t> not </a:t>
            </a:r>
          </a:p>
          <a:p>
            <a:r>
              <a:rPr lang="sv-SE" sz="1600" dirty="0" err="1" smtClean="0">
                <a:solidFill>
                  <a:schemeClr val="bg1">
                    <a:lumMod val="85000"/>
                  </a:schemeClr>
                </a:solidFill>
              </a:rPr>
              <a:t>to</a:t>
            </a:r>
            <a:r>
              <a:rPr lang="sv-SE" sz="1600" dirty="0" smtClean="0">
                <a:solidFill>
                  <a:schemeClr val="bg1">
                    <a:lumMod val="85000"/>
                  </a:schemeClr>
                </a:solidFill>
              </a:rPr>
              <a:t> </a:t>
            </a:r>
            <a:r>
              <a:rPr lang="sv-SE" sz="1600" dirty="0" err="1" smtClean="0">
                <a:solidFill>
                  <a:schemeClr val="bg1">
                    <a:lumMod val="85000"/>
                  </a:schemeClr>
                </a:solidFill>
              </a:rPr>
              <a:t>work</a:t>
            </a:r>
            <a:endParaRPr lang="en-US" sz="1600" dirty="0">
              <a:solidFill>
                <a:schemeClr val="bg1">
                  <a:lumMod val="85000"/>
                </a:schemeClr>
              </a:solidFill>
            </a:endParaRPr>
          </a:p>
        </p:txBody>
      </p:sp>
      <p:sp>
        <p:nvSpPr>
          <p:cNvPr id="19" name="textruta 18"/>
          <p:cNvSpPr txBox="1"/>
          <p:nvPr/>
        </p:nvSpPr>
        <p:spPr>
          <a:xfrm>
            <a:off x="6444208" y="1754813"/>
            <a:ext cx="3971762" cy="954107"/>
          </a:xfrm>
          <a:prstGeom prst="rect">
            <a:avLst/>
          </a:prstGeom>
          <a:noFill/>
        </p:spPr>
        <p:txBody>
          <a:bodyPr wrap="square" rtlCol="0">
            <a:spAutoFit/>
          </a:bodyPr>
          <a:lstStyle/>
          <a:p>
            <a:r>
              <a:rPr lang="sv-SE" sz="1400" b="1" dirty="0" err="1" smtClean="0">
                <a:solidFill>
                  <a:schemeClr val="accent3">
                    <a:lumMod val="75000"/>
                  </a:schemeClr>
                </a:solidFill>
              </a:rPr>
              <a:t>People</a:t>
            </a:r>
            <a:r>
              <a:rPr lang="sv-SE" sz="1400" b="1" dirty="0" smtClean="0">
                <a:solidFill>
                  <a:schemeClr val="accent3">
                    <a:lumMod val="75000"/>
                  </a:schemeClr>
                </a:solidFill>
              </a:rPr>
              <a:t> start </a:t>
            </a:r>
            <a:r>
              <a:rPr lang="sv-SE" sz="1400" b="1" dirty="0" err="1" smtClean="0">
                <a:solidFill>
                  <a:schemeClr val="accent3">
                    <a:lumMod val="75000"/>
                  </a:schemeClr>
                </a:solidFill>
              </a:rPr>
              <a:t>to</a:t>
            </a:r>
            <a:r>
              <a:rPr lang="sv-SE" sz="1400" b="1" dirty="0" smtClean="0">
                <a:solidFill>
                  <a:schemeClr val="accent3">
                    <a:lumMod val="75000"/>
                  </a:schemeClr>
                </a:solidFill>
              </a:rPr>
              <a:t> get</a:t>
            </a:r>
          </a:p>
          <a:p>
            <a:r>
              <a:rPr lang="sv-SE" sz="1400" b="1" dirty="0" err="1" smtClean="0">
                <a:solidFill>
                  <a:schemeClr val="accent3">
                    <a:lumMod val="75000"/>
                  </a:schemeClr>
                </a:solidFill>
              </a:rPr>
              <a:t>used</a:t>
            </a:r>
            <a:r>
              <a:rPr lang="sv-SE" sz="1400" b="1" dirty="0" smtClean="0">
                <a:solidFill>
                  <a:schemeClr val="accent3">
                    <a:lumMod val="75000"/>
                  </a:schemeClr>
                </a:solidFill>
              </a:rPr>
              <a:t>, processes </a:t>
            </a:r>
            <a:r>
              <a:rPr lang="sv-SE" sz="1400" b="1" dirty="0" err="1" smtClean="0">
                <a:solidFill>
                  <a:schemeClr val="accent3">
                    <a:lumMod val="75000"/>
                  </a:schemeClr>
                </a:solidFill>
              </a:rPr>
              <a:t>are</a:t>
            </a:r>
            <a:r>
              <a:rPr lang="sv-SE" sz="1400" b="1" dirty="0" smtClean="0">
                <a:solidFill>
                  <a:schemeClr val="accent3">
                    <a:lumMod val="75000"/>
                  </a:schemeClr>
                </a:solidFill>
              </a:rPr>
              <a:t> </a:t>
            </a:r>
          </a:p>
          <a:p>
            <a:r>
              <a:rPr lang="sv-SE" sz="1400" b="1" dirty="0" err="1" smtClean="0">
                <a:solidFill>
                  <a:schemeClr val="accent3">
                    <a:lumMod val="75000"/>
                  </a:schemeClr>
                </a:solidFill>
              </a:rPr>
              <a:t>adopted</a:t>
            </a:r>
            <a:r>
              <a:rPr lang="sv-SE" sz="1400" b="1" dirty="0" smtClean="0">
                <a:solidFill>
                  <a:schemeClr val="accent3">
                    <a:lumMod val="75000"/>
                  </a:schemeClr>
                </a:solidFill>
              </a:rPr>
              <a:t>, </a:t>
            </a:r>
            <a:r>
              <a:rPr lang="sv-SE" sz="1400" b="1" dirty="0" err="1" smtClean="0">
                <a:solidFill>
                  <a:schemeClr val="accent3">
                    <a:lumMod val="75000"/>
                  </a:schemeClr>
                </a:solidFill>
              </a:rPr>
              <a:t>tools</a:t>
            </a:r>
            <a:r>
              <a:rPr lang="sv-SE" sz="1400" b="1" dirty="0" smtClean="0">
                <a:solidFill>
                  <a:schemeClr val="accent3">
                    <a:lumMod val="75000"/>
                  </a:schemeClr>
                </a:solidFill>
              </a:rPr>
              <a:t> make </a:t>
            </a:r>
          </a:p>
          <a:p>
            <a:r>
              <a:rPr lang="sv-SE" sz="1400" b="1" dirty="0" smtClean="0">
                <a:solidFill>
                  <a:schemeClr val="accent3">
                    <a:lumMod val="75000"/>
                  </a:schemeClr>
                </a:solidFill>
              </a:rPr>
              <a:t>sense</a:t>
            </a:r>
            <a:endParaRPr lang="en-US" sz="1400" b="1" dirty="0">
              <a:solidFill>
                <a:schemeClr val="accent3">
                  <a:lumMod val="75000"/>
                </a:schemeClr>
              </a:solidFill>
            </a:endParaRPr>
          </a:p>
        </p:txBody>
      </p:sp>
    </p:spTree>
    <p:extLst>
      <p:ext uri="{BB962C8B-B14F-4D97-AF65-F5344CB8AC3E}">
        <p14:creationId xmlns:p14="http://schemas.microsoft.com/office/powerpoint/2010/main" val="34727345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a:t>
            </a:r>
            <a:r>
              <a:rPr lang="sv-SE" sz="3000" dirty="0" err="1" smtClean="0">
                <a:solidFill>
                  <a:srgbClr val="EEECE1"/>
                </a:solidFill>
                <a:latin typeface="Cambria" pitchFamily="18" charset="0"/>
              </a:rPr>
              <a:t>five</a:t>
            </a:r>
            <a:r>
              <a:rPr lang="sv-SE" sz="3000" dirty="0" smtClean="0">
                <a:solidFill>
                  <a:srgbClr val="EEECE1"/>
                </a:solidFill>
                <a:latin typeface="Cambria" pitchFamily="18" charset="0"/>
              </a:rPr>
              <a:t> steps </a:t>
            </a:r>
            <a:r>
              <a:rPr lang="sv-SE" sz="3000" dirty="0" err="1" smtClean="0">
                <a:solidFill>
                  <a:srgbClr val="EEECE1"/>
                </a:solidFill>
                <a:latin typeface="Cambria" pitchFamily="18" charset="0"/>
              </a:rPr>
              <a:t>of</a:t>
            </a:r>
            <a:r>
              <a:rPr lang="sv-SE" sz="3000" dirty="0" smtClean="0">
                <a:solidFill>
                  <a:srgbClr val="EEECE1"/>
                </a:solidFill>
                <a:latin typeface="Cambria" pitchFamily="18" charset="0"/>
              </a:rPr>
              <a:t> </a:t>
            </a:r>
            <a:r>
              <a:rPr lang="sv-SE" sz="3000" dirty="0" err="1" smtClean="0">
                <a:solidFill>
                  <a:srgbClr val="EEECE1"/>
                </a:solidFill>
                <a:latin typeface="Cambria" pitchFamily="18" charset="0"/>
              </a:rPr>
              <a:t>change</a:t>
            </a:r>
            <a:endParaRPr lang="sv-SE" sz="3000" dirty="0">
              <a:solidFill>
                <a:srgbClr val="EEECE1"/>
              </a:solidFill>
              <a:latin typeface="Cambria" pitchFamily="18" charset="0"/>
            </a:endParaRPr>
          </a:p>
        </p:txBody>
      </p:sp>
      <p:sp>
        <p:nvSpPr>
          <p:cNvPr id="6" name="Kub 5"/>
          <p:cNvSpPr/>
          <p:nvPr/>
        </p:nvSpPr>
        <p:spPr>
          <a:xfrm>
            <a:off x="2195736" y="4293096"/>
            <a:ext cx="5976664"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Kub 9"/>
          <p:cNvSpPr/>
          <p:nvPr/>
        </p:nvSpPr>
        <p:spPr>
          <a:xfrm>
            <a:off x="3491880" y="3317642"/>
            <a:ext cx="4680520"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Kub 10"/>
          <p:cNvSpPr/>
          <p:nvPr/>
        </p:nvSpPr>
        <p:spPr>
          <a:xfrm>
            <a:off x="4788024" y="2348880"/>
            <a:ext cx="3384376"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Kub 11"/>
          <p:cNvSpPr/>
          <p:nvPr/>
        </p:nvSpPr>
        <p:spPr>
          <a:xfrm>
            <a:off x="6084168" y="1364831"/>
            <a:ext cx="2088232" cy="1296144"/>
          </a:xfrm>
          <a:prstGeom prst="cube">
            <a:avLst/>
          </a:prstGeom>
          <a:solidFill>
            <a:schemeClr val="accent1">
              <a:lumMod val="40000"/>
              <a:lumOff val="60000"/>
            </a:schemeClr>
          </a:solidFill>
          <a:ln>
            <a:solidFill>
              <a:schemeClr val="accent1">
                <a:lumMod val="20000"/>
                <a:lumOff val="80000"/>
              </a:schemeClr>
            </a:solidFill>
          </a:ln>
          <a:scene3d>
            <a:camera prst="isometricOffAxis1Lef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ruta 6"/>
          <p:cNvSpPr txBox="1"/>
          <p:nvPr/>
        </p:nvSpPr>
        <p:spPr>
          <a:xfrm>
            <a:off x="378768" y="4753353"/>
            <a:ext cx="1662699" cy="369332"/>
          </a:xfrm>
          <a:prstGeom prst="rect">
            <a:avLst/>
          </a:prstGeom>
          <a:noFill/>
        </p:spPr>
        <p:txBody>
          <a:bodyPr wrap="none" rtlCol="0">
            <a:spAutoFit/>
          </a:bodyPr>
          <a:lstStyle/>
          <a:p>
            <a:r>
              <a:rPr lang="sv-SE" dirty="0" smtClean="0">
                <a:solidFill>
                  <a:schemeClr val="bg1">
                    <a:lumMod val="85000"/>
                  </a:schemeClr>
                </a:solidFill>
              </a:rPr>
              <a:t>Late Status </a:t>
            </a:r>
            <a:r>
              <a:rPr lang="sv-SE" dirty="0" err="1" smtClean="0">
                <a:solidFill>
                  <a:schemeClr val="bg1">
                    <a:lumMod val="85000"/>
                  </a:schemeClr>
                </a:solidFill>
              </a:rPr>
              <a:t>Quo</a:t>
            </a:r>
            <a:endParaRPr lang="en-US" dirty="0">
              <a:solidFill>
                <a:schemeClr val="bg1">
                  <a:lumMod val="85000"/>
                </a:schemeClr>
              </a:solidFill>
            </a:endParaRPr>
          </a:p>
        </p:txBody>
      </p:sp>
      <p:sp>
        <p:nvSpPr>
          <p:cNvPr id="14" name="textruta 13"/>
          <p:cNvSpPr txBox="1"/>
          <p:nvPr/>
        </p:nvSpPr>
        <p:spPr>
          <a:xfrm>
            <a:off x="2134749" y="3645024"/>
            <a:ext cx="1170705" cy="369332"/>
          </a:xfrm>
          <a:prstGeom prst="rect">
            <a:avLst/>
          </a:prstGeom>
          <a:noFill/>
        </p:spPr>
        <p:txBody>
          <a:bodyPr wrap="none" rtlCol="0">
            <a:spAutoFit/>
          </a:bodyPr>
          <a:lstStyle/>
          <a:p>
            <a:r>
              <a:rPr lang="sv-SE" dirty="0" err="1" smtClean="0">
                <a:solidFill>
                  <a:schemeClr val="bg1">
                    <a:lumMod val="85000"/>
                  </a:schemeClr>
                </a:solidFill>
              </a:rPr>
              <a:t>Resistance</a:t>
            </a:r>
            <a:endParaRPr lang="en-US" dirty="0">
              <a:solidFill>
                <a:schemeClr val="bg1">
                  <a:lumMod val="85000"/>
                </a:schemeClr>
              </a:solidFill>
            </a:endParaRPr>
          </a:p>
        </p:txBody>
      </p:sp>
      <p:sp>
        <p:nvSpPr>
          <p:cNvPr id="15" name="textruta 14"/>
          <p:cNvSpPr txBox="1"/>
          <p:nvPr/>
        </p:nvSpPr>
        <p:spPr>
          <a:xfrm>
            <a:off x="3779912" y="2819309"/>
            <a:ext cx="752129" cy="369332"/>
          </a:xfrm>
          <a:prstGeom prst="rect">
            <a:avLst/>
          </a:prstGeom>
          <a:noFill/>
        </p:spPr>
        <p:txBody>
          <a:bodyPr wrap="none" rtlCol="0">
            <a:spAutoFit/>
          </a:bodyPr>
          <a:lstStyle/>
          <a:p>
            <a:r>
              <a:rPr lang="sv-SE" dirty="0" err="1" smtClean="0">
                <a:solidFill>
                  <a:schemeClr val="bg1">
                    <a:lumMod val="85000"/>
                  </a:schemeClr>
                </a:solidFill>
              </a:rPr>
              <a:t>Chaos</a:t>
            </a:r>
            <a:endParaRPr lang="en-US" dirty="0">
              <a:solidFill>
                <a:schemeClr val="bg1">
                  <a:lumMod val="85000"/>
                </a:schemeClr>
              </a:solidFill>
            </a:endParaRPr>
          </a:p>
        </p:txBody>
      </p:sp>
      <p:sp>
        <p:nvSpPr>
          <p:cNvPr id="16" name="textruta 15"/>
          <p:cNvSpPr txBox="1"/>
          <p:nvPr/>
        </p:nvSpPr>
        <p:spPr>
          <a:xfrm>
            <a:off x="4788024" y="1694414"/>
            <a:ext cx="1218347" cy="369332"/>
          </a:xfrm>
          <a:prstGeom prst="rect">
            <a:avLst/>
          </a:prstGeom>
          <a:noFill/>
        </p:spPr>
        <p:txBody>
          <a:bodyPr wrap="none" rtlCol="0">
            <a:spAutoFit/>
          </a:bodyPr>
          <a:lstStyle/>
          <a:p>
            <a:r>
              <a:rPr lang="sv-SE" dirty="0" smtClean="0">
                <a:solidFill>
                  <a:schemeClr val="bg1">
                    <a:lumMod val="85000"/>
                  </a:schemeClr>
                </a:solidFill>
              </a:rPr>
              <a:t>Integration</a:t>
            </a:r>
            <a:endParaRPr lang="en-US" dirty="0">
              <a:solidFill>
                <a:schemeClr val="bg1">
                  <a:lumMod val="85000"/>
                </a:schemeClr>
              </a:solidFill>
            </a:endParaRPr>
          </a:p>
        </p:txBody>
      </p:sp>
      <p:sp>
        <p:nvSpPr>
          <p:cNvPr id="17" name="textruta 16"/>
          <p:cNvSpPr txBox="1"/>
          <p:nvPr/>
        </p:nvSpPr>
        <p:spPr>
          <a:xfrm>
            <a:off x="6228184" y="836712"/>
            <a:ext cx="1672189" cy="369332"/>
          </a:xfrm>
          <a:prstGeom prst="rect">
            <a:avLst/>
          </a:prstGeom>
          <a:noFill/>
        </p:spPr>
        <p:txBody>
          <a:bodyPr wrap="none" rtlCol="0">
            <a:spAutoFit/>
          </a:bodyPr>
          <a:lstStyle/>
          <a:p>
            <a:r>
              <a:rPr lang="sv-SE" b="1" dirty="0" smtClean="0">
                <a:solidFill>
                  <a:schemeClr val="accent3">
                    <a:lumMod val="75000"/>
                  </a:schemeClr>
                </a:solidFill>
              </a:rPr>
              <a:t>New status </a:t>
            </a:r>
            <a:r>
              <a:rPr lang="sv-SE" b="1" dirty="0" err="1" smtClean="0">
                <a:solidFill>
                  <a:schemeClr val="accent3">
                    <a:lumMod val="75000"/>
                  </a:schemeClr>
                </a:solidFill>
              </a:rPr>
              <a:t>quo</a:t>
            </a:r>
            <a:endParaRPr lang="en-US" b="1" dirty="0">
              <a:solidFill>
                <a:schemeClr val="accent3">
                  <a:lumMod val="75000"/>
                </a:schemeClr>
              </a:solidFill>
            </a:endParaRPr>
          </a:p>
        </p:txBody>
      </p:sp>
      <p:sp>
        <p:nvSpPr>
          <p:cNvPr id="9" name="textruta 8"/>
          <p:cNvSpPr txBox="1"/>
          <p:nvPr/>
        </p:nvSpPr>
        <p:spPr>
          <a:xfrm>
            <a:off x="3305454" y="4798893"/>
            <a:ext cx="3971762" cy="646331"/>
          </a:xfrm>
          <a:prstGeom prst="rect">
            <a:avLst/>
          </a:prstGeom>
          <a:noFill/>
        </p:spPr>
        <p:txBody>
          <a:bodyPr wrap="square" rtlCol="0">
            <a:spAutoFit/>
          </a:bodyPr>
          <a:lstStyle/>
          <a:p>
            <a:r>
              <a:rPr lang="sv-SE" dirty="0" smtClean="0">
                <a:solidFill>
                  <a:schemeClr val="bg1">
                    <a:lumMod val="85000"/>
                  </a:schemeClr>
                </a:solidFill>
              </a:rPr>
              <a:t>Tools and </a:t>
            </a:r>
            <a:r>
              <a:rPr lang="sv-SE" dirty="0" err="1" smtClean="0">
                <a:solidFill>
                  <a:schemeClr val="bg1">
                    <a:lumMod val="85000"/>
                  </a:schemeClr>
                </a:solidFill>
              </a:rPr>
              <a:t>environments</a:t>
            </a:r>
            <a:r>
              <a:rPr lang="sv-SE" dirty="0" smtClean="0">
                <a:solidFill>
                  <a:schemeClr val="bg1">
                    <a:lumMod val="85000"/>
                  </a:schemeClr>
                </a:solidFill>
              </a:rPr>
              <a:t> </a:t>
            </a:r>
            <a:r>
              <a:rPr lang="sv-SE" dirty="0" err="1" smtClean="0">
                <a:solidFill>
                  <a:schemeClr val="bg1">
                    <a:lumMod val="85000"/>
                  </a:schemeClr>
                </a:solidFill>
              </a:rPr>
              <a:t>are</a:t>
            </a:r>
            <a:r>
              <a:rPr lang="sv-SE" dirty="0" smtClean="0">
                <a:solidFill>
                  <a:schemeClr val="bg1">
                    <a:lumMod val="85000"/>
                  </a:schemeClr>
                </a:solidFill>
              </a:rPr>
              <a:t> </a:t>
            </a:r>
            <a:r>
              <a:rPr lang="sv-SE" dirty="0" err="1" smtClean="0">
                <a:solidFill>
                  <a:schemeClr val="bg1">
                    <a:lumMod val="85000"/>
                  </a:schemeClr>
                </a:solidFill>
              </a:rPr>
              <a:t>well</a:t>
            </a:r>
            <a:r>
              <a:rPr lang="sv-SE" dirty="0" smtClean="0">
                <a:solidFill>
                  <a:schemeClr val="bg1">
                    <a:lumMod val="85000"/>
                  </a:schemeClr>
                </a:solidFill>
              </a:rPr>
              <a:t> </a:t>
            </a:r>
            <a:r>
              <a:rPr lang="sv-SE" dirty="0" err="1" smtClean="0">
                <a:solidFill>
                  <a:schemeClr val="bg1">
                    <a:lumMod val="85000"/>
                  </a:schemeClr>
                </a:solidFill>
              </a:rPr>
              <a:t>known</a:t>
            </a:r>
            <a:endParaRPr lang="sv-SE" dirty="0" smtClean="0">
              <a:solidFill>
                <a:schemeClr val="bg1">
                  <a:lumMod val="85000"/>
                </a:schemeClr>
              </a:solidFill>
            </a:endParaRPr>
          </a:p>
          <a:p>
            <a:r>
              <a:rPr lang="sv-SE" dirty="0" smtClean="0">
                <a:solidFill>
                  <a:schemeClr val="bg1">
                    <a:lumMod val="85000"/>
                  </a:schemeClr>
                </a:solidFill>
              </a:rPr>
              <a:t>Processes </a:t>
            </a:r>
            <a:r>
              <a:rPr lang="sv-SE" dirty="0" err="1" smtClean="0">
                <a:solidFill>
                  <a:schemeClr val="bg1">
                    <a:lumMod val="85000"/>
                  </a:schemeClr>
                </a:solidFill>
              </a:rPr>
              <a:t>are</a:t>
            </a:r>
            <a:r>
              <a:rPr lang="sv-SE" dirty="0" smtClean="0">
                <a:solidFill>
                  <a:schemeClr val="bg1">
                    <a:lumMod val="85000"/>
                  </a:schemeClr>
                </a:solidFill>
              </a:rPr>
              <a:t> </a:t>
            </a:r>
            <a:r>
              <a:rPr lang="sv-SE" dirty="0" err="1" smtClean="0">
                <a:solidFill>
                  <a:schemeClr val="bg1">
                    <a:lumMod val="85000"/>
                  </a:schemeClr>
                </a:solidFill>
              </a:rPr>
              <a:t>well</a:t>
            </a:r>
            <a:r>
              <a:rPr lang="sv-SE" dirty="0" smtClean="0">
                <a:solidFill>
                  <a:schemeClr val="bg1">
                    <a:lumMod val="85000"/>
                  </a:schemeClr>
                </a:solidFill>
              </a:rPr>
              <a:t> </a:t>
            </a:r>
            <a:r>
              <a:rPr lang="sv-SE" dirty="0" err="1" smtClean="0">
                <a:solidFill>
                  <a:schemeClr val="bg1">
                    <a:lumMod val="85000"/>
                  </a:schemeClr>
                </a:solidFill>
              </a:rPr>
              <a:t>known</a:t>
            </a:r>
            <a:r>
              <a:rPr lang="sv-SE" dirty="0" smtClean="0">
                <a:solidFill>
                  <a:schemeClr val="bg1">
                    <a:lumMod val="85000"/>
                  </a:schemeClr>
                </a:solidFill>
              </a:rPr>
              <a:t> and </a:t>
            </a:r>
            <a:r>
              <a:rPr lang="sv-SE" dirty="0" err="1" smtClean="0">
                <a:solidFill>
                  <a:schemeClr val="bg1">
                    <a:lumMod val="85000"/>
                  </a:schemeClr>
                </a:solidFill>
              </a:rPr>
              <a:t>used</a:t>
            </a:r>
            <a:endParaRPr lang="en-US" dirty="0">
              <a:solidFill>
                <a:schemeClr val="bg1">
                  <a:lumMod val="85000"/>
                </a:schemeClr>
              </a:solidFill>
            </a:endParaRPr>
          </a:p>
        </p:txBody>
      </p:sp>
      <p:sp>
        <p:nvSpPr>
          <p:cNvPr id="13" name="textruta 12"/>
          <p:cNvSpPr txBox="1"/>
          <p:nvPr/>
        </p:nvSpPr>
        <p:spPr>
          <a:xfrm>
            <a:off x="4098287" y="3829690"/>
            <a:ext cx="3971762" cy="369332"/>
          </a:xfrm>
          <a:prstGeom prst="rect">
            <a:avLst/>
          </a:prstGeom>
          <a:noFill/>
        </p:spPr>
        <p:txBody>
          <a:bodyPr wrap="square" rtlCol="0">
            <a:spAutoFit/>
          </a:bodyPr>
          <a:lstStyle/>
          <a:p>
            <a:r>
              <a:rPr lang="sv-SE" dirty="0" err="1" smtClean="0">
                <a:solidFill>
                  <a:schemeClr val="bg1">
                    <a:lumMod val="85000"/>
                  </a:schemeClr>
                </a:solidFill>
              </a:rPr>
              <a:t>People</a:t>
            </a:r>
            <a:r>
              <a:rPr lang="sv-SE" dirty="0" smtClean="0">
                <a:solidFill>
                  <a:schemeClr val="bg1">
                    <a:lumMod val="85000"/>
                  </a:schemeClr>
                </a:solidFill>
              </a:rPr>
              <a:t> </a:t>
            </a:r>
            <a:r>
              <a:rPr lang="sv-SE" dirty="0" err="1" smtClean="0">
                <a:solidFill>
                  <a:schemeClr val="bg1">
                    <a:lumMod val="85000"/>
                  </a:schemeClr>
                </a:solidFill>
              </a:rPr>
              <a:t>are</a:t>
            </a:r>
            <a:r>
              <a:rPr lang="sv-SE" dirty="0" smtClean="0">
                <a:solidFill>
                  <a:schemeClr val="bg1">
                    <a:lumMod val="85000"/>
                  </a:schemeClr>
                </a:solidFill>
              </a:rPr>
              <a:t> </a:t>
            </a:r>
            <a:r>
              <a:rPr lang="sv-SE" dirty="0" err="1" smtClean="0">
                <a:solidFill>
                  <a:schemeClr val="bg1">
                    <a:lumMod val="85000"/>
                  </a:schemeClr>
                </a:solidFill>
              </a:rPr>
              <a:t>hesitant</a:t>
            </a:r>
            <a:r>
              <a:rPr lang="sv-SE" dirty="0" smtClean="0">
                <a:solidFill>
                  <a:schemeClr val="bg1">
                    <a:lumMod val="85000"/>
                  </a:schemeClr>
                </a:solidFill>
              </a:rPr>
              <a:t>, ”Will </a:t>
            </a:r>
            <a:r>
              <a:rPr lang="sv-SE" dirty="0" err="1" smtClean="0">
                <a:solidFill>
                  <a:schemeClr val="bg1">
                    <a:lumMod val="85000"/>
                  </a:schemeClr>
                </a:solidFill>
              </a:rPr>
              <a:t>this</a:t>
            </a:r>
            <a:r>
              <a:rPr lang="sv-SE" dirty="0" smtClean="0">
                <a:solidFill>
                  <a:schemeClr val="bg1">
                    <a:lumMod val="85000"/>
                  </a:schemeClr>
                </a:solidFill>
              </a:rPr>
              <a:t> </a:t>
            </a:r>
            <a:r>
              <a:rPr lang="sv-SE" dirty="0" err="1" smtClean="0">
                <a:solidFill>
                  <a:schemeClr val="bg1">
                    <a:lumMod val="85000"/>
                  </a:schemeClr>
                </a:solidFill>
              </a:rPr>
              <a:t>work</a:t>
            </a:r>
            <a:r>
              <a:rPr lang="sv-SE" dirty="0" smtClean="0">
                <a:solidFill>
                  <a:schemeClr val="bg1">
                    <a:lumMod val="85000"/>
                  </a:schemeClr>
                </a:solidFill>
              </a:rPr>
              <a:t>?”</a:t>
            </a:r>
            <a:endParaRPr lang="en-US" dirty="0">
              <a:solidFill>
                <a:schemeClr val="bg1">
                  <a:lumMod val="85000"/>
                </a:schemeClr>
              </a:solidFill>
            </a:endParaRPr>
          </a:p>
        </p:txBody>
      </p:sp>
      <p:sp>
        <p:nvSpPr>
          <p:cNvPr id="18" name="textruta 17"/>
          <p:cNvSpPr txBox="1"/>
          <p:nvPr/>
        </p:nvSpPr>
        <p:spPr>
          <a:xfrm>
            <a:off x="5242410" y="2830644"/>
            <a:ext cx="3971762" cy="830997"/>
          </a:xfrm>
          <a:prstGeom prst="rect">
            <a:avLst/>
          </a:prstGeom>
          <a:noFill/>
        </p:spPr>
        <p:txBody>
          <a:bodyPr wrap="square" rtlCol="0">
            <a:spAutoFit/>
          </a:bodyPr>
          <a:lstStyle/>
          <a:p>
            <a:r>
              <a:rPr lang="sv-SE" sz="1600" dirty="0" err="1" smtClean="0">
                <a:solidFill>
                  <a:schemeClr val="bg1">
                    <a:lumMod val="85000"/>
                  </a:schemeClr>
                </a:solidFill>
              </a:rPr>
              <a:t>People</a:t>
            </a:r>
            <a:r>
              <a:rPr lang="sv-SE" sz="1600" dirty="0" smtClean="0">
                <a:solidFill>
                  <a:schemeClr val="bg1">
                    <a:lumMod val="85000"/>
                  </a:schemeClr>
                </a:solidFill>
              </a:rPr>
              <a:t> </a:t>
            </a:r>
            <a:r>
              <a:rPr lang="sv-SE" sz="1600" dirty="0" err="1" smtClean="0">
                <a:solidFill>
                  <a:schemeClr val="bg1">
                    <a:lumMod val="85000"/>
                  </a:schemeClr>
                </a:solidFill>
              </a:rPr>
              <a:t>are</a:t>
            </a:r>
            <a:r>
              <a:rPr lang="sv-SE" sz="1600" dirty="0" smtClean="0">
                <a:solidFill>
                  <a:schemeClr val="bg1">
                    <a:lumMod val="85000"/>
                  </a:schemeClr>
                </a:solidFill>
              </a:rPr>
              <a:t> </a:t>
            </a:r>
            <a:r>
              <a:rPr lang="sv-SE" sz="1600" dirty="0" err="1" smtClean="0">
                <a:solidFill>
                  <a:schemeClr val="bg1">
                    <a:lumMod val="85000"/>
                  </a:schemeClr>
                </a:solidFill>
              </a:rPr>
              <a:t>confused</a:t>
            </a:r>
            <a:r>
              <a:rPr lang="sv-SE" sz="1600" dirty="0" smtClean="0">
                <a:solidFill>
                  <a:schemeClr val="bg1">
                    <a:lumMod val="85000"/>
                  </a:schemeClr>
                </a:solidFill>
              </a:rPr>
              <a:t>, processes </a:t>
            </a:r>
          </a:p>
          <a:p>
            <a:r>
              <a:rPr lang="sv-SE" sz="1600" dirty="0" err="1" smtClean="0">
                <a:solidFill>
                  <a:schemeClr val="bg1">
                    <a:lumMod val="85000"/>
                  </a:schemeClr>
                </a:solidFill>
              </a:rPr>
              <a:t>don’t</a:t>
            </a:r>
            <a:r>
              <a:rPr lang="sv-SE" sz="1600" dirty="0" smtClean="0">
                <a:solidFill>
                  <a:schemeClr val="bg1">
                    <a:lumMod val="85000"/>
                  </a:schemeClr>
                </a:solidFill>
              </a:rPr>
              <a:t> make sense, </a:t>
            </a:r>
            <a:r>
              <a:rPr lang="sv-SE" sz="1600" dirty="0" err="1" smtClean="0">
                <a:solidFill>
                  <a:schemeClr val="bg1">
                    <a:lumMod val="85000"/>
                  </a:schemeClr>
                </a:solidFill>
              </a:rPr>
              <a:t>tools</a:t>
            </a:r>
            <a:r>
              <a:rPr lang="sv-SE" sz="1600" dirty="0" smtClean="0">
                <a:solidFill>
                  <a:schemeClr val="bg1">
                    <a:lumMod val="85000"/>
                  </a:schemeClr>
                </a:solidFill>
              </a:rPr>
              <a:t> </a:t>
            </a:r>
            <a:r>
              <a:rPr lang="sv-SE" sz="1600" dirty="0" err="1" smtClean="0">
                <a:solidFill>
                  <a:schemeClr val="bg1">
                    <a:lumMod val="85000"/>
                  </a:schemeClr>
                </a:solidFill>
              </a:rPr>
              <a:t>seem</a:t>
            </a:r>
            <a:r>
              <a:rPr lang="sv-SE" sz="1600" dirty="0" smtClean="0">
                <a:solidFill>
                  <a:schemeClr val="bg1">
                    <a:lumMod val="85000"/>
                  </a:schemeClr>
                </a:solidFill>
              </a:rPr>
              <a:t> not </a:t>
            </a:r>
          </a:p>
          <a:p>
            <a:r>
              <a:rPr lang="sv-SE" sz="1600" dirty="0" err="1" smtClean="0">
                <a:solidFill>
                  <a:schemeClr val="bg1">
                    <a:lumMod val="85000"/>
                  </a:schemeClr>
                </a:solidFill>
              </a:rPr>
              <a:t>to</a:t>
            </a:r>
            <a:r>
              <a:rPr lang="sv-SE" sz="1600" dirty="0" smtClean="0">
                <a:solidFill>
                  <a:schemeClr val="bg1">
                    <a:lumMod val="85000"/>
                  </a:schemeClr>
                </a:solidFill>
              </a:rPr>
              <a:t> </a:t>
            </a:r>
            <a:r>
              <a:rPr lang="sv-SE" sz="1600" dirty="0" err="1" smtClean="0">
                <a:solidFill>
                  <a:schemeClr val="bg1">
                    <a:lumMod val="85000"/>
                  </a:schemeClr>
                </a:solidFill>
              </a:rPr>
              <a:t>work</a:t>
            </a:r>
            <a:endParaRPr lang="en-US" sz="1600" dirty="0">
              <a:solidFill>
                <a:schemeClr val="bg1">
                  <a:lumMod val="85000"/>
                </a:schemeClr>
              </a:solidFill>
            </a:endParaRPr>
          </a:p>
        </p:txBody>
      </p:sp>
      <p:sp>
        <p:nvSpPr>
          <p:cNvPr id="19" name="textruta 18"/>
          <p:cNvSpPr txBox="1"/>
          <p:nvPr/>
        </p:nvSpPr>
        <p:spPr>
          <a:xfrm>
            <a:off x="6444208" y="1754813"/>
            <a:ext cx="3971762" cy="954107"/>
          </a:xfrm>
          <a:prstGeom prst="rect">
            <a:avLst/>
          </a:prstGeom>
          <a:noFill/>
        </p:spPr>
        <p:txBody>
          <a:bodyPr wrap="square" rtlCol="0">
            <a:spAutoFit/>
          </a:bodyPr>
          <a:lstStyle/>
          <a:p>
            <a:r>
              <a:rPr lang="sv-SE" sz="1400" dirty="0" err="1" smtClean="0">
                <a:solidFill>
                  <a:schemeClr val="bg1">
                    <a:lumMod val="85000"/>
                  </a:schemeClr>
                </a:solidFill>
              </a:rPr>
              <a:t>People</a:t>
            </a:r>
            <a:r>
              <a:rPr lang="sv-SE" sz="1400" dirty="0" smtClean="0">
                <a:solidFill>
                  <a:schemeClr val="bg1">
                    <a:lumMod val="85000"/>
                  </a:schemeClr>
                </a:solidFill>
              </a:rPr>
              <a:t> start </a:t>
            </a:r>
            <a:r>
              <a:rPr lang="sv-SE" sz="1400" dirty="0" err="1" smtClean="0">
                <a:solidFill>
                  <a:schemeClr val="bg1">
                    <a:lumMod val="85000"/>
                  </a:schemeClr>
                </a:solidFill>
              </a:rPr>
              <a:t>to</a:t>
            </a:r>
            <a:r>
              <a:rPr lang="sv-SE" sz="1400" dirty="0" smtClean="0">
                <a:solidFill>
                  <a:schemeClr val="bg1">
                    <a:lumMod val="85000"/>
                  </a:schemeClr>
                </a:solidFill>
              </a:rPr>
              <a:t> get</a:t>
            </a:r>
          </a:p>
          <a:p>
            <a:r>
              <a:rPr lang="sv-SE" sz="1400" dirty="0" err="1" smtClean="0">
                <a:solidFill>
                  <a:schemeClr val="bg1">
                    <a:lumMod val="85000"/>
                  </a:schemeClr>
                </a:solidFill>
              </a:rPr>
              <a:t>used</a:t>
            </a:r>
            <a:r>
              <a:rPr lang="sv-SE" sz="1400" dirty="0" smtClean="0">
                <a:solidFill>
                  <a:schemeClr val="bg1">
                    <a:lumMod val="85000"/>
                  </a:schemeClr>
                </a:solidFill>
              </a:rPr>
              <a:t>, processes </a:t>
            </a:r>
            <a:r>
              <a:rPr lang="sv-SE" sz="1400" dirty="0" err="1" smtClean="0">
                <a:solidFill>
                  <a:schemeClr val="bg1">
                    <a:lumMod val="85000"/>
                  </a:schemeClr>
                </a:solidFill>
              </a:rPr>
              <a:t>are</a:t>
            </a:r>
            <a:r>
              <a:rPr lang="sv-SE" sz="1400" dirty="0" smtClean="0">
                <a:solidFill>
                  <a:schemeClr val="bg1">
                    <a:lumMod val="85000"/>
                  </a:schemeClr>
                </a:solidFill>
              </a:rPr>
              <a:t> </a:t>
            </a:r>
          </a:p>
          <a:p>
            <a:r>
              <a:rPr lang="sv-SE" sz="1400" dirty="0" err="1" smtClean="0">
                <a:solidFill>
                  <a:schemeClr val="bg1">
                    <a:lumMod val="85000"/>
                  </a:schemeClr>
                </a:solidFill>
              </a:rPr>
              <a:t>adopted</a:t>
            </a:r>
            <a:r>
              <a:rPr lang="sv-SE" sz="1400" dirty="0" smtClean="0">
                <a:solidFill>
                  <a:schemeClr val="bg1">
                    <a:lumMod val="85000"/>
                  </a:schemeClr>
                </a:solidFill>
              </a:rPr>
              <a:t>, </a:t>
            </a:r>
            <a:r>
              <a:rPr lang="sv-SE" sz="1400" dirty="0" err="1" smtClean="0">
                <a:solidFill>
                  <a:schemeClr val="bg1">
                    <a:lumMod val="85000"/>
                  </a:schemeClr>
                </a:solidFill>
              </a:rPr>
              <a:t>tools</a:t>
            </a:r>
            <a:r>
              <a:rPr lang="sv-SE" sz="1400" dirty="0" smtClean="0">
                <a:solidFill>
                  <a:schemeClr val="bg1">
                    <a:lumMod val="85000"/>
                  </a:schemeClr>
                </a:solidFill>
              </a:rPr>
              <a:t> make </a:t>
            </a:r>
          </a:p>
          <a:p>
            <a:r>
              <a:rPr lang="sv-SE" sz="1400" dirty="0" smtClean="0">
                <a:solidFill>
                  <a:schemeClr val="bg1">
                    <a:lumMod val="85000"/>
                  </a:schemeClr>
                </a:solidFill>
              </a:rPr>
              <a:t>sense</a:t>
            </a:r>
            <a:endParaRPr lang="en-US" sz="1400" dirty="0">
              <a:solidFill>
                <a:schemeClr val="bg1">
                  <a:lumMod val="85000"/>
                </a:schemeClr>
              </a:solidFill>
            </a:endParaRPr>
          </a:p>
        </p:txBody>
      </p:sp>
      <p:sp>
        <p:nvSpPr>
          <p:cNvPr id="20" name="textruta 19"/>
          <p:cNvSpPr txBox="1"/>
          <p:nvPr/>
        </p:nvSpPr>
        <p:spPr>
          <a:xfrm>
            <a:off x="600238" y="800706"/>
            <a:ext cx="3971762" cy="1015663"/>
          </a:xfrm>
          <a:prstGeom prst="rect">
            <a:avLst/>
          </a:prstGeom>
          <a:noFill/>
        </p:spPr>
        <p:txBody>
          <a:bodyPr wrap="square" rtlCol="0">
            <a:spAutoFit/>
          </a:bodyPr>
          <a:lstStyle/>
          <a:p>
            <a:r>
              <a:rPr lang="sv-SE" sz="2000" b="1" dirty="0" smtClean="0">
                <a:solidFill>
                  <a:schemeClr val="accent3">
                    <a:lumMod val="75000"/>
                  </a:schemeClr>
                </a:solidFill>
              </a:rPr>
              <a:t>New </a:t>
            </a:r>
            <a:r>
              <a:rPr lang="sv-SE" sz="2000" b="1" dirty="0" err="1" smtClean="0">
                <a:solidFill>
                  <a:schemeClr val="accent3">
                    <a:lumMod val="75000"/>
                  </a:schemeClr>
                </a:solidFill>
              </a:rPr>
              <a:t>tools</a:t>
            </a:r>
            <a:r>
              <a:rPr lang="sv-SE" sz="2000" b="1" dirty="0" smtClean="0">
                <a:solidFill>
                  <a:schemeClr val="accent3">
                    <a:lumMod val="75000"/>
                  </a:schemeClr>
                </a:solidFill>
              </a:rPr>
              <a:t> and </a:t>
            </a:r>
            <a:r>
              <a:rPr lang="sv-SE" sz="2000" b="1" dirty="0" err="1" smtClean="0">
                <a:solidFill>
                  <a:schemeClr val="accent3">
                    <a:lumMod val="75000"/>
                  </a:schemeClr>
                </a:solidFill>
              </a:rPr>
              <a:t>environments</a:t>
            </a:r>
            <a:r>
              <a:rPr lang="sv-SE" sz="2000" b="1" dirty="0" smtClean="0">
                <a:solidFill>
                  <a:schemeClr val="accent3">
                    <a:lumMod val="75000"/>
                  </a:schemeClr>
                </a:solidFill>
              </a:rPr>
              <a:t> </a:t>
            </a:r>
            <a:r>
              <a:rPr lang="sv-SE" sz="2000" b="1" dirty="0" err="1" smtClean="0">
                <a:solidFill>
                  <a:schemeClr val="accent3">
                    <a:lumMod val="75000"/>
                  </a:schemeClr>
                </a:solidFill>
              </a:rPr>
              <a:t>are</a:t>
            </a:r>
            <a:r>
              <a:rPr lang="sv-SE" sz="2000" b="1" dirty="0" smtClean="0">
                <a:solidFill>
                  <a:schemeClr val="accent3">
                    <a:lumMod val="75000"/>
                  </a:schemeClr>
                </a:solidFill>
              </a:rPr>
              <a:t> </a:t>
            </a:r>
            <a:r>
              <a:rPr lang="sv-SE" sz="2000" b="1" dirty="0" err="1" smtClean="0">
                <a:solidFill>
                  <a:schemeClr val="accent3">
                    <a:lumMod val="75000"/>
                  </a:schemeClr>
                </a:solidFill>
              </a:rPr>
              <a:t>fully</a:t>
            </a:r>
            <a:r>
              <a:rPr lang="sv-SE" sz="2000" b="1" dirty="0" smtClean="0">
                <a:solidFill>
                  <a:schemeClr val="accent3">
                    <a:lumMod val="75000"/>
                  </a:schemeClr>
                </a:solidFill>
              </a:rPr>
              <a:t> accepted and </a:t>
            </a:r>
            <a:r>
              <a:rPr lang="sv-SE" sz="2000" b="1" dirty="0" err="1" smtClean="0">
                <a:solidFill>
                  <a:schemeClr val="accent3">
                    <a:lumMod val="75000"/>
                  </a:schemeClr>
                </a:solidFill>
              </a:rPr>
              <a:t>adopted</a:t>
            </a:r>
            <a:r>
              <a:rPr lang="sv-SE" sz="2000" b="1" dirty="0" smtClean="0">
                <a:solidFill>
                  <a:schemeClr val="accent3">
                    <a:lumMod val="75000"/>
                  </a:schemeClr>
                </a:solidFill>
              </a:rPr>
              <a:t>. </a:t>
            </a:r>
            <a:r>
              <a:rPr lang="sv-SE" sz="2000" b="1" dirty="0" err="1" smtClean="0">
                <a:solidFill>
                  <a:schemeClr val="accent3">
                    <a:lumMod val="75000"/>
                  </a:schemeClr>
                </a:solidFill>
              </a:rPr>
              <a:t>People</a:t>
            </a:r>
            <a:r>
              <a:rPr lang="sv-SE" sz="2000" b="1" dirty="0" smtClean="0">
                <a:solidFill>
                  <a:schemeClr val="accent3">
                    <a:lumMod val="75000"/>
                  </a:schemeClr>
                </a:solidFill>
              </a:rPr>
              <a:t> </a:t>
            </a:r>
            <a:r>
              <a:rPr lang="sv-SE" sz="2000" b="1" dirty="0" err="1" smtClean="0">
                <a:solidFill>
                  <a:schemeClr val="accent3">
                    <a:lumMod val="75000"/>
                  </a:schemeClr>
                </a:solidFill>
              </a:rPr>
              <a:t>feel</a:t>
            </a:r>
            <a:r>
              <a:rPr lang="sv-SE" sz="2000" b="1" dirty="0" smtClean="0">
                <a:solidFill>
                  <a:schemeClr val="accent3">
                    <a:lumMod val="75000"/>
                  </a:schemeClr>
                </a:solidFill>
              </a:rPr>
              <a:t> at </a:t>
            </a:r>
            <a:r>
              <a:rPr lang="sv-SE" sz="2000" b="1" dirty="0" err="1" smtClean="0">
                <a:solidFill>
                  <a:schemeClr val="accent3">
                    <a:lumMod val="75000"/>
                  </a:schemeClr>
                </a:solidFill>
              </a:rPr>
              <a:t>home</a:t>
            </a:r>
            <a:r>
              <a:rPr lang="sv-SE" sz="2000" b="1" dirty="0" smtClean="0">
                <a:solidFill>
                  <a:schemeClr val="accent3">
                    <a:lumMod val="75000"/>
                  </a:schemeClr>
                </a:solidFill>
              </a:rPr>
              <a:t>!</a:t>
            </a:r>
            <a:endParaRPr lang="en-US" sz="2000" b="1" dirty="0">
              <a:solidFill>
                <a:schemeClr val="accent3">
                  <a:lumMod val="75000"/>
                </a:schemeClr>
              </a:solidFill>
            </a:endParaRPr>
          </a:p>
        </p:txBody>
      </p:sp>
    </p:spTree>
    <p:extLst>
      <p:ext uri="{BB962C8B-B14F-4D97-AF65-F5344CB8AC3E}">
        <p14:creationId xmlns:p14="http://schemas.microsoft.com/office/powerpoint/2010/main" val="29347244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You</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There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are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some</a:t>
            </a:r>
            <a:r>
              <a:rPr lang="sv-SE" sz="3200" dirty="0" smtClean="0">
                <a:solidFill>
                  <a:schemeClr val="tx1"/>
                </a:solidFill>
                <a:latin typeface="Calibri" pitchFamily="34" charset="0"/>
              </a:rPr>
              <a:t> actions </a:t>
            </a:r>
            <a:r>
              <a:rPr lang="sv-SE" sz="3200" dirty="0" err="1" smtClean="0">
                <a:solidFill>
                  <a:schemeClr val="tx1"/>
                </a:solidFill>
                <a:latin typeface="Calibri" pitchFamily="34" charset="0"/>
              </a:rPr>
              <a:t>that</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organization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can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take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help</a:t>
            </a:r>
            <a:r>
              <a:rPr lang="sv-SE" sz="3200" dirty="0" smtClean="0">
                <a:solidFill>
                  <a:schemeClr val="tx1"/>
                </a:solidFill>
                <a:latin typeface="Calibri" pitchFamily="34" charset="0"/>
              </a:rPr>
              <a:t> teams </a:t>
            </a:r>
            <a:r>
              <a:rPr lang="sv-SE" sz="3200" dirty="0" err="1" smtClean="0">
                <a:solidFill>
                  <a:schemeClr val="tx1"/>
                </a:solidFill>
                <a:latin typeface="Calibri" pitchFamily="34" charset="0"/>
              </a:rPr>
              <a:t>through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err="1">
                <a:solidFill>
                  <a:srgbClr val="EEECE1"/>
                </a:solidFill>
                <a:latin typeface="Cambria" pitchFamily="18" charset="0"/>
              </a:rPr>
              <a:t>Working</a:t>
            </a:r>
            <a:r>
              <a:rPr lang="sv-SE" sz="3000" dirty="0">
                <a:solidFill>
                  <a:srgbClr val="EEECE1"/>
                </a:solidFill>
                <a:latin typeface="Cambria" pitchFamily="18" charset="0"/>
              </a:rPr>
              <a:t> </a:t>
            </a:r>
            <a:r>
              <a:rPr lang="sv-SE" sz="3000" dirty="0" err="1">
                <a:solidFill>
                  <a:srgbClr val="EEECE1"/>
                </a:solidFill>
                <a:latin typeface="Cambria" pitchFamily="18" charset="0"/>
              </a:rPr>
              <a:t>with</a:t>
            </a:r>
            <a:r>
              <a:rPr lang="sv-SE" sz="3000" dirty="0">
                <a:solidFill>
                  <a:srgbClr val="EEECE1"/>
                </a:solidFill>
                <a:latin typeface="Cambria" pitchFamily="18" charset="0"/>
              </a:rPr>
              <a:t> </a:t>
            </a:r>
            <a:r>
              <a:rPr lang="sv-SE" sz="3000" dirty="0" err="1">
                <a:solidFill>
                  <a:srgbClr val="EEECE1"/>
                </a:solidFill>
                <a:latin typeface="Cambria" pitchFamily="18" charset="0"/>
              </a:rPr>
              <a:t>change</a:t>
            </a:r>
            <a:endParaRPr lang="sv-SE" sz="3000" dirty="0">
              <a:solidFill>
                <a:srgbClr val="EEECE1"/>
              </a:solidFill>
              <a:latin typeface="Cambria" pitchFamily="18" charset="0"/>
            </a:endParaRP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7018866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 teams </a:t>
            </a:r>
            <a:r>
              <a:rPr lang="sv-SE" sz="4000" b="1" dirty="0" err="1" smtClean="0">
                <a:solidFill>
                  <a:schemeClr val="accent3">
                    <a:lumMod val="75000"/>
                  </a:schemeClr>
                </a:solidFill>
                <a:latin typeface="Calibri" pitchFamily="34" charset="0"/>
              </a:rPr>
              <a:t>through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change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Regular</a:t>
            </a:r>
            <a:r>
              <a:rPr lang="sv-SE" sz="3200" dirty="0" smtClean="0">
                <a:solidFill>
                  <a:schemeClr val="tx1"/>
                </a:solidFill>
                <a:latin typeface="Calibri" pitchFamily="34" charset="0"/>
              </a:rPr>
              <a:t> meetings </a:t>
            </a:r>
            <a:r>
              <a:rPr lang="sv-SE" sz="3200" dirty="0" err="1" smtClean="0">
                <a:solidFill>
                  <a:schemeClr val="tx1"/>
                </a:solidFill>
                <a:latin typeface="Calibri" pitchFamily="34" charset="0"/>
              </a:rPr>
              <a:t>discussing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upcoming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changes</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Make sure </a:t>
            </a:r>
            <a:r>
              <a:rPr lang="sv-SE" sz="3200" dirty="0" err="1" smtClean="0">
                <a:solidFill>
                  <a:schemeClr val="tx1"/>
                </a:solidFill>
                <a:latin typeface="Calibri" pitchFamily="34" charset="0"/>
              </a:rPr>
              <a:t>everyone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knows</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is coming</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Change</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27478985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 teams </a:t>
            </a:r>
            <a:r>
              <a:rPr lang="sv-SE" sz="4000" b="1" dirty="0" err="1" smtClean="0">
                <a:solidFill>
                  <a:schemeClr val="accent3">
                    <a:lumMod val="75000"/>
                  </a:schemeClr>
                </a:solidFill>
                <a:latin typeface="Calibri" pitchFamily="34" charset="0"/>
              </a:rPr>
              <a:t>through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change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Regular</a:t>
            </a:r>
            <a:r>
              <a:rPr lang="sv-SE" sz="3200" dirty="0" smtClean="0">
                <a:solidFill>
                  <a:schemeClr val="tx1"/>
                </a:solidFill>
                <a:latin typeface="Calibri" pitchFamily="34" charset="0"/>
              </a:rPr>
              <a:t> meetings </a:t>
            </a:r>
            <a:r>
              <a:rPr lang="sv-SE" sz="3200" dirty="0" err="1" smtClean="0">
                <a:solidFill>
                  <a:schemeClr val="tx1"/>
                </a:solidFill>
                <a:latin typeface="Calibri" pitchFamily="34" charset="0"/>
              </a:rPr>
              <a:t>discussing</a:t>
            </a:r>
            <a:r>
              <a:rPr lang="sv-SE" sz="3200" dirty="0" smtClean="0">
                <a:solidFill>
                  <a:schemeClr val="tx1"/>
                </a:solidFill>
                <a:latin typeface="Calibri" pitchFamily="34" charset="0"/>
              </a:rPr>
              <a:t> + and – </a:t>
            </a:r>
            <a:r>
              <a:rPr lang="sv-SE" sz="3200" dirty="0" err="1" smtClean="0">
                <a:solidFill>
                  <a:schemeClr val="tx1"/>
                </a:solidFill>
                <a:latin typeface="Calibri" pitchFamily="34" charset="0"/>
              </a:rPr>
              <a:t>with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changes</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Retrospectives</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err="1">
                <a:solidFill>
                  <a:srgbClr val="EEECE1"/>
                </a:solidFill>
                <a:latin typeface="Cambria" pitchFamily="18" charset="0"/>
              </a:rPr>
              <a:t>Working</a:t>
            </a:r>
            <a:r>
              <a:rPr lang="sv-SE" sz="3000" dirty="0">
                <a:solidFill>
                  <a:srgbClr val="EEECE1"/>
                </a:solidFill>
                <a:latin typeface="Cambria" pitchFamily="18" charset="0"/>
              </a:rPr>
              <a:t> </a:t>
            </a:r>
            <a:r>
              <a:rPr lang="sv-SE" sz="3000" dirty="0" err="1">
                <a:solidFill>
                  <a:srgbClr val="EEECE1"/>
                </a:solidFill>
                <a:latin typeface="Cambria" pitchFamily="18" charset="0"/>
              </a:rPr>
              <a:t>with</a:t>
            </a:r>
            <a:r>
              <a:rPr lang="sv-SE" sz="3000" dirty="0">
                <a:solidFill>
                  <a:srgbClr val="EEECE1"/>
                </a:solidFill>
                <a:latin typeface="Cambria" pitchFamily="18" charset="0"/>
              </a:rPr>
              <a:t> </a:t>
            </a:r>
            <a:r>
              <a:rPr lang="sv-SE" sz="3000" dirty="0" err="1">
                <a:solidFill>
                  <a:srgbClr val="EEECE1"/>
                </a:solidFill>
                <a:latin typeface="Cambria" pitchFamily="18" charset="0"/>
              </a:rPr>
              <a:t>change</a:t>
            </a:r>
            <a:endParaRPr lang="sv-SE" sz="3000" dirty="0">
              <a:solidFill>
                <a:srgbClr val="EEECE1"/>
              </a:solidFill>
              <a:latin typeface="Cambria" pitchFamily="18" charset="0"/>
            </a:endParaRPr>
          </a:p>
          <a:p>
            <a:pPr algn="ctr" eaLnBrk="1"/>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7534168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 teams </a:t>
            </a:r>
            <a:r>
              <a:rPr lang="sv-SE" sz="4000" b="1" dirty="0" err="1" smtClean="0">
                <a:solidFill>
                  <a:schemeClr val="accent3">
                    <a:lumMod val="75000"/>
                  </a:schemeClr>
                </a:solidFill>
                <a:latin typeface="Calibri" pitchFamily="34" charset="0"/>
              </a:rPr>
              <a:t>through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change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Provide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reasons</a:t>
            </a:r>
            <a:r>
              <a:rPr lang="sv-SE" sz="3200" dirty="0" smtClean="0">
                <a:solidFill>
                  <a:schemeClr val="tx1"/>
                </a:solidFill>
                <a:latin typeface="Calibri" pitchFamily="34" charset="0"/>
              </a:rPr>
              <a:t> for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using</a:t>
            </a:r>
            <a:r>
              <a:rPr lang="sv-SE" sz="3200" dirty="0" smtClean="0">
                <a:solidFill>
                  <a:schemeClr val="tx1"/>
                </a:solidFill>
                <a:latin typeface="Calibri" pitchFamily="34" charset="0"/>
              </a:rPr>
              <a:t> </a:t>
            </a:r>
            <a:r>
              <a:rPr lang="sv-SE" sz="3200" b="1" dirty="0" err="1" smtClean="0">
                <a:solidFill>
                  <a:schemeClr val="accent3">
                    <a:lumMod val="75000"/>
                  </a:schemeClr>
                </a:solidFill>
                <a:latin typeface="Calibri" pitchFamily="34" charset="0"/>
              </a:rPr>
              <a:t>their</a:t>
            </a:r>
            <a:r>
              <a:rPr lang="sv-SE" sz="3200" b="1" dirty="0" smtClean="0">
                <a:solidFill>
                  <a:schemeClr val="accent3">
                    <a:lumMod val="75000"/>
                  </a:schemeClr>
                </a:solidFill>
                <a:latin typeface="Calibri" pitchFamily="34" charset="0"/>
              </a:rPr>
              <a:t> </a:t>
            </a:r>
            <a:r>
              <a:rPr lang="sv-SE" sz="3200" b="1" dirty="0" err="1" smtClean="0">
                <a:solidFill>
                  <a:schemeClr val="accent3">
                    <a:lumMod val="75000"/>
                  </a:schemeClr>
                </a:solidFill>
                <a:latin typeface="Calibri" pitchFamily="34" charset="0"/>
              </a:rPr>
              <a:t>terminology</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Talk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developers</a:t>
            </a:r>
            <a:r>
              <a:rPr lang="sv-SE" sz="3200" dirty="0" smtClean="0">
                <a:solidFill>
                  <a:schemeClr val="tx1"/>
                </a:solidFill>
                <a:latin typeface="Calibri" pitchFamily="34" charset="0"/>
              </a:rPr>
              <a:t> as a ”</a:t>
            </a:r>
            <a:r>
              <a:rPr lang="sv-SE" sz="3200" dirty="0" err="1" smtClean="0">
                <a:solidFill>
                  <a:schemeClr val="tx1"/>
                </a:solidFill>
                <a:latin typeface="Calibri" pitchFamily="34" charset="0"/>
              </a:rPr>
              <a:t>developer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managers as a ”manager”!</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Change</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18693936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 teams </a:t>
            </a:r>
            <a:r>
              <a:rPr lang="sv-SE" sz="4000" b="1" dirty="0" err="1" smtClean="0">
                <a:solidFill>
                  <a:schemeClr val="accent3">
                    <a:lumMod val="75000"/>
                  </a:schemeClr>
                </a:solidFill>
                <a:latin typeface="Calibri" pitchFamily="34" charset="0"/>
              </a:rPr>
              <a:t>through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change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Allow</a:t>
            </a:r>
            <a:r>
              <a:rPr lang="sv-SE" sz="3200" dirty="0" smtClean="0">
                <a:solidFill>
                  <a:schemeClr val="tx1"/>
                </a:solidFill>
                <a:latin typeface="Calibri" pitchFamily="34" charset="0"/>
              </a:rPr>
              <a:t> team </a:t>
            </a:r>
            <a:r>
              <a:rPr lang="sv-SE" sz="3200" dirty="0" err="1" smtClean="0">
                <a:solidFill>
                  <a:schemeClr val="tx1"/>
                </a:solidFill>
                <a:latin typeface="Calibri" pitchFamily="34" charset="0"/>
              </a:rPr>
              <a:t>members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b="1" dirty="0" err="1" smtClean="0">
                <a:solidFill>
                  <a:schemeClr val="accent3">
                    <a:lumMod val="75000"/>
                  </a:schemeClr>
                </a:solidFill>
                <a:latin typeface="Calibri" pitchFamily="34" charset="0"/>
              </a:rPr>
              <a:t>challenge</a:t>
            </a:r>
            <a:r>
              <a:rPr lang="sv-SE" sz="3200" dirty="0" smtClean="0">
                <a:solidFill>
                  <a:schemeClr val="tx1"/>
                </a:solidFill>
                <a:latin typeface="Calibri" pitchFamily="34" charset="0"/>
              </a:rPr>
              <a:t>, </a:t>
            </a:r>
            <a:r>
              <a:rPr lang="sv-SE" sz="3200" b="1" dirty="0" err="1" smtClean="0">
                <a:solidFill>
                  <a:schemeClr val="accent3">
                    <a:lumMod val="75000"/>
                  </a:schemeClr>
                </a:solidFill>
                <a:latin typeface="Calibri" pitchFamily="34" charset="0"/>
              </a:rPr>
              <a:t>question</a:t>
            </a:r>
            <a:r>
              <a:rPr lang="sv-SE" sz="3200" dirty="0" smtClean="0">
                <a:solidFill>
                  <a:schemeClr val="tx1"/>
                </a:solidFill>
                <a:latin typeface="Calibri" pitchFamily="34" charset="0"/>
              </a:rPr>
              <a:t> and </a:t>
            </a:r>
            <a:r>
              <a:rPr lang="sv-SE" sz="3200" b="1" dirty="0" err="1" smtClean="0">
                <a:solidFill>
                  <a:schemeClr val="accent3">
                    <a:lumMod val="75000"/>
                  </a:schemeClr>
                </a:solidFill>
                <a:latin typeface="Calibri" pitchFamily="34" charset="0"/>
              </a:rPr>
              <a:t>provide</a:t>
            </a:r>
            <a:r>
              <a:rPr lang="sv-SE" sz="3200" b="1" dirty="0" smtClean="0">
                <a:solidFill>
                  <a:schemeClr val="accent3">
                    <a:lumMod val="75000"/>
                  </a:schemeClr>
                </a:solidFill>
                <a:latin typeface="Calibri" pitchFamily="34" charset="0"/>
              </a:rPr>
              <a:t> alternatives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Change</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6348714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 teams </a:t>
            </a:r>
            <a:r>
              <a:rPr lang="sv-SE" sz="4000" b="1" dirty="0" err="1" smtClean="0">
                <a:solidFill>
                  <a:schemeClr val="accent3">
                    <a:lumMod val="75000"/>
                  </a:schemeClr>
                </a:solidFill>
                <a:latin typeface="Calibri" pitchFamily="34" charset="0"/>
              </a:rPr>
              <a:t>through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change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Finalize</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Change</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9784257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Help</a:t>
            </a:r>
            <a:r>
              <a:rPr lang="sv-SE" sz="4000" b="1" dirty="0" smtClean="0">
                <a:solidFill>
                  <a:schemeClr val="accent3">
                    <a:lumMod val="75000"/>
                  </a:schemeClr>
                </a:solidFill>
                <a:latin typeface="Calibri" pitchFamily="34" charset="0"/>
              </a:rPr>
              <a:t> teams </a:t>
            </a:r>
            <a:r>
              <a:rPr lang="sv-SE" sz="4000" b="1" dirty="0" err="1" smtClean="0">
                <a:solidFill>
                  <a:schemeClr val="accent3">
                    <a:lumMod val="75000"/>
                  </a:schemeClr>
                </a:solidFill>
                <a:latin typeface="Calibri" pitchFamily="34" charset="0"/>
              </a:rPr>
              <a:t>through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change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Don’t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have</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competence</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Seek</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help</a:t>
            </a:r>
            <a:r>
              <a:rPr lang="sv-SE" sz="3200" dirty="0" smtClean="0">
                <a:solidFill>
                  <a:schemeClr val="tx1"/>
                </a:solidFill>
                <a:latin typeface="Calibri" pitchFamily="34" charset="0"/>
              </a:rPr>
              <a:t> from </a:t>
            </a:r>
            <a:r>
              <a:rPr lang="sv-SE" sz="3200" dirty="0" err="1" smtClean="0">
                <a:solidFill>
                  <a:schemeClr val="tx1"/>
                </a:solidFill>
                <a:latin typeface="Calibri" pitchFamily="34" charset="0"/>
              </a:rPr>
              <a:t>outside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but</a:t>
            </a:r>
            <a:r>
              <a:rPr lang="sv-SE" sz="3200" dirty="0" smtClean="0">
                <a:solidFill>
                  <a:schemeClr val="tx1"/>
                </a:solidFill>
                <a:latin typeface="Calibri" pitchFamily="34" charset="0"/>
              </a:rPr>
              <a:t> make sure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transfer the </a:t>
            </a:r>
            <a:r>
              <a:rPr lang="sv-SE" sz="3200" dirty="0" err="1" smtClean="0">
                <a:solidFill>
                  <a:schemeClr val="tx1"/>
                </a:solidFill>
                <a:latin typeface="Calibri" pitchFamily="34" charset="0"/>
              </a:rPr>
              <a:t>competence</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Change</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26934448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Team </a:t>
            </a:r>
            <a:r>
              <a:rPr lang="sv-SE" sz="4000" b="1" dirty="0" err="1" smtClean="0">
                <a:solidFill>
                  <a:schemeClr val="accent3">
                    <a:lumMod val="75000"/>
                  </a:schemeClr>
                </a:solidFill>
                <a:latin typeface="Calibri" pitchFamily="34" charset="0"/>
              </a:rPr>
              <a:t>Cognition</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The </a:t>
            </a:r>
            <a:r>
              <a:rPr lang="sv-SE" sz="3200" dirty="0" err="1" smtClean="0">
                <a:solidFill>
                  <a:schemeClr val="tx1"/>
                </a:solidFill>
                <a:latin typeface="Calibri" pitchFamily="34" charset="0"/>
              </a:rPr>
              <a:t>level</a:t>
            </a:r>
            <a:r>
              <a:rPr lang="sv-SE" sz="3200" dirty="0" smtClean="0">
                <a:solidFill>
                  <a:schemeClr val="tx1"/>
                </a:solidFill>
                <a:latin typeface="Calibri" pitchFamily="34" charset="0"/>
              </a:rPr>
              <a:t> at </a:t>
            </a:r>
            <a:r>
              <a:rPr lang="sv-SE" sz="3200" dirty="0" err="1" smtClean="0">
                <a:solidFill>
                  <a:schemeClr val="tx1"/>
                </a:solidFill>
                <a:latin typeface="Calibri" pitchFamily="34" charset="0"/>
              </a:rPr>
              <a:t>which</a:t>
            </a:r>
            <a:r>
              <a:rPr lang="sv-SE" sz="3200" dirty="0" smtClean="0">
                <a:solidFill>
                  <a:schemeClr val="tx1"/>
                </a:solidFill>
                <a:latin typeface="Calibri" pitchFamily="34" charset="0"/>
              </a:rPr>
              <a:t> team </a:t>
            </a:r>
            <a:r>
              <a:rPr lang="sv-SE" sz="3200" dirty="0" err="1" smtClean="0">
                <a:solidFill>
                  <a:schemeClr val="tx1"/>
                </a:solidFill>
                <a:latin typeface="Calibri" pitchFamily="34" charset="0"/>
              </a:rPr>
              <a:t>members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function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together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that</a:t>
            </a:r>
            <a:r>
              <a:rPr lang="sv-SE" sz="3200" dirty="0" smtClean="0">
                <a:solidFill>
                  <a:schemeClr val="tx1"/>
                </a:solidFill>
                <a:latin typeface="Calibri" pitchFamily="34" charset="0"/>
              </a:rPr>
              <a:t> is </a:t>
            </a:r>
            <a:r>
              <a:rPr lang="sv-SE" sz="3200" dirty="0" err="1" smtClean="0">
                <a:solidFill>
                  <a:schemeClr val="tx1"/>
                </a:solidFill>
                <a:latin typeface="Calibri" pitchFamily="34" charset="0"/>
              </a:rPr>
              <a:t>more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than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sum</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the parts.</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The Team</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28239635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ps.prenhall.com/wps/media/objects/5475/5606653/images/ch15_web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3110" y="3384683"/>
            <a:ext cx="2717779" cy="1092355"/>
          </a:xfrm>
          <a:prstGeom prst="rect">
            <a:avLst/>
          </a:prstGeom>
          <a:noFill/>
          <a:extLst>
            <a:ext uri="{909E8E84-426E-40DD-AFC4-6F175D3DCCD1}">
              <a14:hiddenFill xmlns:a14="http://schemas.microsoft.com/office/drawing/2010/main">
                <a:solidFill>
                  <a:srgbClr val="FFFFFF"/>
                </a:solidFill>
              </a14:hiddenFill>
            </a:ext>
          </a:extLst>
        </p:spPr>
      </p:pic>
      <p:sp>
        <p:nvSpPr>
          <p:cNvPr id="6146" name="Text Box 1"/>
          <p:cNvSpPr txBox="1">
            <a:spLocks noChangeArrowheads="1"/>
          </p:cNvSpPr>
          <p:nvPr/>
        </p:nvSpPr>
        <p:spPr bwMode="auto">
          <a:xfrm>
            <a:off x="1287706" y="1124744"/>
            <a:ext cx="6985000" cy="950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smtClean="0">
                <a:solidFill>
                  <a:schemeClr val="accent3">
                    <a:lumMod val="75000"/>
                  </a:schemeClr>
                </a:solidFill>
                <a:latin typeface="Calibri" pitchFamily="34" charset="0"/>
              </a:rPr>
              <a:t>Updating their local copy as other developers features pass build.</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1026" name="Picture 2" descr="http://fedil.ukneeq.com/wp-content/uploads/2013/02/senior-develop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8" y="2564904"/>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fedil.ukneeq.com/wp-content/uploads/2013/02/senior-develop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680" y="4437112"/>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2075278"/>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4403912"/>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Magnetskiva 25"/>
          <p:cNvSpPr/>
          <p:nvPr/>
        </p:nvSpPr>
        <p:spPr>
          <a:xfrm>
            <a:off x="3966752" y="3068960"/>
            <a:ext cx="1008112" cy="1296144"/>
          </a:xfrm>
          <a:prstGeom prst="flowChartMagneticDisk">
            <a:avLst/>
          </a:pr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ktangel 1"/>
          <p:cNvSpPr/>
          <p:nvPr/>
        </p:nvSpPr>
        <p:spPr>
          <a:xfrm>
            <a:off x="3161024" y="4260000"/>
            <a:ext cx="432048" cy="25945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ktangel 10"/>
          <p:cNvSpPr/>
          <p:nvPr/>
        </p:nvSpPr>
        <p:spPr>
          <a:xfrm>
            <a:off x="5148064" y="4269728"/>
            <a:ext cx="432048" cy="25945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ktangel 11"/>
          <p:cNvSpPr/>
          <p:nvPr/>
        </p:nvSpPr>
        <p:spPr>
          <a:xfrm>
            <a:off x="3566352" y="3945456"/>
            <a:ext cx="432048" cy="25945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ktangel 12"/>
          <p:cNvSpPr/>
          <p:nvPr/>
        </p:nvSpPr>
        <p:spPr>
          <a:xfrm>
            <a:off x="4087400" y="3687848"/>
            <a:ext cx="815340" cy="514501"/>
          </a:xfrm>
          <a:prstGeom prst="rect">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ktangel 13"/>
          <p:cNvSpPr/>
          <p:nvPr/>
        </p:nvSpPr>
        <p:spPr>
          <a:xfrm>
            <a:off x="3620513" y="4007644"/>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ktangel 21"/>
          <p:cNvSpPr/>
          <p:nvPr/>
        </p:nvSpPr>
        <p:spPr>
          <a:xfrm>
            <a:off x="3223508" y="4332912"/>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ktangel 22"/>
          <p:cNvSpPr/>
          <p:nvPr/>
        </p:nvSpPr>
        <p:spPr>
          <a:xfrm>
            <a:off x="4358357" y="4007445"/>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ktangel 23"/>
          <p:cNvSpPr/>
          <p:nvPr/>
        </p:nvSpPr>
        <p:spPr>
          <a:xfrm>
            <a:off x="5230208" y="4334715"/>
            <a:ext cx="114832" cy="130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änster 39"/>
          <p:cNvSpPr/>
          <p:nvPr/>
        </p:nvSpPr>
        <p:spPr>
          <a:xfrm rot="19093532">
            <a:off x="2846014" y="4695529"/>
            <a:ext cx="360040" cy="144016"/>
          </a:xfrm>
          <a:prstGeom prst="left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Vänster 45"/>
          <p:cNvSpPr/>
          <p:nvPr/>
        </p:nvSpPr>
        <p:spPr>
          <a:xfrm rot="1449272">
            <a:off x="2846013" y="3369226"/>
            <a:ext cx="360040" cy="144016"/>
          </a:xfrm>
          <a:prstGeom prst="left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Vänster 46"/>
          <p:cNvSpPr/>
          <p:nvPr/>
        </p:nvSpPr>
        <p:spPr>
          <a:xfrm rot="8298672">
            <a:off x="5582317" y="3236418"/>
            <a:ext cx="360040" cy="144016"/>
          </a:xfrm>
          <a:prstGeom prst="left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Vänster 47"/>
          <p:cNvSpPr/>
          <p:nvPr/>
        </p:nvSpPr>
        <p:spPr>
          <a:xfrm rot="12511178">
            <a:off x="6120171" y="4672039"/>
            <a:ext cx="360040" cy="144016"/>
          </a:xfrm>
          <a:prstGeom prst="left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447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Team </a:t>
            </a:r>
            <a:r>
              <a:rPr lang="sv-SE" sz="4000" b="1" dirty="0" err="1" smtClean="0">
                <a:solidFill>
                  <a:schemeClr val="accent3">
                    <a:lumMod val="75000"/>
                  </a:schemeClr>
                </a:solidFill>
                <a:latin typeface="Calibri" pitchFamily="34" charset="0"/>
              </a:rPr>
              <a:t>Cognition</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Is a </a:t>
            </a:r>
            <a:r>
              <a:rPr lang="sv-SE" sz="3200" dirty="0" err="1" smtClean="0">
                <a:solidFill>
                  <a:schemeClr val="tx1"/>
                </a:solidFill>
                <a:latin typeface="Calibri" pitchFamily="34" charset="0"/>
              </a:rPr>
              <a:t>complex</a:t>
            </a:r>
            <a:r>
              <a:rPr lang="sv-SE" sz="3200" dirty="0" smtClean="0">
                <a:solidFill>
                  <a:schemeClr val="tx1"/>
                </a:solidFill>
                <a:latin typeface="Calibri" pitchFamily="34" charset="0"/>
              </a:rPr>
              <a:t> term </a:t>
            </a:r>
            <a:r>
              <a:rPr lang="sv-SE" sz="3200" dirty="0" err="1" smtClean="0">
                <a:solidFill>
                  <a:schemeClr val="tx1"/>
                </a:solidFill>
                <a:latin typeface="Calibri" pitchFamily="34" charset="0"/>
              </a:rPr>
              <a:t>containing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several</a:t>
            </a:r>
            <a:r>
              <a:rPr lang="sv-SE" sz="3200" dirty="0" smtClean="0">
                <a:solidFill>
                  <a:schemeClr val="tx1"/>
                </a:solidFill>
                <a:latin typeface="Calibri" pitchFamily="34" charset="0"/>
              </a:rPr>
              <a:t> parts </a:t>
            </a:r>
            <a:r>
              <a:rPr lang="sv-SE" sz="3200" dirty="0" err="1" smtClean="0">
                <a:solidFill>
                  <a:schemeClr val="tx1"/>
                </a:solidFill>
                <a:latin typeface="Calibri" pitchFamily="34" charset="0"/>
              </a:rPr>
              <a:t>but</a:t>
            </a:r>
            <a:r>
              <a:rPr lang="sv-SE" sz="3200" dirty="0" smtClean="0">
                <a:solidFill>
                  <a:schemeClr val="tx1"/>
                </a:solidFill>
                <a:latin typeface="Calibri" pitchFamily="34" charset="0"/>
              </a:rPr>
              <a:t> for </a:t>
            </a:r>
            <a:r>
              <a:rPr lang="sv-SE" sz="3200" dirty="0" err="1" smtClean="0">
                <a:solidFill>
                  <a:schemeClr val="tx1"/>
                </a:solidFill>
                <a:latin typeface="Calibri" pitchFamily="34" charset="0"/>
              </a:rPr>
              <a:t>us</a:t>
            </a:r>
            <a:r>
              <a:rPr lang="sv-SE" sz="3200" dirty="0" smtClean="0">
                <a:solidFill>
                  <a:schemeClr val="tx1"/>
                </a:solidFill>
                <a:latin typeface="Calibri" pitchFamily="34" charset="0"/>
              </a:rPr>
              <a:t>:</a:t>
            </a:r>
          </a:p>
          <a:p>
            <a:pPr marL="515937" indent="-514350" algn="ctr" eaLnBrk="1" hangingPunct="1">
              <a:lnSpc>
                <a:spcPct val="100000"/>
              </a:lnSpc>
              <a:spcBef>
                <a:spcPts val="638"/>
              </a:spcBef>
              <a:spcAft>
                <a:spcPts val="1425"/>
              </a:spcAft>
              <a:buClrTx/>
              <a:buAutoNum type="arabicPeriod"/>
            </a:pPr>
            <a:r>
              <a:rPr lang="sv-SE" sz="3200" dirty="0" err="1" smtClean="0">
                <a:solidFill>
                  <a:schemeClr val="tx1"/>
                </a:solidFill>
                <a:latin typeface="Calibri" pitchFamily="34" charset="0"/>
              </a:rPr>
              <a:t>Knowledge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expertise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location</a:t>
            </a:r>
            <a:endParaRPr lang="sv-SE" sz="3200" dirty="0" smtClean="0">
              <a:solidFill>
                <a:schemeClr val="tx1"/>
              </a:solidFill>
              <a:latin typeface="Calibri" pitchFamily="34" charset="0"/>
            </a:endParaRPr>
          </a:p>
          <a:p>
            <a:pPr marL="515937" indent="-514350" algn="ctr" eaLnBrk="1" hangingPunct="1">
              <a:lnSpc>
                <a:spcPct val="100000"/>
              </a:lnSpc>
              <a:spcBef>
                <a:spcPts val="638"/>
              </a:spcBef>
              <a:spcAft>
                <a:spcPts val="1425"/>
              </a:spcAft>
              <a:buClrTx/>
              <a:buAutoNum type="arabicPeriod"/>
            </a:pPr>
            <a:r>
              <a:rPr lang="sv-SE" sz="3200" dirty="0" err="1" smtClean="0">
                <a:solidFill>
                  <a:schemeClr val="tx1"/>
                </a:solidFill>
                <a:latin typeface="Calibri" pitchFamily="34" charset="0"/>
              </a:rPr>
              <a:t>Shared</a:t>
            </a:r>
            <a:r>
              <a:rPr lang="sv-SE" sz="3200" dirty="0" smtClean="0">
                <a:solidFill>
                  <a:schemeClr val="tx1"/>
                </a:solidFill>
                <a:latin typeface="Calibri" pitchFamily="34" charset="0"/>
              </a:rPr>
              <a:t> task </a:t>
            </a:r>
            <a:r>
              <a:rPr lang="sv-SE" sz="3200" dirty="0" err="1" smtClean="0">
                <a:solidFill>
                  <a:schemeClr val="tx1"/>
                </a:solidFill>
                <a:latin typeface="Calibri" pitchFamily="34" charset="0"/>
              </a:rPr>
              <a:t>understanding</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The Team</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994878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a:solidFill>
                  <a:schemeClr val="accent3">
                    <a:lumMod val="75000"/>
                  </a:schemeClr>
                </a:solidFill>
                <a:latin typeface="Calibri" pitchFamily="34" charset="0"/>
              </a:rPr>
              <a:t>Knowledge</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of</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expertise</a:t>
            </a:r>
            <a:r>
              <a:rPr lang="sv-SE" sz="4000" b="1" dirty="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location</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Knowledge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team </a:t>
            </a:r>
            <a:r>
              <a:rPr lang="sv-SE" sz="3200" dirty="0" err="1" smtClean="0">
                <a:solidFill>
                  <a:schemeClr val="tx1"/>
                </a:solidFill>
                <a:latin typeface="Calibri" pitchFamily="34" charset="0"/>
              </a:rPr>
              <a:t>members</a:t>
            </a:r>
            <a:r>
              <a:rPr lang="sv-SE" sz="3200" dirty="0" smtClean="0">
                <a:solidFill>
                  <a:schemeClr val="tx1"/>
                </a:solidFill>
                <a:latin typeface="Calibri" pitchFamily="34" charset="0"/>
              </a:rPr>
              <a:t> and </a:t>
            </a:r>
            <a:r>
              <a:rPr lang="sv-SE" sz="3200" dirty="0" err="1" smtClean="0">
                <a:solidFill>
                  <a:schemeClr val="tx1"/>
                </a:solidFill>
                <a:latin typeface="Calibri" pitchFamily="34" charset="0"/>
              </a:rPr>
              <a:t>their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expertise</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Helps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assigning</a:t>
            </a:r>
            <a:r>
              <a:rPr lang="sv-SE" sz="3200" dirty="0" smtClean="0">
                <a:solidFill>
                  <a:schemeClr val="tx1"/>
                </a:solidFill>
                <a:latin typeface="Calibri" pitchFamily="34" charset="0"/>
              </a:rPr>
              <a:t> the best for the </a:t>
            </a:r>
            <a:r>
              <a:rPr lang="sv-SE" sz="3200" dirty="0" err="1" smtClean="0">
                <a:solidFill>
                  <a:schemeClr val="tx1"/>
                </a:solidFill>
                <a:latin typeface="Calibri" pitchFamily="34" charset="0"/>
              </a:rPr>
              <a:t>job</a:t>
            </a:r>
            <a:r>
              <a:rPr lang="sv-SE" sz="3200" dirty="0" smtClean="0">
                <a:solidFill>
                  <a:schemeClr val="tx1"/>
                </a:solidFill>
                <a:latin typeface="Calibri" pitchFamily="34" charset="0"/>
              </a:rPr>
              <a:t> or </a:t>
            </a:r>
            <a:r>
              <a:rPr lang="sv-SE" sz="3200" dirty="0" err="1" smtClean="0">
                <a:solidFill>
                  <a:schemeClr val="tx1"/>
                </a:solidFill>
                <a:latin typeface="Calibri" pitchFamily="34" charset="0"/>
              </a:rPr>
              <a:t>making</a:t>
            </a:r>
            <a:r>
              <a:rPr lang="sv-SE" sz="3200" dirty="0" smtClean="0">
                <a:solidFill>
                  <a:schemeClr val="tx1"/>
                </a:solidFill>
                <a:latin typeface="Calibri" pitchFamily="34" charset="0"/>
              </a:rPr>
              <a:t> sure </a:t>
            </a:r>
            <a:r>
              <a:rPr lang="sv-SE" sz="3200" dirty="0" err="1" smtClean="0">
                <a:solidFill>
                  <a:schemeClr val="tx1"/>
                </a:solidFill>
                <a:latin typeface="Calibri" pitchFamily="34" charset="0"/>
              </a:rPr>
              <a:t>his</a:t>
            </a:r>
            <a:r>
              <a:rPr lang="sv-SE" sz="3200" dirty="0" smtClean="0">
                <a:solidFill>
                  <a:schemeClr val="tx1"/>
                </a:solidFill>
                <a:latin typeface="Calibri" pitchFamily="34" charset="0"/>
              </a:rPr>
              <a:t>/hers </a:t>
            </a:r>
            <a:r>
              <a:rPr lang="sv-SE" sz="3200" dirty="0" err="1" smtClean="0">
                <a:solidFill>
                  <a:schemeClr val="tx1"/>
                </a:solidFill>
                <a:latin typeface="Calibri" pitchFamily="34" charset="0"/>
              </a:rPr>
              <a:t>expertise</a:t>
            </a:r>
            <a:r>
              <a:rPr lang="sv-SE" sz="3200" dirty="0" smtClean="0">
                <a:solidFill>
                  <a:schemeClr val="tx1"/>
                </a:solidFill>
                <a:latin typeface="Calibri" pitchFamily="34" charset="0"/>
              </a:rPr>
              <a:t> is </a:t>
            </a:r>
            <a:r>
              <a:rPr lang="sv-SE" sz="3200" dirty="0" err="1" smtClean="0">
                <a:solidFill>
                  <a:schemeClr val="tx1"/>
                </a:solidFill>
                <a:latin typeface="Calibri" pitchFamily="34" charset="0"/>
              </a:rPr>
              <a:t>passed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along</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The Team</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40295286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Shared</a:t>
            </a:r>
            <a:r>
              <a:rPr lang="sv-SE" sz="4000" b="1" dirty="0" smtClean="0">
                <a:solidFill>
                  <a:schemeClr val="accent3">
                    <a:lumMod val="75000"/>
                  </a:schemeClr>
                </a:solidFill>
                <a:latin typeface="Calibri" pitchFamily="34" charset="0"/>
              </a:rPr>
              <a:t> task </a:t>
            </a:r>
            <a:r>
              <a:rPr lang="sv-SE" sz="4000" b="1" dirty="0" err="1" smtClean="0">
                <a:solidFill>
                  <a:schemeClr val="accent3">
                    <a:lumMod val="75000"/>
                  </a:schemeClr>
                </a:solidFill>
                <a:latin typeface="Calibri" pitchFamily="34" charset="0"/>
              </a:rPr>
              <a:t>understanding</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Common </a:t>
            </a:r>
            <a:r>
              <a:rPr lang="sv-SE" sz="3200" dirty="0" err="1" smtClean="0">
                <a:solidFill>
                  <a:schemeClr val="tx1"/>
                </a:solidFill>
                <a:latin typeface="Calibri" pitchFamily="34" charset="0"/>
              </a:rPr>
              <a:t>understanding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what</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goal</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project</a:t>
            </a:r>
            <a:r>
              <a:rPr lang="sv-SE" sz="3200" dirty="0" smtClean="0">
                <a:solidFill>
                  <a:schemeClr val="tx1"/>
                </a:solidFill>
                <a:latin typeface="Calibri" pitchFamily="34" charset="0"/>
              </a:rPr>
              <a:t> is.</a:t>
            </a: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Fast feedback =&gt; </a:t>
            </a:r>
            <a:r>
              <a:rPr lang="sv-SE" sz="3200" dirty="0" err="1" smtClean="0">
                <a:solidFill>
                  <a:schemeClr val="tx1"/>
                </a:solidFill>
                <a:latin typeface="Calibri" pitchFamily="34" charset="0"/>
              </a:rPr>
              <a:t>verification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understanding</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The Team</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41661441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Avoid</a:t>
            </a:r>
            <a:r>
              <a:rPr lang="sv-SE" sz="4000" b="1" dirty="0" smtClean="0">
                <a:solidFill>
                  <a:schemeClr val="accent3">
                    <a:lumMod val="75000"/>
                  </a:schemeClr>
                </a:solidFill>
                <a:latin typeface="Calibri" pitchFamily="34" charset="0"/>
              </a:rPr>
              <a:t> ”Culture </a:t>
            </a:r>
            <a:r>
              <a:rPr lang="sv-SE" sz="4000" b="1" dirty="0" err="1" smtClean="0">
                <a:solidFill>
                  <a:schemeClr val="accent3">
                    <a:lumMod val="75000"/>
                  </a:schemeClr>
                </a:solidFill>
                <a:latin typeface="Calibri" pitchFamily="34" charset="0"/>
              </a:rPr>
              <a:t>of</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Blame</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Continous</a:t>
            </a:r>
            <a:r>
              <a:rPr lang="sv-SE" sz="3200" dirty="0" smtClean="0">
                <a:solidFill>
                  <a:schemeClr val="tx1"/>
                </a:solidFill>
                <a:latin typeface="Calibri" pitchFamily="34" charset="0"/>
              </a:rPr>
              <a:t> Integration </a:t>
            </a:r>
            <a:r>
              <a:rPr lang="sv-SE" sz="3200" dirty="0" err="1" smtClean="0">
                <a:solidFill>
                  <a:schemeClr val="tx1"/>
                </a:solidFill>
                <a:latin typeface="Calibri" pitchFamily="34" charset="0"/>
              </a:rPr>
              <a:t>mean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continuous</a:t>
            </a:r>
            <a:r>
              <a:rPr lang="sv-SE" sz="3200" dirty="0" smtClean="0">
                <a:solidFill>
                  <a:schemeClr val="tx1"/>
                </a:solidFill>
                <a:latin typeface="Calibri" pitchFamily="34" charset="0"/>
              </a:rPr>
              <a:t> </a:t>
            </a:r>
            <a:r>
              <a:rPr lang="sv-SE" sz="3200" b="1" u="sng" dirty="0" smtClean="0">
                <a:solidFill>
                  <a:schemeClr val="accent3">
                    <a:lumMod val="75000"/>
                  </a:schemeClr>
                </a:solidFill>
                <a:latin typeface="Calibri" pitchFamily="34" charset="0"/>
              </a:rPr>
              <a:t>public</a:t>
            </a:r>
            <a:r>
              <a:rPr lang="sv-SE" sz="3200" dirty="0" smtClean="0">
                <a:solidFill>
                  <a:schemeClr val="tx1"/>
                </a:solidFill>
                <a:latin typeface="Calibri" pitchFamily="34" charset="0"/>
              </a:rPr>
              <a:t> feedback!</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The Team</a:t>
            </a:r>
            <a:endParaRPr lang="en-US" sz="3000" dirty="0">
              <a:solidFill>
                <a:srgbClr val="EEECE1"/>
              </a:solidFill>
              <a:latin typeface="Cambria" pitchFamily="18" charset="0"/>
            </a:endParaRPr>
          </a:p>
        </p:txBody>
      </p:sp>
      <p:pic>
        <p:nvPicPr>
          <p:cNvPr id="2050" name="Picture 2" descr="http://www.theodo.fr/bundles/theodowebsite/images/methodology/sprint-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284984"/>
            <a:ext cx="28575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7202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Avoid</a:t>
            </a:r>
            <a:r>
              <a:rPr lang="sv-SE" sz="4000" b="1" dirty="0" smtClean="0">
                <a:solidFill>
                  <a:schemeClr val="accent3">
                    <a:lumMod val="75000"/>
                  </a:schemeClr>
                </a:solidFill>
                <a:latin typeface="Calibri" pitchFamily="34" charset="0"/>
              </a:rPr>
              <a:t> ”Culture </a:t>
            </a:r>
            <a:r>
              <a:rPr lang="sv-SE" sz="4000" b="1" dirty="0" err="1" smtClean="0">
                <a:solidFill>
                  <a:schemeClr val="accent3">
                    <a:lumMod val="75000"/>
                  </a:schemeClr>
                </a:solidFill>
                <a:latin typeface="Calibri" pitchFamily="34" charset="0"/>
              </a:rPr>
              <a:t>of</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Blame</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1400" dirty="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Look for </a:t>
            </a:r>
            <a:r>
              <a:rPr lang="sv-SE" sz="3600" b="1" dirty="0" err="1" smtClean="0">
                <a:solidFill>
                  <a:schemeClr val="accent3">
                    <a:lumMod val="75000"/>
                  </a:schemeClr>
                </a:solidFill>
                <a:latin typeface="Calibri" pitchFamily="34" charset="0"/>
              </a:rPr>
              <a:t>what</a:t>
            </a:r>
            <a:r>
              <a:rPr lang="sv-SE" sz="3600" dirty="0" smtClean="0">
                <a:solidFill>
                  <a:schemeClr val="accent3">
                    <a:lumMod val="75000"/>
                  </a:schemeClr>
                </a:solidFill>
                <a:latin typeface="Calibri" pitchFamily="34" charset="0"/>
              </a:rPr>
              <a:t> </a:t>
            </a:r>
            <a:r>
              <a:rPr lang="sv-SE" sz="3200" dirty="0" err="1" smtClean="0">
                <a:solidFill>
                  <a:schemeClr val="tx1"/>
                </a:solidFill>
                <a:latin typeface="Calibri" pitchFamily="34" charset="0"/>
              </a:rPr>
              <a:t>went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wrong</a:t>
            </a:r>
            <a:r>
              <a:rPr lang="sv-SE" sz="3200" dirty="0" smtClean="0">
                <a:solidFill>
                  <a:schemeClr val="tx1"/>
                </a:solidFill>
                <a:latin typeface="Calibri" pitchFamily="34" charset="0"/>
              </a:rPr>
              <a:t> </a:t>
            </a:r>
            <a:r>
              <a:rPr lang="sv-SE" sz="3600" b="1" dirty="0" smtClean="0">
                <a:solidFill>
                  <a:schemeClr val="accent3">
                    <a:lumMod val="75000"/>
                  </a:schemeClr>
                </a:solidFill>
                <a:latin typeface="Calibri" pitchFamily="34" charset="0"/>
              </a:rPr>
              <a:t>not</a:t>
            </a:r>
            <a:r>
              <a:rPr lang="sv-SE" sz="3600" dirty="0" smtClean="0">
                <a:solidFill>
                  <a:schemeClr val="tx1"/>
                </a:solidFill>
                <a:latin typeface="Calibri" pitchFamily="34" charset="0"/>
              </a:rPr>
              <a:t> </a:t>
            </a:r>
            <a:r>
              <a:rPr lang="sv-SE" sz="3600" b="1" dirty="0" err="1" smtClean="0">
                <a:solidFill>
                  <a:schemeClr val="accent3">
                    <a:lumMod val="75000"/>
                  </a:schemeClr>
                </a:solidFill>
                <a:latin typeface="Calibri" pitchFamily="34" charset="0"/>
              </a:rPr>
              <a:t>who</a:t>
            </a:r>
            <a:r>
              <a:rPr lang="sv-SE" sz="3600" dirty="0" smtClean="0">
                <a:solidFill>
                  <a:schemeClr val="accent3">
                    <a:lumMod val="75000"/>
                  </a:schemeClr>
                </a:solidFill>
                <a:latin typeface="Calibri" pitchFamily="34" charset="0"/>
              </a:rPr>
              <a:t> </a:t>
            </a:r>
            <a:r>
              <a:rPr lang="sv-SE" sz="3200" dirty="0" err="1" smtClean="0">
                <a:solidFill>
                  <a:schemeClr val="tx1"/>
                </a:solidFill>
                <a:latin typeface="Calibri" pitchFamily="34" charset="0"/>
              </a:rPr>
              <a:t>did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wrong</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The Team</a:t>
            </a:r>
            <a:endParaRPr lang="en-US" sz="3000" dirty="0">
              <a:solidFill>
                <a:srgbClr val="EEECE1"/>
              </a:solidFill>
              <a:latin typeface="Cambria" pitchFamily="18" charset="0"/>
            </a:endParaRPr>
          </a:p>
        </p:txBody>
      </p:sp>
      <p:pic>
        <p:nvPicPr>
          <p:cNvPr id="3074" name="Picture 2" descr="http://dyslexi.org/sites/dyslexi.org/files/imagecache/rotator/dumstru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212976"/>
            <a:ext cx="9239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4332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2664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Avoid</a:t>
            </a:r>
            <a:r>
              <a:rPr lang="sv-SE" sz="4000" b="1" dirty="0" smtClean="0">
                <a:solidFill>
                  <a:schemeClr val="accent3">
                    <a:lumMod val="75000"/>
                  </a:schemeClr>
                </a:solidFill>
                <a:latin typeface="Calibri" pitchFamily="34" charset="0"/>
              </a:rPr>
              <a:t> ”Culture </a:t>
            </a:r>
            <a:r>
              <a:rPr lang="sv-SE" sz="4000" b="1" dirty="0" err="1" smtClean="0">
                <a:solidFill>
                  <a:schemeClr val="accent3">
                    <a:lumMod val="75000"/>
                  </a:schemeClr>
                </a:solidFill>
                <a:latin typeface="Calibri" pitchFamily="34" charset="0"/>
              </a:rPr>
              <a:t>of</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Blame</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1000" dirty="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b="1" dirty="0" smtClean="0">
                <a:solidFill>
                  <a:schemeClr val="accent3">
                    <a:lumMod val="75000"/>
                  </a:schemeClr>
                </a:solidFill>
                <a:latin typeface="Calibri" pitchFamily="34" charset="0"/>
              </a:rPr>
              <a:t>Team </a:t>
            </a:r>
            <a:r>
              <a:rPr lang="sv-SE" sz="3200" b="1" dirty="0" err="1" smtClean="0">
                <a:solidFill>
                  <a:schemeClr val="accent3">
                    <a:lumMod val="75000"/>
                  </a:schemeClr>
                </a:solidFill>
                <a:latin typeface="Calibri" pitchFamily="34" charset="0"/>
              </a:rPr>
              <a:t>responsibility</a:t>
            </a:r>
            <a:r>
              <a:rPr lang="sv-SE" sz="3200" b="1" dirty="0" smtClean="0">
                <a:solidFill>
                  <a:schemeClr val="accent3">
                    <a:lumMod val="75000"/>
                  </a:schemeClr>
                </a:solidFill>
                <a:latin typeface="Calibri" pitchFamily="34" charset="0"/>
              </a:rPr>
              <a:t> </a:t>
            </a:r>
            <a:r>
              <a:rPr lang="sv-SE" sz="3200" dirty="0" smtClean="0">
                <a:solidFill>
                  <a:schemeClr val="tx1"/>
                </a:solidFill>
                <a:latin typeface="Calibri" pitchFamily="34" charset="0"/>
              </a:rPr>
              <a:t>not </a:t>
            </a:r>
            <a:r>
              <a:rPr lang="sv-SE" sz="3200" dirty="0" err="1" smtClean="0">
                <a:solidFill>
                  <a:schemeClr val="tx1"/>
                </a:solidFill>
                <a:latin typeface="Calibri" pitchFamily="34" charset="0"/>
              </a:rPr>
              <a:t>individual</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responsibility</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The Team</a:t>
            </a:r>
            <a:endParaRPr lang="en-US" sz="3000" dirty="0">
              <a:solidFill>
                <a:srgbClr val="EEECE1"/>
              </a:solidFill>
              <a:latin typeface="Cambria" pitchFamily="18" charset="0"/>
            </a:endParaRPr>
          </a:p>
        </p:txBody>
      </p:sp>
      <p:pic>
        <p:nvPicPr>
          <p:cNvPr id="1026" name="Picture 2" descr="http://www.clker.com/cliparts/a/g/3/2/l/2/working-together-in-progress-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718" y="3717032"/>
            <a:ext cx="2838450" cy="257175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2613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No </a:t>
            </a:r>
            <a:r>
              <a:rPr lang="sv-SE" sz="4000" b="1" dirty="0" err="1" smtClean="0">
                <a:solidFill>
                  <a:schemeClr val="accent3">
                    <a:lumMod val="75000"/>
                  </a:schemeClr>
                </a:solidFill>
                <a:latin typeface="Calibri" pitchFamily="34" charset="0"/>
              </a:rPr>
              <a:t>one</a:t>
            </a:r>
            <a:r>
              <a:rPr lang="sv-SE" sz="4000" b="1" dirty="0" smtClean="0">
                <a:solidFill>
                  <a:schemeClr val="accent3">
                    <a:lumMod val="75000"/>
                  </a:schemeClr>
                </a:solidFill>
                <a:latin typeface="Calibri" pitchFamily="34" charset="0"/>
              </a:rPr>
              <a:t> is an </a:t>
            </a:r>
            <a:r>
              <a:rPr lang="sv-SE" sz="4000" b="1" dirty="0" err="1" smtClean="0">
                <a:solidFill>
                  <a:schemeClr val="accent3">
                    <a:lumMod val="75000"/>
                  </a:schemeClr>
                </a:solidFill>
                <a:latin typeface="Calibri" pitchFamily="34" charset="0"/>
              </a:rPr>
              <a:t>island</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3200" dirty="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Continuous</a:t>
            </a:r>
            <a:r>
              <a:rPr lang="sv-SE" sz="3200" dirty="0" smtClean="0">
                <a:solidFill>
                  <a:schemeClr val="tx1"/>
                </a:solidFill>
                <a:latin typeface="Calibri" pitchFamily="34" charset="0"/>
              </a:rPr>
              <a:t> Integration </a:t>
            </a:r>
            <a:r>
              <a:rPr lang="sv-SE" sz="3200" dirty="0" err="1" smtClean="0">
                <a:solidFill>
                  <a:schemeClr val="tx1"/>
                </a:solidFill>
                <a:latin typeface="Calibri" pitchFamily="34" charset="0"/>
              </a:rPr>
              <a:t>means</a:t>
            </a:r>
            <a:r>
              <a:rPr lang="sv-SE" sz="3200" dirty="0" smtClean="0">
                <a:solidFill>
                  <a:schemeClr val="tx1"/>
                </a:solidFill>
                <a:latin typeface="Calibri" pitchFamily="34" charset="0"/>
              </a:rPr>
              <a:t> no </a:t>
            </a:r>
            <a:r>
              <a:rPr lang="sv-SE" sz="3200" dirty="0" err="1" smtClean="0">
                <a:solidFill>
                  <a:schemeClr val="tx1"/>
                </a:solidFill>
                <a:latin typeface="Calibri" pitchFamily="34" charset="0"/>
              </a:rPr>
              <a:t>member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organization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work</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alone</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The Team</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28220507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07009" y="2492896"/>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5400" b="1" dirty="0" err="1" smtClean="0">
                <a:solidFill>
                  <a:schemeClr val="accent3">
                    <a:lumMod val="75000"/>
                  </a:schemeClr>
                </a:solidFill>
                <a:latin typeface="Calibri" pitchFamily="34" charset="0"/>
              </a:rPr>
              <a:t>Continuous</a:t>
            </a:r>
            <a:r>
              <a:rPr lang="sv-SE" sz="5400" b="1" dirty="0" smtClean="0">
                <a:solidFill>
                  <a:schemeClr val="accent3">
                    <a:lumMod val="75000"/>
                  </a:schemeClr>
                </a:solidFill>
                <a:latin typeface="Calibri" pitchFamily="34" charset="0"/>
              </a:rPr>
              <a:t> Feedback</a:t>
            </a:r>
            <a:endParaRPr lang="sv-SE" sz="54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5854864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Stakeholders</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sp>
        <p:nvSpPr>
          <p:cNvPr id="2" name="textruta 1"/>
          <p:cNvSpPr txBox="1"/>
          <p:nvPr/>
        </p:nvSpPr>
        <p:spPr>
          <a:xfrm>
            <a:off x="971600" y="2492896"/>
            <a:ext cx="3456384" cy="2062103"/>
          </a:xfrm>
          <a:prstGeom prst="rect">
            <a:avLst/>
          </a:prstGeom>
          <a:noFill/>
        </p:spPr>
        <p:txBody>
          <a:bodyPr wrap="square" rtlCol="0">
            <a:spAutoFit/>
          </a:bodyPr>
          <a:lstStyle/>
          <a:p>
            <a:pPr marL="285750" indent="-285750">
              <a:buFont typeface="Arial" panose="020B0604020202020204" pitchFamily="34" charset="0"/>
              <a:buChar char="•"/>
            </a:pPr>
            <a:r>
              <a:rPr lang="sv-SE" sz="3200" dirty="0" smtClean="0"/>
              <a:t>Tester</a:t>
            </a:r>
          </a:p>
          <a:p>
            <a:pPr marL="285750" indent="-285750">
              <a:buFont typeface="Arial" panose="020B0604020202020204" pitchFamily="34" charset="0"/>
              <a:buChar char="•"/>
            </a:pPr>
            <a:r>
              <a:rPr lang="sv-SE" sz="3200" dirty="0" smtClean="0"/>
              <a:t>System </a:t>
            </a:r>
            <a:r>
              <a:rPr lang="sv-SE" sz="3200" dirty="0" err="1" smtClean="0"/>
              <a:t>analyst</a:t>
            </a:r>
            <a:endParaRPr lang="sv-SE" sz="3200" dirty="0" smtClean="0"/>
          </a:p>
          <a:p>
            <a:pPr marL="285750" indent="-285750">
              <a:buFont typeface="Arial" panose="020B0604020202020204" pitchFamily="34" charset="0"/>
              <a:buChar char="•"/>
            </a:pPr>
            <a:r>
              <a:rPr lang="sv-SE" sz="3200" dirty="0" smtClean="0"/>
              <a:t>Managers</a:t>
            </a:r>
          </a:p>
          <a:p>
            <a:pPr marL="285750" indent="-285750">
              <a:buFont typeface="Arial" panose="020B0604020202020204" pitchFamily="34" charset="0"/>
              <a:buChar char="•"/>
            </a:pPr>
            <a:r>
              <a:rPr lang="sv-SE" sz="3200" dirty="0" smtClean="0"/>
              <a:t>Operations</a:t>
            </a:r>
            <a:endParaRPr lang="en-US" dirty="0"/>
          </a:p>
        </p:txBody>
      </p:sp>
      <p:sp>
        <p:nvSpPr>
          <p:cNvPr id="5" name="textruta 4"/>
          <p:cNvSpPr txBox="1"/>
          <p:nvPr/>
        </p:nvSpPr>
        <p:spPr>
          <a:xfrm>
            <a:off x="5004048" y="2492895"/>
            <a:ext cx="4182224" cy="2062103"/>
          </a:xfrm>
          <a:prstGeom prst="rect">
            <a:avLst/>
          </a:prstGeom>
          <a:noFill/>
        </p:spPr>
        <p:txBody>
          <a:bodyPr wrap="square" rtlCol="0">
            <a:spAutoFit/>
          </a:bodyPr>
          <a:lstStyle/>
          <a:p>
            <a:pPr marL="285750" indent="-285750">
              <a:buFont typeface="Arial" panose="020B0604020202020204" pitchFamily="34" charset="0"/>
              <a:buChar char="•"/>
            </a:pPr>
            <a:r>
              <a:rPr lang="sv-SE" sz="3200" dirty="0" err="1" smtClean="0"/>
              <a:t>Architect</a:t>
            </a:r>
            <a:endParaRPr lang="sv-SE" sz="3200" dirty="0" smtClean="0"/>
          </a:p>
          <a:p>
            <a:pPr marL="285750" indent="-285750">
              <a:buFont typeface="Arial" panose="020B0604020202020204" pitchFamily="34" charset="0"/>
              <a:buChar char="•"/>
            </a:pPr>
            <a:r>
              <a:rPr lang="sv-SE" sz="3200" dirty="0" smtClean="0"/>
              <a:t>DBA</a:t>
            </a:r>
          </a:p>
          <a:p>
            <a:pPr marL="285750" indent="-285750">
              <a:buFont typeface="Arial" panose="020B0604020202020204" pitchFamily="34" charset="0"/>
              <a:buChar char="•"/>
            </a:pPr>
            <a:r>
              <a:rPr lang="sv-SE" sz="3200" dirty="0" err="1" smtClean="0"/>
              <a:t>Developer</a:t>
            </a:r>
            <a:endParaRPr lang="sv-SE" sz="3200" dirty="0" smtClean="0"/>
          </a:p>
          <a:p>
            <a:pPr marL="285750" indent="-285750">
              <a:buFont typeface="Arial" panose="020B0604020202020204" pitchFamily="34" charset="0"/>
              <a:buChar char="•"/>
            </a:pPr>
            <a:r>
              <a:rPr lang="sv-SE" sz="3200" dirty="0" smtClean="0"/>
              <a:t>Release manager</a:t>
            </a:r>
          </a:p>
        </p:txBody>
      </p:sp>
    </p:spTree>
    <p:extLst>
      <p:ext uri="{BB962C8B-B14F-4D97-AF65-F5344CB8AC3E}">
        <p14:creationId xmlns:p14="http://schemas.microsoft.com/office/powerpoint/2010/main" val="6110630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Tester</a:t>
            </a:r>
          </a:p>
          <a:p>
            <a:pPr marL="1587" indent="0" algn="ctr" eaLnBrk="1">
              <a:spcBef>
                <a:spcPts val="638"/>
              </a:spcBef>
              <a:spcAft>
                <a:spcPts val="1425"/>
              </a:spcAft>
            </a:pPr>
            <a:r>
              <a:rPr lang="sv-SE" sz="2400" dirty="0" err="1" smtClean="0">
                <a:solidFill>
                  <a:schemeClr val="tx1"/>
                </a:solidFill>
                <a:latin typeface="Calibri" pitchFamily="34" charset="0"/>
              </a:rPr>
              <a:t>Receives</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continuous</a:t>
            </a:r>
            <a:r>
              <a:rPr lang="sv-SE" sz="2400" dirty="0" smtClean="0">
                <a:solidFill>
                  <a:schemeClr val="tx1"/>
                </a:solidFill>
                <a:latin typeface="Calibri" pitchFamily="34" charset="0"/>
              </a:rPr>
              <a:t> feedback on the </a:t>
            </a:r>
            <a:r>
              <a:rPr lang="sv-SE" sz="2400" dirty="0" err="1" smtClean="0">
                <a:solidFill>
                  <a:schemeClr val="tx1"/>
                </a:solidFill>
                <a:latin typeface="Calibri" pitchFamily="34" charset="0"/>
              </a:rPr>
              <a:t>quality</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of</a:t>
            </a:r>
            <a:r>
              <a:rPr lang="sv-SE" sz="2400" dirty="0" smtClean="0">
                <a:solidFill>
                  <a:schemeClr val="tx1"/>
                </a:solidFill>
                <a:latin typeface="Calibri" pitchFamily="34" charset="0"/>
              </a:rPr>
              <a:t> the system as automated tests </a:t>
            </a:r>
            <a:r>
              <a:rPr lang="sv-SE" sz="2400" dirty="0" err="1" smtClean="0">
                <a:solidFill>
                  <a:schemeClr val="tx1"/>
                </a:solidFill>
                <a:latin typeface="Calibri" pitchFamily="34" charset="0"/>
              </a:rPr>
              <a:t>are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performed</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Can</a:t>
            </a:r>
            <a:r>
              <a:rPr lang="sv-SE" sz="2400" dirty="0" smtClean="0">
                <a:solidFill>
                  <a:schemeClr val="tx1"/>
                </a:solidFill>
                <a:latin typeface="Calibri" pitchFamily="34" charset="0"/>
              </a:rPr>
              <a:t> focus on </a:t>
            </a:r>
            <a:r>
              <a:rPr lang="sv-SE" sz="2400" dirty="0" err="1" smtClean="0">
                <a:solidFill>
                  <a:schemeClr val="tx1"/>
                </a:solidFill>
                <a:latin typeface="Calibri" pitchFamily="34" charset="0"/>
              </a:rPr>
              <a:t>verifying</a:t>
            </a:r>
            <a:r>
              <a:rPr lang="sv-SE" sz="2400" dirty="0" smtClean="0">
                <a:solidFill>
                  <a:schemeClr val="tx1"/>
                </a:solidFill>
                <a:latin typeface="Calibri" pitchFamily="34" charset="0"/>
              </a:rPr>
              <a:t> business </a:t>
            </a:r>
            <a:r>
              <a:rPr lang="sv-SE" sz="2400" dirty="0" err="1" smtClean="0">
                <a:solidFill>
                  <a:schemeClr val="tx1"/>
                </a:solidFill>
                <a:latin typeface="Calibri" pitchFamily="34" charset="0"/>
              </a:rPr>
              <a:t>requirements</a:t>
            </a:r>
            <a:r>
              <a:rPr lang="sv-SE" sz="24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pic>
        <p:nvPicPr>
          <p:cNvPr id="4098" name="Picture 2" descr="http://info.ibs-us.com/Portals/14010/images/process%20management%20software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538" y="3284984"/>
            <a:ext cx="3333750"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658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5256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err="1" smtClean="0">
                <a:solidFill>
                  <a:schemeClr val="accent3">
                    <a:lumMod val="75000"/>
                  </a:schemeClr>
                </a:solidFill>
                <a:latin typeface="Calibri" pitchFamily="34" charset="0"/>
              </a:rPr>
              <a:t>This</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requires</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you</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to</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create</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what</a:t>
            </a:r>
            <a:r>
              <a:rPr lang="sv-SE" sz="2800" b="1" dirty="0" smtClean="0">
                <a:solidFill>
                  <a:schemeClr val="accent3">
                    <a:lumMod val="75000"/>
                  </a:schemeClr>
                </a:solidFill>
                <a:latin typeface="Calibri" pitchFamily="34" charset="0"/>
              </a:rPr>
              <a:t> is </a:t>
            </a:r>
            <a:r>
              <a:rPr lang="sv-SE" sz="2800" b="1" dirty="0" err="1" smtClean="0">
                <a:solidFill>
                  <a:schemeClr val="accent3">
                    <a:lumMod val="75000"/>
                  </a:schemeClr>
                </a:solidFill>
                <a:latin typeface="Calibri" pitchFamily="34" charset="0"/>
              </a:rPr>
              <a:t>called</a:t>
            </a:r>
            <a:r>
              <a:rPr lang="sv-SE" sz="2800" b="1" dirty="0" smtClean="0">
                <a:solidFill>
                  <a:schemeClr val="accent3">
                    <a:lumMod val="75000"/>
                  </a:schemeClr>
                </a:solidFill>
                <a:latin typeface="Calibri" pitchFamily="34" charset="0"/>
              </a:rPr>
              <a:t> a </a:t>
            </a:r>
            <a:r>
              <a:rPr lang="sv-SE" sz="2800" b="1" dirty="0" err="1" smtClean="0">
                <a:solidFill>
                  <a:schemeClr val="accent3">
                    <a:lumMod val="75000"/>
                  </a:schemeClr>
                </a:solidFill>
                <a:latin typeface="Calibri" pitchFamily="34" charset="0"/>
              </a:rPr>
              <a:t>product</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structure</a:t>
            </a:r>
            <a:r>
              <a:rPr lang="sv-SE" sz="2800" b="1" dirty="0" smtClean="0">
                <a:solidFill>
                  <a:schemeClr val="accent3">
                    <a:lumMod val="75000"/>
                  </a:schemeClr>
                </a:solidFill>
                <a:latin typeface="Calibri" pitchFamily="34" charset="0"/>
              </a:rPr>
              <a:t> for </a:t>
            </a:r>
            <a:r>
              <a:rPr lang="sv-SE" sz="2800" b="1" dirty="0" err="1" smtClean="0">
                <a:solidFill>
                  <a:schemeClr val="accent3">
                    <a:lumMod val="75000"/>
                  </a:schemeClr>
                </a:solidFill>
                <a:latin typeface="Calibri" pitchFamily="34" charset="0"/>
              </a:rPr>
              <a:t>your</a:t>
            </a:r>
            <a:r>
              <a:rPr lang="sv-SE" sz="2800" b="1" dirty="0" smtClean="0">
                <a:solidFill>
                  <a:schemeClr val="accent3">
                    <a:lumMod val="75000"/>
                  </a:schemeClr>
                </a:solidFill>
                <a:latin typeface="Calibri" pitchFamily="34" charset="0"/>
              </a:rPr>
              <a:t> software</a:t>
            </a:r>
          </a:p>
          <a:p>
            <a:pPr marL="1587" indent="0" algn="ctr" eaLnBrk="1" hangingPunct="1">
              <a:lnSpc>
                <a:spcPct val="100000"/>
              </a:lnSpc>
              <a:spcBef>
                <a:spcPts val="638"/>
              </a:spcBef>
              <a:spcAft>
                <a:spcPts val="1425"/>
              </a:spcAft>
              <a:buClrTx/>
            </a:pPr>
            <a:endParaRPr lang="sv-SE" sz="2800" b="1" dirty="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2800" dirty="0" err="1" smtClean="0">
                <a:solidFill>
                  <a:schemeClr val="tx1"/>
                </a:solidFill>
                <a:latin typeface="Calibri" pitchFamily="34" charset="0"/>
              </a:rPr>
              <a:t>Where</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you</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describe</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your</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product</a:t>
            </a:r>
            <a:r>
              <a:rPr lang="sv-SE" sz="2800" dirty="0" smtClean="0">
                <a:solidFill>
                  <a:schemeClr val="tx1"/>
                </a:solidFill>
                <a:latin typeface="Calibri" pitchFamily="34" charset="0"/>
              </a:rPr>
              <a:t> as </a:t>
            </a:r>
            <a:r>
              <a:rPr lang="sv-SE" sz="2800" dirty="0" err="1" smtClean="0">
                <a:solidFill>
                  <a:schemeClr val="tx1"/>
                </a:solidFill>
                <a:latin typeface="Calibri" pitchFamily="34" charset="0"/>
              </a:rPr>
              <a:t>hierarchical</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components</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Where</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each</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component</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represents</a:t>
            </a:r>
            <a:r>
              <a:rPr lang="sv-SE" sz="2800" dirty="0" smtClean="0">
                <a:solidFill>
                  <a:schemeClr val="tx1"/>
                </a:solidFill>
                <a:latin typeface="Calibri" pitchFamily="34" charset="0"/>
              </a:rPr>
              <a:t> a feature, </a:t>
            </a:r>
            <a:r>
              <a:rPr lang="sv-SE" sz="2800" dirty="0" err="1" smtClean="0">
                <a:solidFill>
                  <a:schemeClr val="tx1"/>
                </a:solidFill>
                <a:latin typeface="Calibri" pitchFamily="34" charset="0"/>
              </a:rPr>
              <a:t>function,etc</a:t>
            </a:r>
            <a:r>
              <a:rPr lang="sv-SE" sz="28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2052" name="Picture 4" descr="http://wps.prenhall.com/wps/media/objects/5475/5606653/images/ch15_web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2420888"/>
            <a:ext cx="4131095" cy="166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5626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System </a:t>
            </a:r>
            <a:r>
              <a:rPr lang="sv-SE" sz="4000" b="1" dirty="0" err="1" smtClean="0">
                <a:solidFill>
                  <a:schemeClr val="accent3">
                    <a:lumMod val="75000"/>
                  </a:schemeClr>
                </a:solidFill>
                <a:latin typeface="Calibri" pitchFamily="34" charset="0"/>
              </a:rPr>
              <a:t>Analyst</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2400" dirty="0" err="1" smtClean="0">
                <a:solidFill>
                  <a:prstClr val="black"/>
                </a:solidFill>
                <a:latin typeface="Calibri" pitchFamily="34" charset="0"/>
              </a:rPr>
              <a:t>Receives</a:t>
            </a:r>
            <a:r>
              <a:rPr lang="sv-SE" sz="2400" dirty="0" smtClean="0">
                <a:solidFill>
                  <a:prstClr val="black"/>
                </a:solidFill>
                <a:latin typeface="Calibri" pitchFamily="34" charset="0"/>
              </a:rPr>
              <a:t> </a:t>
            </a:r>
            <a:r>
              <a:rPr lang="sv-SE" sz="2400" dirty="0" err="1" smtClean="0">
                <a:solidFill>
                  <a:prstClr val="black"/>
                </a:solidFill>
                <a:latin typeface="Calibri" pitchFamily="34" charset="0"/>
              </a:rPr>
              <a:t>continuous</a:t>
            </a:r>
            <a:r>
              <a:rPr lang="sv-SE" sz="2400" dirty="0" smtClean="0">
                <a:solidFill>
                  <a:prstClr val="black"/>
                </a:solidFill>
                <a:latin typeface="Calibri" pitchFamily="34" charset="0"/>
              </a:rPr>
              <a:t> feedback on </a:t>
            </a:r>
            <a:r>
              <a:rPr lang="sv-SE" sz="2400" dirty="0" err="1" smtClean="0">
                <a:solidFill>
                  <a:prstClr val="black"/>
                </a:solidFill>
                <a:latin typeface="Calibri" pitchFamily="34" charset="0"/>
              </a:rPr>
              <a:t>how</a:t>
            </a:r>
            <a:r>
              <a:rPr lang="sv-SE" sz="2400" dirty="0" smtClean="0">
                <a:solidFill>
                  <a:prstClr val="black"/>
                </a:solidFill>
                <a:latin typeface="Calibri" pitchFamily="34" charset="0"/>
              </a:rPr>
              <a:t> </a:t>
            </a:r>
            <a:r>
              <a:rPr lang="sv-SE" sz="2400" dirty="0" err="1" smtClean="0">
                <a:solidFill>
                  <a:prstClr val="black"/>
                </a:solidFill>
                <a:latin typeface="Calibri" pitchFamily="34" charset="0"/>
              </a:rPr>
              <a:t>customer</a:t>
            </a:r>
            <a:r>
              <a:rPr lang="sv-SE" sz="2400" dirty="0" smtClean="0">
                <a:solidFill>
                  <a:prstClr val="black"/>
                </a:solidFill>
                <a:latin typeface="Calibri" pitchFamily="34" charset="0"/>
              </a:rPr>
              <a:t> </a:t>
            </a:r>
            <a:r>
              <a:rPr lang="sv-SE" sz="2400" dirty="0" err="1" smtClean="0">
                <a:solidFill>
                  <a:prstClr val="black"/>
                </a:solidFill>
                <a:latin typeface="Calibri" pitchFamily="34" charset="0"/>
              </a:rPr>
              <a:t>requirements</a:t>
            </a:r>
            <a:r>
              <a:rPr lang="sv-SE" sz="2400" dirty="0" smtClean="0">
                <a:solidFill>
                  <a:prstClr val="black"/>
                </a:solidFill>
                <a:latin typeface="Calibri" pitchFamily="34" charset="0"/>
              </a:rPr>
              <a:t> </a:t>
            </a:r>
            <a:r>
              <a:rPr lang="sv-SE" sz="2400" dirty="0" err="1" smtClean="0">
                <a:solidFill>
                  <a:prstClr val="black"/>
                </a:solidFill>
                <a:latin typeface="Calibri" pitchFamily="34" charset="0"/>
              </a:rPr>
              <a:t>are</a:t>
            </a:r>
            <a:r>
              <a:rPr lang="sv-SE" sz="2400" dirty="0" smtClean="0">
                <a:solidFill>
                  <a:prstClr val="black"/>
                </a:solidFill>
                <a:latin typeface="Calibri" pitchFamily="34" charset="0"/>
              </a:rPr>
              <a:t> fulfilled and </a:t>
            </a:r>
            <a:r>
              <a:rPr lang="sv-SE" sz="2400" dirty="0" err="1" smtClean="0">
                <a:solidFill>
                  <a:prstClr val="black"/>
                </a:solidFill>
                <a:latin typeface="Calibri" pitchFamily="34" charset="0"/>
              </a:rPr>
              <a:t>quality</a:t>
            </a:r>
            <a:r>
              <a:rPr lang="sv-SE" sz="2400" dirty="0" smtClean="0">
                <a:solidFill>
                  <a:prstClr val="black"/>
                </a:solidFill>
                <a:latin typeface="Calibri" pitchFamily="34" charset="0"/>
              </a:rPr>
              <a:t> </a:t>
            </a:r>
            <a:r>
              <a:rPr lang="sv-SE" sz="2400" dirty="0" err="1" smtClean="0">
                <a:solidFill>
                  <a:prstClr val="black"/>
                </a:solidFill>
                <a:latin typeface="Calibri" pitchFamily="34" charset="0"/>
              </a:rPr>
              <a:t>of</a:t>
            </a:r>
            <a:r>
              <a:rPr lang="sv-SE" sz="2400" dirty="0" smtClean="0">
                <a:solidFill>
                  <a:prstClr val="black"/>
                </a:solidFill>
                <a:latin typeface="Calibri" pitchFamily="34" charset="0"/>
              </a:rPr>
              <a:t> system from automated </a:t>
            </a:r>
            <a:r>
              <a:rPr lang="sv-SE" sz="2400" dirty="0" err="1" smtClean="0">
                <a:solidFill>
                  <a:prstClr val="black"/>
                </a:solidFill>
                <a:latin typeface="Calibri" pitchFamily="34" charset="0"/>
              </a:rPr>
              <a:t>build</a:t>
            </a:r>
            <a:r>
              <a:rPr lang="sv-SE" sz="2400" dirty="0" smtClean="0">
                <a:solidFill>
                  <a:prstClr val="black"/>
                </a:solidFill>
                <a:latin typeface="Calibri" pitchFamily="34" charset="0"/>
              </a:rPr>
              <a:t> and long </a:t>
            </a:r>
            <a:r>
              <a:rPr lang="sv-SE" sz="2400" dirty="0" err="1" smtClean="0">
                <a:solidFill>
                  <a:prstClr val="black"/>
                </a:solidFill>
                <a:latin typeface="Calibri" pitchFamily="34" charset="0"/>
              </a:rPr>
              <a:t>running</a:t>
            </a:r>
            <a:r>
              <a:rPr lang="sv-SE" sz="2400" dirty="0" smtClean="0">
                <a:solidFill>
                  <a:prstClr val="black"/>
                </a:solidFill>
                <a:latin typeface="Calibri" pitchFamily="34" charset="0"/>
              </a:rPr>
              <a:t> tests.</a:t>
            </a:r>
            <a:endParaRPr lang="sv-SE" sz="3200" b="1"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pic>
        <p:nvPicPr>
          <p:cNvPr id="5122" name="Picture 2" descr="http://www.thesmartconsultant.com/wp-content/uploads/2013/03/requirements-gathering_Business-Analyst_Management-Consul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055" y="3340205"/>
            <a:ext cx="2804715" cy="294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2064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Manager</a:t>
            </a:r>
          </a:p>
          <a:p>
            <a:pPr marL="1587" indent="0" algn="ctr" eaLnBrk="1">
              <a:spcBef>
                <a:spcPts val="638"/>
              </a:spcBef>
              <a:spcAft>
                <a:spcPts val="1425"/>
              </a:spcAft>
            </a:pPr>
            <a:r>
              <a:rPr lang="sv-SE" sz="2400" dirty="0" err="1" smtClean="0">
                <a:solidFill>
                  <a:schemeClr val="tx1"/>
                </a:solidFill>
                <a:latin typeface="Calibri" pitchFamily="34" charset="0"/>
              </a:rPr>
              <a:t>Receives</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continuous</a:t>
            </a:r>
            <a:r>
              <a:rPr lang="sv-SE" sz="2400" dirty="0" smtClean="0">
                <a:solidFill>
                  <a:schemeClr val="tx1"/>
                </a:solidFill>
                <a:latin typeface="Calibri" pitchFamily="34" charset="0"/>
              </a:rPr>
              <a:t> progress from teams and </a:t>
            </a:r>
            <a:r>
              <a:rPr lang="sv-SE" sz="2400" dirty="0" err="1" smtClean="0">
                <a:solidFill>
                  <a:schemeClr val="tx1"/>
                </a:solidFill>
                <a:latin typeface="Calibri" pitchFamily="34" charset="0"/>
              </a:rPr>
              <a:t>can</a:t>
            </a:r>
            <a:r>
              <a:rPr lang="sv-SE" sz="2400" dirty="0" smtClean="0">
                <a:solidFill>
                  <a:schemeClr val="tx1"/>
                </a:solidFill>
                <a:latin typeface="Calibri" pitchFamily="34" charset="0"/>
              </a:rPr>
              <a:t> at </a:t>
            </a:r>
            <a:r>
              <a:rPr lang="sv-SE" sz="2400" dirty="0" err="1" smtClean="0">
                <a:solidFill>
                  <a:schemeClr val="tx1"/>
                </a:solidFill>
                <a:latin typeface="Calibri" pitchFamily="34" charset="0"/>
              </a:rPr>
              <a:t>any</a:t>
            </a:r>
            <a:r>
              <a:rPr lang="sv-SE" sz="2400" dirty="0" smtClean="0">
                <a:solidFill>
                  <a:schemeClr val="tx1"/>
                </a:solidFill>
                <a:latin typeface="Calibri" pitchFamily="34" charset="0"/>
              </a:rPr>
              <a:t> moment </a:t>
            </a:r>
            <a:r>
              <a:rPr lang="sv-SE" sz="2400" dirty="0" err="1" smtClean="0">
                <a:solidFill>
                  <a:schemeClr val="tx1"/>
                </a:solidFill>
                <a:latin typeface="Calibri" pitchFamily="34" charset="0"/>
              </a:rPr>
              <a:t>see</a:t>
            </a:r>
            <a:r>
              <a:rPr lang="sv-SE" sz="2400" dirty="0" smtClean="0">
                <a:solidFill>
                  <a:schemeClr val="tx1"/>
                </a:solidFill>
                <a:latin typeface="Calibri" pitchFamily="34" charset="0"/>
              </a:rPr>
              <a:t> status </a:t>
            </a:r>
            <a:r>
              <a:rPr lang="sv-SE" sz="2400" dirty="0" err="1" smtClean="0">
                <a:solidFill>
                  <a:schemeClr val="tx1"/>
                </a:solidFill>
                <a:latin typeface="Calibri" pitchFamily="34" charset="0"/>
              </a:rPr>
              <a:t>of</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development</a:t>
            </a:r>
            <a:r>
              <a:rPr lang="sv-SE" sz="2400" dirty="0" smtClean="0">
                <a:solidFill>
                  <a:schemeClr val="tx1"/>
                </a:solidFill>
                <a:latin typeface="Calibri" pitchFamily="34" charset="0"/>
              </a:rPr>
              <a:t> in </a:t>
            </a:r>
            <a:r>
              <a:rPr lang="sv-SE" sz="2400" dirty="0" err="1" smtClean="0">
                <a:solidFill>
                  <a:schemeClr val="tx1"/>
                </a:solidFill>
                <a:latin typeface="Calibri" pitchFamily="34" charset="0"/>
              </a:rPr>
              <a:t>objective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metrics</a:t>
            </a:r>
            <a:r>
              <a:rPr lang="sv-SE" sz="2400" dirty="0" smtClean="0">
                <a:solidFill>
                  <a:schemeClr val="tx1"/>
                </a:solidFill>
                <a:latin typeface="Calibri" pitchFamily="34" charset="0"/>
              </a:rPr>
              <a:t> from </a:t>
            </a:r>
            <a:r>
              <a:rPr lang="sv-SE" sz="2400" dirty="0" err="1" smtClean="0">
                <a:solidFill>
                  <a:schemeClr val="tx1"/>
                </a:solidFill>
                <a:latin typeface="Calibri" pitchFamily="34" charset="0"/>
              </a:rPr>
              <a:t>build</a:t>
            </a:r>
            <a:r>
              <a:rPr lang="sv-SE" sz="2400" dirty="0" smtClean="0">
                <a:solidFill>
                  <a:schemeClr val="tx1"/>
                </a:solidFill>
                <a:latin typeface="Calibri" pitchFamily="34" charset="0"/>
              </a:rPr>
              <a:t> server.</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pic>
        <p:nvPicPr>
          <p:cNvPr id="5122" name="Picture 2" descr="http://www.campaigner.com/images/Screen_Elements_DownloadMetricsAndRepor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63" y="3501008"/>
            <a:ext cx="28575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5073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Operations</a:t>
            </a:r>
          </a:p>
          <a:p>
            <a:pPr marL="1587" indent="0" algn="ctr" eaLnBrk="1">
              <a:spcBef>
                <a:spcPts val="638"/>
              </a:spcBef>
              <a:spcAft>
                <a:spcPts val="1425"/>
              </a:spcAft>
            </a:pPr>
            <a:r>
              <a:rPr lang="sv-SE" sz="2400" dirty="0" err="1" smtClean="0">
                <a:solidFill>
                  <a:prstClr val="black"/>
                </a:solidFill>
                <a:latin typeface="Calibri" pitchFamily="34" charset="0"/>
              </a:rPr>
              <a:t>Receives</a:t>
            </a:r>
            <a:r>
              <a:rPr lang="sv-SE" sz="2400" dirty="0" smtClean="0">
                <a:solidFill>
                  <a:prstClr val="black"/>
                </a:solidFill>
                <a:latin typeface="Calibri" pitchFamily="34" charset="0"/>
              </a:rPr>
              <a:t> </a:t>
            </a:r>
            <a:r>
              <a:rPr lang="sv-SE" sz="2400" dirty="0" err="1" smtClean="0">
                <a:solidFill>
                  <a:prstClr val="black"/>
                </a:solidFill>
                <a:latin typeface="Calibri" pitchFamily="34" charset="0"/>
              </a:rPr>
              <a:t>continous</a:t>
            </a:r>
            <a:r>
              <a:rPr lang="sv-SE" sz="2400" dirty="0" smtClean="0">
                <a:solidFill>
                  <a:prstClr val="black"/>
                </a:solidFill>
                <a:latin typeface="Calibri" pitchFamily="34" charset="0"/>
              </a:rPr>
              <a:t> </a:t>
            </a:r>
            <a:r>
              <a:rPr lang="sv-SE" sz="2400" dirty="0" err="1" smtClean="0">
                <a:solidFill>
                  <a:prstClr val="black"/>
                </a:solidFill>
                <a:latin typeface="Calibri" pitchFamily="34" charset="0"/>
              </a:rPr>
              <a:t>update</a:t>
            </a:r>
            <a:r>
              <a:rPr lang="sv-SE" sz="2400" dirty="0" smtClean="0">
                <a:solidFill>
                  <a:prstClr val="black"/>
                </a:solidFill>
                <a:latin typeface="Calibri" pitchFamily="34" charset="0"/>
              </a:rPr>
              <a:t> on status </a:t>
            </a:r>
            <a:r>
              <a:rPr lang="sv-SE" sz="2400" dirty="0" err="1" smtClean="0">
                <a:solidFill>
                  <a:prstClr val="black"/>
                </a:solidFill>
                <a:latin typeface="Calibri" pitchFamily="34" charset="0"/>
              </a:rPr>
              <a:t>of</a:t>
            </a:r>
            <a:r>
              <a:rPr lang="sv-SE" sz="2400" dirty="0" smtClean="0">
                <a:solidFill>
                  <a:prstClr val="black"/>
                </a:solidFill>
                <a:latin typeface="Calibri" pitchFamily="34" charset="0"/>
              </a:rPr>
              <a:t> system in relation </a:t>
            </a:r>
            <a:r>
              <a:rPr lang="sv-SE" sz="2400" dirty="0" err="1" smtClean="0">
                <a:solidFill>
                  <a:prstClr val="black"/>
                </a:solidFill>
                <a:latin typeface="Calibri" pitchFamily="34" charset="0"/>
              </a:rPr>
              <a:t>to</a:t>
            </a:r>
            <a:r>
              <a:rPr lang="sv-SE" sz="2400" dirty="0" smtClean="0">
                <a:solidFill>
                  <a:prstClr val="black"/>
                </a:solidFill>
                <a:latin typeface="Calibri" pitchFamily="34" charset="0"/>
              </a:rPr>
              <a:t> </a:t>
            </a:r>
            <a:r>
              <a:rPr lang="sv-SE" sz="2400" dirty="0" err="1" smtClean="0">
                <a:solidFill>
                  <a:prstClr val="black"/>
                </a:solidFill>
                <a:latin typeface="Calibri" pitchFamily="34" charset="0"/>
              </a:rPr>
              <a:t>goal</a:t>
            </a:r>
            <a:r>
              <a:rPr lang="sv-SE" sz="2400" dirty="0" smtClean="0">
                <a:solidFill>
                  <a:prstClr val="black"/>
                </a:solidFill>
                <a:latin typeface="Calibri" pitchFamily="34" charset="0"/>
              </a:rPr>
              <a:t> </a:t>
            </a:r>
            <a:r>
              <a:rPr lang="sv-SE" sz="2400" dirty="0" err="1" smtClean="0">
                <a:solidFill>
                  <a:prstClr val="black"/>
                </a:solidFill>
                <a:latin typeface="Calibri" pitchFamily="34" charset="0"/>
              </a:rPr>
              <a:t>environment</a:t>
            </a:r>
            <a:r>
              <a:rPr lang="sv-SE" sz="2400" dirty="0" smtClean="0">
                <a:solidFill>
                  <a:prstClr val="black"/>
                </a:solidFill>
                <a:latin typeface="Calibri" pitchFamily="34" charset="0"/>
              </a:rPr>
              <a:t>, given </a:t>
            </a:r>
            <a:r>
              <a:rPr lang="sv-SE" sz="2400" dirty="0" err="1" smtClean="0">
                <a:solidFill>
                  <a:prstClr val="black"/>
                </a:solidFill>
                <a:latin typeface="Calibri" pitchFamily="34" charset="0"/>
              </a:rPr>
              <a:t>that</a:t>
            </a:r>
            <a:r>
              <a:rPr lang="sv-SE" sz="2400" dirty="0" smtClean="0">
                <a:solidFill>
                  <a:prstClr val="black"/>
                </a:solidFill>
                <a:latin typeface="Calibri" pitchFamily="34" charset="0"/>
              </a:rPr>
              <a:t> </a:t>
            </a:r>
            <a:r>
              <a:rPr lang="sv-SE" sz="2400" dirty="0" err="1" smtClean="0">
                <a:solidFill>
                  <a:prstClr val="black"/>
                </a:solidFill>
                <a:latin typeface="Calibri" pitchFamily="34" charset="0"/>
              </a:rPr>
              <a:t>build</a:t>
            </a:r>
            <a:r>
              <a:rPr lang="sv-SE" sz="2400" dirty="0" smtClean="0">
                <a:solidFill>
                  <a:prstClr val="black"/>
                </a:solidFill>
                <a:latin typeface="Calibri" pitchFamily="34" charset="0"/>
              </a:rPr>
              <a:t> </a:t>
            </a:r>
            <a:r>
              <a:rPr lang="sv-SE" sz="2400" dirty="0" err="1" smtClean="0">
                <a:solidFill>
                  <a:prstClr val="black"/>
                </a:solidFill>
                <a:latin typeface="Calibri" pitchFamily="34" charset="0"/>
              </a:rPr>
              <a:t>environment</a:t>
            </a:r>
            <a:r>
              <a:rPr lang="sv-SE" sz="2400" dirty="0" smtClean="0">
                <a:solidFill>
                  <a:prstClr val="black"/>
                </a:solidFill>
                <a:latin typeface="Calibri" pitchFamily="34" charset="0"/>
              </a:rPr>
              <a:t> is </a:t>
            </a:r>
            <a:r>
              <a:rPr lang="sv-SE" sz="2400" dirty="0" err="1" smtClean="0">
                <a:solidFill>
                  <a:prstClr val="black"/>
                </a:solidFill>
                <a:latin typeface="Calibri" pitchFamily="34" charset="0"/>
              </a:rPr>
              <a:t>simliar</a:t>
            </a:r>
            <a:r>
              <a:rPr lang="sv-SE" sz="2400" dirty="0" smtClean="0">
                <a:solidFill>
                  <a:prstClr val="black"/>
                </a:solidFill>
                <a:latin typeface="Calibri" pitchFamily="34" charset="0"/>
              </a:rPr>
              <a:t>.</a:t>
            </a:r>
            <a:endParaRPr lang="sv-SE" sz="3200" b="1"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pic>
        <p:nvPicPr>
          <p:cNvPr id="6148" name="Picture 4" descr="http://www.republic-of-beats.com/include/designs/images/mainten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800914"/>
            <a:ext cx="2480445" cy="186033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grantek.com/wp-content/uploads/2012/10/Maintenanc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1049" y="3429000"/>
            <a:ext cx="3245519" cy="2878871"/>
          </a:xfrm>
          <a:prstGeom prst="rect">
            <a:avLst/>
          </a:prstGeom>
          <a:noFill/>
          <a:extLst>
            <a:ext uri="{909E8E84-426E-40DD-AFC4-6F175D3DCCD1}">
              <a14:hiddenFill xmlns:a14="http://schemas.microsoft.com/office/drawing/2010/main">
                <a:solidFill>
                  <a:srgbClr val="FFFFFF"/>
                </a:solidFill>
              </a14:hiddenFill>
            </a:ext>
          </a:extLst>
        </p:spPr>
      </p:pic>
      <p:sp>
        <p:nvSpPr>
          <p:cNvPr id="8" name="Vänster-höger 7"/>
          <p:cNvSpPr/>
          <p:nvPr/>
        </p:nvSpPr>
        <p:spPr>
          <a:xfrm>
            <a:off x="4824413" y="4731081"/>
            <a:ext cx="683691" cy="4981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11393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Archicitect</a:t>
            </a:r>
            <a:endParaRPr lang="sv-SE" sz="4000" b="1" dirty="0" smtClean="0">
              <a:solidFill>
                <a:schemeClr val="accent3">
                  <a:lumMod val="75000"/>
                </a:schemeClr>
              </a:solidFill>
              <a:latin typeface="Calibri" pitchFamily="34" charset="0"/>
            </a:endParaRPr>
          </a:p>
          <a:p>
            <a:pPr marL="1587" indent="0" eaLnBrk="1">
              <a:spcBef>
                <a:spcPts val="638"/>
              </a:spcBef>
              <a:spcAft>
                <a:spcPts val="1425"/>
              </a:spcAft>
            </a:pPr>
            <a:r>
              <a:rPr lang="sv-SE" sz="2400" dirty="0" err="1" smtClean="0">
                <a:solidFill>
                  <a:schemeClr val="tx1"/>
                </a:solidFill>
                <a:latin typeface="Calibri" pitchFamily="34" charset="0"/>
              </a:rPr>
              <a:t>Receives</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metrics</a:t>
            </a:r>
            <a:r>
              <a:rPr lang="sv-SE" sz="2400" dirty="0" smtClean="0">
                <a:solidFill>
                  <a:schemeClr val="tx1"/>
                </a:solidFill>
                <a:latin typeface="Calibri" pitchFamily="34" charset="0"/>
              </a:rPr>
              <a:t> from tests and </a:t>
            </a:r>
            <a:r>
              <a:rPr lang="sv-SE" sz="2400" dirty="0" err="1" smtClean="0">
                <a:solidFill>
                  <a:schemeClr val="tx1"/>
                </a:solidFill>
                <a:latin typeface="Calibri" pitchFamily="34" charset="0"/>
              </a:rPr>
              <a:t>builds</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how</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well</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specified</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architecture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works</a:t>
            </a:r>
            <a:r>
              <a:rPr lang="sv-SE" sz="2400" dirty="0" smtClean="0">
                <a:solidFill>
                  <a:schemeClr val="tx1"/>
                </a:solidFill>
                <a:latin typeface="Calibri" pitchFamily="34" charset="0"/>
              </a:rPr>
              <a:t> in </a:t>
            </a:r>
            <a:r>
              <a:rPr lang="sv-SE" sz="2400" dirty="0" err="1" smtClean="0">
                <a:solidFill>
                  <a:schemeClr val="tx1"/>
                </a:solidFill>
                <a:latin typeface="Calibri" pitchFamily="34" charset="0"/>
              </a:rPr>
              <a:t>sharp</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environment</a:t>
            </a:r>
            <a:r>
              <a:rPr lang="sv-SE" sz="24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pic>
        <p:nvPicPr>
          <p:cNvPr id="7170" name="Picture 2" descr="http://lh6.ggpht.com/_t6NpRA60dvU/TKasO7WIHoI/AAAAAAAAABY/fOLi28YR8aI/architect_thumb%5B1%5D.jpg?imgmax=8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068960"/>
            <a:ext cx="260365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126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DBA</a:t>
            </a:r>
          </a:p>
          <a:p>
            <a:pPr marL="1587" indent="0" eaLnBrk="1">
              <a:spcBef>
                <a:spcPts val="638"/>
              </a:spcBef>
              <a:spcAft>
                <a:spcPts val="1425"/>
              </a:spcAft>
            </a:pPr>
            <a:r>
              <a:rPr lang="sv-SE" sz="2400" dirty="0" err="1" smtClean="0">
                <a:solidFill>
                  <a:prstClr val="black"/>
                </a:solidFill>
                <a:latin typeface="Calibri" pitchFamily="34" charset="0"/>
              </a:rPr>
              <a:t>Continuous</a:t>
            </a:r>
            <a:r>
              <a:rPr lang="sv-SE" sz="2400" dirty="0" smtClean="0">
                <a:solidFill>
                  <a:prstClr val="black"/>
                </a:solidFill>
                <a:latin typeface="Calibri" pitchFamily="34" charset="0"/>
              </a:rPr>
              <a:t> </a:t>
            </a:r>
            <a:r>
              <a:rPr lang="sv-SE" sz="2400" dirty="0" err="1" smtClean="0">
                <a:solidFill>
                  <a:prstClr val="black"/>
                </a:solidFill>
                <a:latin typeface="Calibri" pitchFamily="34" charset="0"/>
              </a:rPr>
              <a:t>updates</a:t>
            </a:r>
            <a:r>
              <a:rPr lang="sv-SE" sz="2400" dirty="0" smtClean="0">
                <a:solidFill>
                  <a:prstClr val="black"/>
                </a:solidFill>
                <a:latin typeface="Calibri" pitchFamily="34" charset="0"/>
              </a:rPr>
              <a:t> on </a:t>
            </a:r>
            <a:r>
              <a:rPr lang="sv-SE" sz="2400" dirty="0" err="1" smtClean="0">
                <a:solidFill>
                  <a:prstClr val="black"/>
                </a:solidFill>
                <a:latin typeface="Calibri" pitchFamily="34" charset="0"/>
              </a:rPr>
              <a:t>how</a:t>
            </a:r>
            <a:r>
              <a:rPr lang="sv-SE" sz="2400" dirty="0" smtClean="0">
                <a:solidFill>
                  <a:prstClr val="black"/>
                </a:solidFill>
                <a:latin typeface="Calibri" pitchFamily="34" charset="0"/>
              </a:rPr>
              <a:t> DB solutions </a:t>
            </a:r>
            <a:r>
              <a:rPr lang="sv-SE" sz="2400" dirty="0" err="1" smtClean="0">
                <a:solidFill>
                  <a:prstClr val="black"/>
                </a:solidFill>
                <a:latin typeface="Calibri" pitchFamily="34" charset="0"/>
              </a:rPr>
              <a:t>works</a:t>
            </a:r>
            <a:r>
              <a:rPr lang="sv-SE" sz="2400" dirty="0" smtClean="0">
                <a:solidFill>
                  <a:prstClr val="black"/>
                </a:solidFill>
                <a:latin typeface="Calibri" pitchFamily="34" charset="0"/>
              </a:rPr>
              <a:t> in system as </a:t>
            </a:r>
            <a:r>
              <a:rPr lang="sv-SE" sz="2400" dirty="0" err="1" smtClean="0">
                <a:solidFill>
                  <a:prstClr val="black"/>
                </a:solidFill>
                <a:latin typeface="Calibri" pitchFamily="34" charset="0"/>
              </a:rPr>
              <a:t>results</a:t>
            </a:r>
            <a:r>
              <a:rPr lang="sv-SE" sz="2400" dirty="0" smtClean="0">
                <a:solidFill>
                  <a:prstClr val="black"/>
                </a:solidFill>
                <a:latin typeface="Calibri" pitchFamily="34" charset="0"/>
              </a:rPr>
              <a:t> </a:t>
            </a:r>
            <a:r>
              <a:rPr lang="sv-SE" sz="2400" dirty="0" err="1" smtClean="0">
                <a:solidFill>
                  <a:prstClr val="black"/>
                </a:solidFill>
                <a:latin typeface="Calibri" pitchFamily="34" charset="0"/>
              </a:rPr>
              <a:t>of</a:t>
            </a:r>
            <a:r>
              <a:rPr lang="sv-SE" sz="2400" dirty="0" smtClean="0">
                <a:solidFill>
                  <a:prstClr val="black"/>
                </a:solidFill>
                <a:latin typeface="Calibri" pitchFamily="34" charset="0"/>
              </a:rPr>
              <a:t> automated tests </a:t>
            </a:r>
            <a:r>
              <a:rPr lang="sv-SE" sz="2400" dirty="0" err="1" smtClean="0">
                <a:solidFill>
                  <a:prstClr val="black"/>
                </a:solidFill>
                <a:latin typeface="Calibri" pitchFamily="34" charset="0"/>
              </a:rPr>
              <a:t>are</a:t>
            </a:r>
            <a:r>
              <a:rPr lang="sv-SE" sz="2400" dirty="0" smtClean="0">
                <a:solidFill>
                  <a:prstClr val="black"/>
                </a:solidFill>
                <a:latin typeface="Calibri" pitchFamily="34" charset="0"/>
              </a:rPr>
              <a:t> presented.</a:t>
            </a:r>
            <a:endParaRPr lang="sv-SE" sz="3200" b="1"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pic>
        <p:nvPicPr>
          <p:cNvPr id="8194" name="Picture 2" descr="http://png-2.vector.me/files/images/2/6/260061/database_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3390899"/>
            <a:ext cx="2016224" cy="246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6246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Developer</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2400" dirty="0" err="1" smtClean="0">
                <a:solidFill>
                  <a:schemeClr val="tx1"/>
                </a:solidFill>
                <a:latin typeface="Calibri" pitchFamily="34" charset="0"/>
              </a:rPr>
              <a:t>Continuous</a:t>
            </a:r>
            <a:r>
              <a:rPr lang="sv-SE" sz="2400" dirty="0" smtClean="0">
                <a:solidFill>
                  <a:schemeClr val="tx1"/>
                </a:solidFill>
                <a:latin typeface="Calibri" pitchFamily="34" charset="0"/>
              </a:rPr>
              <a:t> feedback on </a:t>
            </a:r>
            <a:r>
              <a:rPr lang="sv-SE" sz="2400" dirty="0" err="1" smtClean="0">
                <a:solidFill>
                  <a:schemeClr val="tx1"/>
                </a:solidFill>
                <a:latin typeface="Calibri" pitchFamily="34" charset="0"/>
              </a:rPr>
              <a:t>code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quality</a:t>
            </a:r>
            <a:r>
              <a:rPr lang="sv-SE" sz="2400" dirty="0" smtClean="0">
                <a:solidFill>
                  <a:schemeClr val="tx1"/>
                </a:solidFill>
                <a:latin typeface="Calibri" pitchFamily="34" charset="0"/>
              </a:rPr>
              <a:t> from </a:t>
            </a:r>
            <a:r>
              <a:rPr lang="sv-SE" sz="2400" dirty="0" err="1" smtClean="0">
                <a:solidFill>
                  <a:schemeClr val="tx1"/>
                </a:solidFill>
                <a:latin typeface="Calibri" pitchFamily="34" charset="0"/>
              </a:rPr>
              <a:t>build</a:t>
            </a:r>
            <a:r>
              <a:rPr lang="sv-SE" sz="2400" dirty="0" smtClean="0">
                <a:solidFill>
                  <a:schemeClr val="tx1"/>
                </a:solidFill>
                <a:latin typeface="Calibri" pitchFamily="34" charset="0"/>
              </a:rPr>
              <a:t> and tests</a:t>
            </a:r>
            <a:r>
              <a:rPr lang="sv-SE" sz="2400" dirty="0">
                <a:solidFill>
                  <a:schemeClr val="tx1"/>
                </a:solidFill>
                <a:latin typeface="Calibri" pitchFamily="34" charset="0"/>
              </a:rPr>
              <a:t> </a:t>
            </a:r>
            <a:r>
              <a:rPr lang="sv-SE" sz="2400" dirty="0" err="1" smtClean="0">
                <a:solidFill>
                  <a:schemeClr val="tx1"/>
                </a:solidFill>
                <a:latin typeface="Calibri" pitchFamily="34" charset="0"/>
              </a:rPr>
              <a:t>that</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can</a:t>
            </a:r>
            <a:r>
              <a:rPr lang="sv-SE" sz="2400" dirty="0" smtClean="0">
                <a:solidFill>
                  <a:schemeClr val="tx1"/>
                </a:solidFill>
                <a:latin typeface="Calibri" pitchFamily="34" charset="0"/>
              </a:rPr>
              <a:t> be </a:t>
            </a:r>
            <a:r>
              <a:rPr lang="sv-SE" sz="2400" dirty="0" err="1" smtClean="0">
                <a:solidFill>
                  <a:schemeClr val="tx1"/>
                </a:solidFill>
                <a:latin typeface="Calibri" pitchFamily="34" charset="0"/>
              </a:rPr>
              <a:t>used</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to</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improve</a:t>
            </a:r>
            <a:r>
              <a:rPr lang="sv-SE" sz="2400" dirty="0" smtClean="0">
                <a:solidFill>
                  <a:schemeClr val="tx1"/>
                </a:solidFill>
                <a:latin typeface="Calibri" pitchFamily="34" charset="0"/>
              </a:rPr>
              <a:t> system and </a:t>
            </a:r>
            <a:r>
              <a:rPr lang="sv-SE" sz="2400" dirty="0" err="1" smtClean="0">
                <a:solidFill>
                  <a:schemeClr val="tx1"/>
                </a:solidFill>
                <a:latin typeface="Calibri" pitchFamily="34" charset="0"/>
              </a:rPr>
              <a:t>development</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methods</a:t>
            </a:r>
            <a:r>
              <a:rPr lang="sv-SE" sz="2400" dirty="0" smtClean="0">
                <a:solidFill>
                  <a:schemeClr val="tx1"/>
                </a:solidFill>
                <a:latin typeface="Calibri" pitchFamily="34" charset="0"/>
              </a:rPr>
              <a:t>.</a:t>
            </a:r>
          </a:p>
          <a:p>
            <a:pPr marL="1587" indent="0" eaLnBrk="1">
              <a:spcBef>
                <a:spcPts val="638"/>
              </a:spcBef>
              <a:spcAft>
                <a:spcPts val="1425"/>
              </a:spcAft>
            </a:pPr>
            <a:endParaRPr lang="sv-SE" sz="24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pic>
        <p:nvPicPr>
          <p:cNvPr id="9218" name="Picture 2" descr="http://3.bp.blogspot.com/-s_XYhIgcveY/TyYNr_McSCI/AAAAAAAAAdk/MkdrmlzddwA/s1600/developer+method+image+with+arrow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8078" y="3483519"/>
            <a:ext cx="3332670" cy="235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930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Release manager</a:t>
            </a:r>
            <a:endParaRPr lang="sv-SE" sz="4000" b="1" dirty="0">
              <a:solidFill>
                <a:schemeClr val="accent3">
                  <a:lumMod val="75000"/>
                </a:schemeClr>
              </a:solidFill>
              <a:latin typeface="Calibri" pitchFamily="34" charset="0"/>
            </a:endParaRPr>
          </a:p>
          <a:p>
            <a:pPr marL="1587" indent="0" algn="ctr" eaLnBrk="1">
              <a:spcBef>
                <a:spcPts val="638"/>
              </a:spcBef>
              <a:spcAft>
                <a:spcPts val="1425"/>
              </a:spcAft>
            </a:pPr>
            <a:r>
              <a:rPr lang="sv-SE" sz="2400" dirty="0" err="1">
                <a:solidFill>
                  <a:schemeClr val="tx1"/>
                </a:solidFill>
                <a:latin typeface="Calibri" pitchFamily="34" charset="0"/>
              </a:rPr>
              <a:t>Continuous</a:t>
            </a:r>
            <a:r>
              <a:rPr lang="sv-SE" sz="2400" dirty="0">
                <a:solidFill>
                  <a:schemeClr val="tx1"/>
                </a:solidFill>
                <a:latin typeface="Calibri" pitchFamily="34" charset="0"/>
              </a:rPr>
              <a:t> </a:t>
            </a:r>
            <a:r>
              <a:rPr lang="sv-SE" sz="2400" dirty="0" smtClean="0">
                <a:solidFill>
                  <a:schemeClr val="tx1"/>
                </a:solidFill>
                <a:latin typeface="Calibri" pitchFamily="34" charset="0"/>
              </a:rPr>
              <a:t>feedback on </a:t>
            </a:r>
            <a:r>
              <a:rPr lang="sv-SE" sz="2400" dirty="0" err="1" smtClean="0">
                <a:solidFill>
                  <a:schemeClr val="tx1"/>
                </a:solidFill>
                <a:latin typeface="Calibri" pitchFamily="34" charset="0"/>
              </a:rPr>
              <a:t>quality</a:t>
            </a:r>
            <a:r>
              <a:rPr lang="sv-SE" sz="2400" dirty="0" smtClean="0">
                <a:solidFill>
                  <a:schemeClr val="tx1"/>
                </a:solidFill>
                <a:latin typeface="Calibri" pitchFamily="34" charset="0"/>
              </a:rPr>
              <a:t> and progress, </a:t>
            </a:r>
            <a:r>
              <a:rPr lang="sv-SE" sz="2400" dirty="0" err="1" smtClean="0">
                <a:solidFill>
                  <a:schemeClr val="tx1"/>
                </a:solidFill>
                <a:latin typeface="Calibri" pitchFamily="34" charset="0"/>
              </a:rPr>
              <a:t>knows</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when</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he</a:t>
            </a:r>
            <a:r>
              <a:rPr lang="sv-SE" sz="2400" dirty="0" smtClean="0">
                <a:solidFill>
                  <a:schemeClr val="tx1"/>
                </a:solidFill>
                <a:latin typeface="Calibri" pitchFamily="34" charset="0"/>
              </a:rPr>
              <a:t>/</a:t>
            </a:r>
            <a:r>
              <a:rPr lang="sv-SE" sz="2400" dirty="0" err="1" smtClean="0">
                <a:solidFill>
                  <a:schemeClr val="tx1"/>
                </a:solidFill>
                <a:latin typeface="Calibri" pitchFamily="34" charset="0"/>
              </a:rPr>
              <a:t>she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can</a:t>
            </a:r>
            <a:r>
              <a:rPr lang="sv-SE" sz="2400" dirty="0" smtClean="0">
                <a:solidFill>
                  <a:schemeClr val="tx1"/>
                </a:solidFill>
                <a:latin typeface="Calibri" pitchFamily="34" charset="0"/>
              </a:rPr>
              <a:t> start </a:t>
            </a:r>
            <a:r>
              <a:rPr lang="sv-SE" sz="2400" dirty="0" err="1" smtClean="0">
                <a:solidFill>
                  <a:schemeClr val="tx1"/>
                </a:solidFill>
                <a:latin typeface="Calibri" pitchFamily="34" charset="0"/>
              </a:rPr>
              <a:t>preparing</a:t>
            </a:r>
            <a:r>
              <a:rPr lang="sv-SE" sz="2400" dirty="0" smtClean="0">
                <a:solidFill>
                  <a:schemeClr val="tx1"/>
                </a:solidFill>
                <a:latin typeface="Calibri" pitchFamily="34" charset="0"/>
              </a:rPr>
              <a:t> release </a:t>
            </a:r>
            <a:r>
              <a:rPr lang="sv-SE" sz="2400" dirty="0" err="1" smtClean="0">
                <a:solidFill>
                  <a:schemeClr val="tx1"/>
                </a:solidFill>
                <a:latin typeface="Calibri" pitchFamily="34" charset="0"/>
              </a:rPr>
              <a:t>procedure</a:t>
            </a:r>
            <a:r>
              <a:rPr lang="sv-SE" sz="2400" dirty="0" smtClean="0">
                <a:solidFill>
                  <a:schemeClr val="tx1"/>
                </a:solidFill>
                <a:latin typeface="Calibri" pitchFamily="34" charset="0"/>
              </a:rPr>
              <a:t>.</a:t>
            </a:r>
            <a:endParaRPr lang="sv-SE" sz="2400" dirty="0">
              <a:solidFill>
                <a:schemeClr val="tx1"/>
              </a:solidFill>
              <a:latin typeface="Calibri" pitchFamily="34" charset="0"/>
            </a:endParaRPr>
          </a:p>
          <a:p>
            <a:pPr marL="1587" indent="0" eaLnBrk="1">
              <a:spcBef>
                <a:spcPts val="638"/>
              </a:spcBef>
              <a:spcAft>
                <a:spcPts val="1425"/>
              </a:spcAft>
            </a:pPr>
            <a:endParaRPr lang="sv-SE" sz="24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pic>
        <p:nvPicPr>
          <p:cNvPr id="10242" name="Picture 2" descr="http://ongoingoperations.com/wp-content/uploads/2013/04/be-prepar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788" y="3212976"/>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1015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Feedback</a:t>
            </a: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Main source for feedback for </a:t>
            </a:r>
            <a:r>
              <a:rPr lang="sv-SE" sz="3200" dirty="0" err="1" smtClean="0">
                <a:solidFill>
                  <a:schemeClr val="tx1"/>
                </a:solidFill>
                <a:latin typeface="Calibri" pitchFamily="34" charset="0"/>
              </a:rPr>
              <a:t>these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stakeholders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are</a:t>
            </a:r>
            <a:r>
              <a:rPr lang="sv-SE" sz="3200" dirty="0" smtClean="0">
                <a:solidFill>
                  <a:schemeClr val="tx1"/>
                </a:solidFill>
                <a:latin typeface="Calibri" pitchFamily="34" charset="0"/>
              </a:rPr>
              <a:t> different kinds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measurements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that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are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cathered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during</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cycle</a:t>
            </a:r>
            <a:r>
              <a:rPr lang="sv-SE" sz="3200" dirty="0" smtClean="0">
                <a:solidFill>
                  <a:schemeClr val="tx1"/>
                </a:solidFill>
                <a:latin typeface="Calibri" pitchFamily="34" charset="0"/>
              </a:rPr>
              <a:t>, </a:t>
            </a:r>
            <a:r>
              <a:rPr lang="sv-SE" sz="3200" b="1" dirty="0" err="1" smtClean="0">
                <a:solidFill>
                  <a:schemeClr val="accent3">
                    <a:lumMod val="75000"/>
                  </a:schemeClr>
                </a:solidFill>
                <a:latin typeface="Calibri" pitchFamily="34" charset="0"/>
              </a:rPr>
              <a:t>metrics</a:t>
            </a:r>
            <a:endParaRPr lang="sv-SE" sz="3200" b="1" dirty="0">
              <a:solidFill>
                <a:schemeClr val="accent3">
                  <a:lumMod val="75000"/>
                </a:schemeClr>
              </a:solidFill>
              <a:latin typeface="Calibri" pitchFamily="34" charset="0"/>
            </a:endParaRPr>
          </a:p>
          <a:p>
            <a:pPr marL="1587" indent="0" eaLnBrk="1">
              <a:spcBef>
                <a:spcPts val="638"/>
              </a:spcBef>
              <a:spcAft>
                <a:spcPts val="1425"/>
              </a:spcAft>
            </a:pPr>
            <a:endParaRPr lang="sv-SE" sz="24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4687841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2160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Metrics</a:t>
            </a:r>
            <a:endParaRPr lang="sv-SE" sz="4000" b="1" dirty="0" smtClean="0">
              <a:solidFill>
                <a:schemeClr val="accent3">
                  <a:lumMod val="75000"/>
                </a:schemeClr>
              </a:solidFill>
              <a:latin typeface="Calibri" pitchFamily="34" charset="0"/>
            </a:endParaRPr>
          </a:p>
          <a:p>
            <a:pPr marL="1587" indent="0" eaLnBrk="1">
              <a:spcBef>
                <a:spcPts val="638"/>
              </a:spcBef>
              <a:spcAft>
                <a:spcPts val="1425"/>
              </a:spcAft>
            </a:pPr>
            <a:r>
              <a:rPr lang="sv-SE" sz="2400" b="1" dirty="0" smtClean="0">
                <a:solidFill>
                  <a:schemeClr val="accent3">
                    <a:lumMod val="75000"/>
                  </a:schemeClr>
                </a:solidFill>
                <a:latin typeface="Calibri" pitchFamily="34" charset="0"/>
              </a:rPr>
              <a:t>ISO/IEC </a:t>
            </a:r>
            <a:r>
              <a:rPr lang="sv-SE" sz="2400" b="1" dirty="0" err="1" smtClean="0">
                <a:solidFill>
                  <a:schemeClr val="accent3">
                    <a:lumMod val="75000"/>
                  </a:schemeClr>
                </a:solidFill>
                <a:latin typeface="Calibri" pitchFamily="34" charset="0"/>
              </a:rPr>
              <a:t>SQuaRE</a:t>
            </a:r>
            <a:r>
              <a:rPr lang="sv-SE" sz="2400" dirty="0" smtClean="0">
                <a:solidFill>
                  <a:schemeClr val="tx1"/>
                </a:solidFill>
                <a:latin typeface="Calibri" pitchFamily="34" charset="0"/>
              </a:rPr>
              <a:t> standard </a:t>
            </a:r>
            <a:r>
              <a:rPr lang="sv-SE" sz="2400" dirty="0" err="1" smtClean="0">
                <a:solidFill>
                  <a:schemeClr val="tx1"/>
                </a:solidFill>
                <a:latin typeface="Calibri" pitchFamily="34" charset="0"/>
              </a:rPr>
              <a:t>specifies</a:t>
            </a:r>
            <a:r>
              <a:rPr lang="sv-SE" sz="2400" dirty="0" smtClean="0">
                <a:solidFill>
                  <a:schemeClr val="tx1"/>
                </a:solidFill>
                <a:latin typeface="Calibri" pitchFamily="34" charset="0"/>
              </a:rPr>
              <a:t> a </a:t>
            </a:r>
            <a:r>
              <a:rPr lang="sv-SE" sz="2400" dirty="0" err="1" smtClean="0">
                <a:solidFill>
                  <a:schemeClr val="tx1"/>
                </a:solidFill>
                <a:latin typeface="Calibri" pitchFamily="34" charset="0"/>
              </a:rPr>
              <a:t>number</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of</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measurements</a:t>
            </a:r>
            <a:r>
              <a:rPr lang="sv-SE" sz="2400" dirty="0" smtClean="0">
                <a:solidFill>
                  <a:schemeClr val="tx1"/>
                </a:solidFill>
                <a:latin typeface="Calibri" pitchFamily="34" charset="0"/>
              </a:rPr>
              <a:t> a organisations </a:t>
            </a:r>
            <a:r>
              <a:rPr lang="sv-SE" sz="2400" dirty="0" err="1" smtClean="0">
                <a:solidFill>
                  <a:schemeClr val="tx1"/>
                </a:solidFill>
                <a:latin typeface="Calibri" pitchFamily="34" charset="0"/>
              </a:rPr>
              <a:t>can</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work</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with</a:t>
            </a:r>
            <a:r>
              <a:rPr lang="sv-SE" sz="2400" dirty="0" smtClean="0">
                <a:solidFill>
                  <a:schemeClr val="tx1"/>
                </a:solidFill>
                <a:latin typeface="Calibri" pitchFamily="34" charset="0"/>
              </a:rPr>
              <a:t>.</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grpSp>
        <p:nvGrpSpPr>
          <p:cNvPr id="4" name="Grupp 3"/>
          <p:cNvGrpSpPr/>
          <p:nvPr/>
        </p:nvGrpSpPr>
        <p:grpSpPr>
          <a:xfrm>
            <a:off x="395536" y="4149080"/>
            <a:ext cx="8388424" cy="864096"/>
            <a:chOff x="395536" y="4149080"/>
            <a:chExt cx="8388424" cy="864096"/>
          </a:xfrm>
        </p:grpSpPr>
        <p:sp>
          <p:nvSpPr>
            <p:cNvPr id="2" name="Ellips 1"/>
            <p:cNvSpPr/>
            <p:nvPr/>
          </p:nvSpPr>
          <p:spPr>
            <a:xfrm>
              <a:off x="395536" y="4149080"/>
              <a:ext cx="1728192" cy="864096"/>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Process </a:t>
              </a:r>
              <a:r>
                <a:rPr lang="sv-SE" dirty="0" err="1" smtClean="0">
                  <a:solidFill>
                    <a:schemeClr val="tx1"/>
                  </a:solidFill>
                </a:rPr>
                <a:t>quality</a:t>
              </a:r>
              <a:endParaRPr lang="en-US" dirty="0">
                <a:solidFill>
                  <a:schemeClr val="tx1"/>
                </a:solidFill>
              </a:endParaRPr>
            </a:p>
          </p:txBody>
        </p:sp>
        <p:sp>
          <p:nvSpPr>
            <p:cNvPr id="5" name="Ellips 4"/>
            <p:cNvSpPr/>
            <p:nvPr/>
          </p:nvSpPr>
          <p:spPr>
            <a:xfrm>
              <a:off x="2615613" y="4149080"/>
              <a:ext cx="1728192" cy="864096"/>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Internal</a:t>
              </a:r>
              <a:r>
                <a:rPr lang="sv-SE" dirty="0" smtClean="0">
                  <a:solidFill>
                    <a:schemeClr val="tx1"/>
                  </a:solidFill>
                </a:rPr>
                <a:t> </a:t>
              </a:r>
              <a:r>
                <a:rPr lang="sv-SE" dirty="0" err="1" smtClean="0">
                  <a:solidFill>
                    <a:schemeClr val="tx1"/>
                  </a:solidFill>
                </a:rPr>
                <a:t>quality</a:t>
              </a:r>
              <a:endParaRPr lang="en-US" dirty="0">
                <a:solidFill>
                  <a:schemeClr val="tx1"/>
                </a:solidFill>
              </a:endParaRPr>
            </a:p>
          </p:txBody>
        </p:sp>
        <p:sp>
          <p:nvSpPr>
            <p:cNvPr id="7" name="Ellips 6"/>
            <p:cNvSpPr/>
            <p:nvPr/>
          </p:nvSpPr>
          <p:spPr>
            <a:xfrm>
              <a:off x="4835690" y="4149080"/>
              <a:ext cx="1728192" cy="864096"/>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External</a:t>
              </a:r>
              <a:r>
                <a:rPr lang="sv-SE" dirty="0" smtClean="0">
                  <a:solidFill>
                    <a:schemeClr val="tx1"/>
                  </a:solidFill>
                </a:rPr>
                <a:t> </a:t>
              </a:r>
              <a:r>
                <a:rPr lang="sv-SE" dirty="0" err="1" smtClean="0">
                  <a:solidFill>
                    <a:schemeClr val="tx1"/>
                  </a:solidFill>
                </a:rPr>
                <a:t>quality</a:t>
              </a:r>
              <a:endParaRPr lang="en-US" dirty="0">
                <a:solidFill>
                  <a:schemeClr val="tx1"/>
                </a:solidFill>
              </a:endParaRPr>
            </a:p>
          </p:txBody>
        </p:sp>
        <p:sp>
          <p:nvSpPr>
            <p:cNvPr id="8" name="Ellips 7"/>
            <p:cNvSpPr/>
            <p:nvPr/>
          </p:nvSpPr>
          <p:spPr>
            <a:xfrm>
              <a:off x="7055768" y="4149080"/>
              <a:ext cx="1728192" cy="864096"/>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Usage</a:t>
              </a:r>
              <a:r>
                <a:rPr lang="sv-SE" dirty="0" smtClean="0">
                  <a:solidFill>
                    <a:schemeClr val="tx1"/>
                  </a:solidFill>
                </a:rPr>
                <a:t> </a:t>
              </a:r>
              <a:r>
                <a:rPr lang="sv-SE" dirty="0" err="1" smtClean="0">
                  <a:solidFill>
                    <a:schemeClr val="tx1"/>
                  </a:solidFill>
                </a:rPr>
                <a:t>quality</a:t>
              </a:r>
              <a:endParaRPr lang="en-US" dirty="0">
                <a:solidFill>
                  <a:schemeClr val="tx1"/>
                </a:solidFill>
              </a:endParaRPr>
            </a:p>
          </p:txBody>
        </p:sp>
      </p:grpSp>
      <p:sp>
        <p:nvSpPr>
          <p:cNvPr id="3" name="textruta 2"/>
          <p:cNvSpPr txBox="1"/>
          <p:nvPr/>
        </p:nvSpPr>
        <p:spPr>
          <a:xfrm>
            <a:off x="511831" y="5445224"/>
            <a:ext cx="1495601" cy="646331"/>
          </a:xfrm>
          <a:prstGeom prst="rect">
            <a:avLst/>
          </a:prstGeom>
          <a:noFill/>
        </p:spPr>
        <p:txBody>
          <a:bodyPr wrap="none" rtlCol="0">
            <a:spAutoFit/>
          </a:bodyPr>
          <a:lstStyle/>
          <a:p>
            <a:pPr algn="ctr"/>
            <a:r>
              <a:rPr lang="sv-SE" dirty="0" smtClean="0"/>
              <a:t>Process</a:t>
            </a:r>
          </a:p>
          <a:p>
            <a:pPr algn="ctr"/>
            <a:r>
              <a:rPr lang="sv-SE" dirty="0" err="1" smtClean="0"/>
              <a:t>measurement</a:t>
            </a:r>
            <a:endParaRPr lang="en-US" dirty="0"/>
          </a:p>
        </p:txBody>
      </p:sp>
      <p:sp>
        <p:nvSpPr>
          <p:cNvPr id="10" name="textruta 9"/>
          <p:cNvSpPr txBox="1"/>
          <p:nvPr/>
        </p:nvSpPr>
        <p:spPr>
          <a:xfrm>
            <a:off x="2727128" y="5437895"/>
            <a:ext cx="1495602" cy="646331"/>
          </a:xfrm>
          <a:prstGeom prst="rect">
            <a:avLst/>
          </a:prstGeom>
          <a:noFill/>
        </p:spPr>
        <p:txBody>
          <a:bodyPr wrap="none" rtlCol="0">
            <a:spAutoFit/>
          </a:bodyPr>
          <a:lstStyle/>
          <a:p>
            <a:pPr algn="ctr"/>
            <a:r>
              <a:rPr lang="sv-SE" dirty="0" err="1" smtClean="0"/>
              <a:t>Internal</a:t>
            </a:r>
            <a:endParaRPr lang="sv-SE" dirty="0" smtClean="0"/>
          </a:p>
          <a:p>
            <a:pPr algn="ctr"/>
            <a:r>
              <a:rPr lang="sv-SE" dirty="0" err="1" smtClean="0"/>
              <a:t>measurement</a:t>
            </a:r>
            <a:endParaRPr lang="en-US" dirty="0"/>
          </a:p>
        </p:txBody>
      </p:sp>
      <p:sp>
        <p:nvSpPr>
          <p:cNvPr id="11" name="textruta 10"/>
          <p:cNvSpPr txBox="1"/>
          <p:nvPr/>
        </p:nvSpPr>
        <p:spPr>
          <a:xfrm>
            <a:off x="4951985" y="5416160"/>
            <a:ext cx="1495602" cy="646331"/>
          </a:xfrm>
          <a:prstGeom prst="rect">
            <a:avLst/>
          </a:prstGeom>
          <a:noFill/>
        </p:spPr>
        <p:txBody>
          <a:bodyPr wrap="none" rtlCol="0">
            <a:spAutoFit/>
          </a:bodyPr>
          <a:lstStyle/>
          <a:p>
            <a:pPr algn="ctr"/>
            <a:r>
              <a:rPr lang="sv-SE" dirty="0" err="1" smtClean="0"/>
              <a:t>External</a:t>
            </a:r>
            <a:endParaRPr lang="sv-SE" dirty="0"/>
          </a:p>
          <a:p>
            <a:pPr algn="ctr"/>
            <a:r>
              <a:rPr lang="sv-SE" dirty="0" err="1" smtClean="0"/>
              <a:t>measurement</a:t>
            </a:r>
            <a:endParaRPr lang="en-US" dirty="0"/>
          </a:p>
        </p:txBody>
      </p:sp>
      <p:sp>
        <p:nvSpPr>
          <p:cNvPr id="12" name="textruta 11"/>
          <p:cNvSpPr txBox="1"/>
          <p:nvPr/>
        </p:nvSpPr>
        <p:spPr>
          <a:xfrm>
            <a:off x="7172063" y="5408831"/>
            <a:ext cx="1495601" cy="646331"/>
          </a:xfrm>
          <a:prstGeom prst="rect">
            <a:avLst/>
          </a:prstGeom>
          <a:noFill/>
        </p:spPr>
        <p:txBody>
          <a:bodyPr wrap="none" rtlCol="0">
            <a:spAutoFit/>
          </a:bodyPr>
          <a:lstStyle/>
          <a:p>
            <a:pPr algn="ctr"/>
            <a:r>
              <a:rPr lang="sv-SE" dirty="0" err="1" smtClean="0"/>
              <a:t>Usage</a:t>
            </a:r>
            <a:endParaRPr lang="sv-SE" dirty="0"/>
          </a:p>
          <a:p>
            <a:pPr algn="ctr"/>
            <a:r>
              <a:rPr lang="sv-SE" dirty="0" err="1" smtClean="0"/>
              <a:t>measurement</a:t>
            </a:r>
            <a:endParaRPr lang="en-US" dirty="0"/>
          </a:p>
        </p:txBody>
      </p:sp>
      <p:sp>
        <p:nvSpPr>
          <p:cNvPr id="9" name="textruta 8"/>
          <p:cNvSpPr txBox="1"/>
          <p:nvPr/>
        </p:nvSpPr>
        <p:spPr>
          <a:xfrm>
            <a:off x="1043608" y="3284984"/>
            <a:ext cx="2287229" cy="369332"/>
          </a:xfrm>
          <a:prstGeom prst="rect">
            <a:avLst/>
          </a:prstGeom>
          <a:noFill/>
        </p:spPr>
        <p:txBody>
          <a:bodyPr wrap="none" rtlCol="0">
            <a:spAutoFit/>
          </a:bodyPr>
          <a:lstStyle/>
          <a:p>
            <a:r>
              <a:rPr lang="sv-SE" b="1" dirty="0" err="1" smtClean="0">
                <a:solidFill>
                  <a:schemeClr val="accent3">
                    <a:lumMod val="75000"/>
                  </a:schemeClr>
                </a:solidFill>
              </a:rPr>
              <a:t>Development</a:t>
            </a:r>
            <a:r>
              <a:rPr lang="sv-SE" b="1" dirty="0" smtClean="0">
                <a:solidFill>
                  <a:schemeClr val="accent3">
                    <a:lumMod val="75000"/>
                  </a:schemeClr>
                </a:solidFill>
              </a:rPr>
              <a:t>  </a:t>
            </a:r>
            <a:r>
              <a:rPr lang="sv-SE" b="1" dirty="0" err="1" smtClean="0">
                <a:solidFill>
                  <a:schemeClr val="accent3">
                    <a:lumMod val="75000"/>
                  </a:schemeClr>
                </a:solidFill>
              </a:rPr>
              <a:t>metrics</a:t>
            </a:r>
            <a:endParaRPr lang="en-US" b="1" dirty="0">
              <a:solidFill>
                <a:schemeClr val="accent3">
                  <a:lumMod val="75000"/>
                </a:schemeClr>
              </a:solidFill>
            </a:endParaRPr>
          </a:p>
        </p:txBody>
      </p:sp>
      <p:sp>
        <p:nvSpPr>
          <p:cNvPr id="13" name="textruta 12"/>
          <p:cNvSpPr txBox="1"/>
          <p:nvPr/>
        </p:nvSpPr>
        <p:spPr>
          <a:xfrm>
            <a:off x="4860032" y="3275692"/>
            <a:ext cx="1322734" cy="369332"/>
          </a:xfrm>
          <a:prstGeom prst="rect">
            <a:avLst/>
          </a:prstGeom>
          <a:noFill/>
        </p:spPr>
        <p:txBody>
          <a:bodyPr wrap="none" rtlCol="0">
            <a:spAutoFit/>
          </a:bodyPr>
          <a:lstStyle/>
          <a:p>
            <a:r>
              <a:rPr lang="sv-SE" b="1" dirty="0" smtClean="0">
                <a:solidFill>
                  <a:schemeClr val="accent3">
                    <a:lumMod val="75000"/>
                  </a:schemeClr>
                </a:solidFill>
              </a:rPr>
              <a:t>Test </a:t>
            </a:r>
            <a:r>
              <a:rPr lang="sv-SE" b="1" dirty="0" err="1" smtClean="0">
                <a:solidFill>
                  <a:schemeClr val="accent3">
                    <a:lumMod val="75000"/>
                  </a:schemeClr>
                </a:solidFill>
              </a:rPr>
              <a:t>metrics</a:t>
            </a:r>
            <a:endParaRPr lang="en-US" b="1" dirty="0">
              <a:solidFill>
                <a:schemeClr val="accent3">
                  <a:lumMod val="75000"/>
                </a:schemeClr>
              </a:solidFill>
            </a:endParaRPr>
          </a:p>
        </p:txBody>
      </p:sp>
      <p:cxnSp>
        <p:nvCxnSpPr>
          <p:cNvPr id="15" name="Rak pil 14"/>
          <p:cNvCxnSpPr>
            <a:stCxn id="9" idx="2"/>
            <a:endCxn id="5" idx="0"/>
          </p:cNvCxnSpPr>
          <p:nvPr/>
        </p:nvCxnSpPr>
        <p:spPr>
          <a:xfrm>
            <a:off x="2187223" y="3654316"/>
            <a:ext cx="1292486" cy="494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Rak pil 16"/>
          <p:cNvCxnSpPr>
            <a:stCxn id="13" idx="2"/>
            <a:endCxn id="7" idx="0"/>
          </p:cNvCxnSpPr>
          <p:nvPr/>
        </p:nvCxnSpPr>
        <p:spPr>
          <a:xfrm>
            <a:off x="5521399" y="3645024"/>
            <a:ext cx="178387"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6621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Metrics</a:t>
            </a:r>
            <a:endParaRPr lang="sv-SE" sz="4000" b="1" dirty="0" smtClean="0">
              <a:solidFill>
                <a:schemeClr val="accent3">
                  <a:lumMod val="75000"/>
                </a:schemeClr>
              </a:solidFill>
              <a:latin typeface="Calibri" pitchFamily="34" charset="0"/>
            </a:endParaRPr>
          </a:p>
          <a:p>
            <a:pPr marL="515937" indent="-514350" eaLnBrk="1">
              <a:spcBef>
                <a:spcPts val="638"/>
              </a:spcBef>
              <a:spcAft>
                <a:spcPts val="1425"/>
              </a:spcAft>
              <a:buFont typeface="+mj-lt"/>
              <a:buAutoNum type="arabicPeriod"/>
            </a:pPr>
            <a:r>
              <a:rPr lang="sv-SE" sz="2400" dirty="0" smtClean="0">
                <a:solidFill>
                  <a:schemeClr val="tx1"/>
                </a:solidFill>
                <a:latin typeface="Calibri" pitchFamily="34" charset="0"/>
              </a:rPr>
              <a:t>SLOC (Source </a:t>
            </a:r>
            <a:r>
              <a:rPr lang="sv-SE" sz="2400" dirty="0" err="1" smtClean="0">
                <a:solidFill>
                  <a:schemeClr val="tx1"/>
                </a:solidFill>
                <a:latin typeface="Calibri" pitchFamily="34" charset="0"/>
              </a:rPr>
              <a:t>lines</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of</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code</a:t>
            </a:r>
            <a:r>
              <a:rPr lang="sv-SE" sz="2400" dirty="0" smtClean="0">
                <a:solidFill>
                  <a:schemeClr val="tx1"/>
                </a:solidFill>
                <a:latin typeface="Calibri" pitchFamily="34" charset="0"/>
              </a:rPr>
              <a:t>)</a:t>
            </a:r>
          </a:p>
          <a:p>
            <a:pPr marL="515937" indent="-514350" eaLnBrk="1">
              <a:spcBef>
                <a:spcPts val="638"/>
              </a:spcBef>
              <a:spcAft>
                <a:spcPts val="1425"/>
              </a:spcAft>
              <a:buFont typeface="+mj-lt"/>
              <a:buAutoNum type="arabicPeriod"/>
            </a:pPr>
            <a:r>
              <a:rPr lang="sv-SE" sz="2400" dirty="0" smtClean="0">
                <a:solidFill>
                  <a:schemeClr val="tx1"/>
                </a:solidFill>
                <a:latin typeface="Calibri" pitchFamily="34" charset="0"/>
              </a:rPr>
              <a:t>TLOC (Test Lines </a:t>
            </a:r>
            <a:r>
              <a:rPr lang="sv-SE" sz="2400" dirty="0" err="1" smtClean="0">
                <a:solidFill>
                  <a:schemeClr val="tx1"/>
                </a:solidFill>
                <a:latin typeface="Calibri" pitchFamily="34" charset="0"/>
              </a:rPr>
              <a:t>of</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Code</a:t>
            </a:r>
            <a:r>
              <a:rPr lang="sv-SE" sz="2400" dirty="0" smtClean="0">
                <a:solidFill>
                  <a:schemeClr val="tx1"/>
                </a:solidFill>
                <a:latin typeface="Calibri" pitchFamily="34" charset="0"/>
              </a:rPr>
              <a:t>)</a:t>
            </a:r>
          </a:p>
          <a:p>
            <a:pPr marL="515937" indent="-514350" eaLnBrk="1">
              <a:spcBef>
                <a:spcPts val="638"/>
              </a:spcBef>
              <a:spcAft>
                <a:spcPts val="1425"/>
              </a:spcAft>
              <a:buFont typeface="+mj-lt"/>
              <a:buAutoNum type="arabicPeriod"/>
            </a:pPr>
            <a:r>
              <a:rPr lang="sv-SE" sz="2400" dirty="0" smtClean="0">
                <a:solidFill>
                  <a:schemeClr val="tx1"/>
                </a:solidFill>
                <a:latin typeface="Calibri" pitchFamily="34" charset="0"/>
              </a:rPr>
              <a:t>CLOC (</a:t>
            </a:r>
            <a:r>
              <a:rPr lang="sv-SE" sz="2400" dirty="0" err="1" smtClean="0">
                <a:solidFill>
                  <a:schemeClr val="tx1"/>
                </a:solidFill>
                <a:latin typeface="Calibri" pitchFamily="34" charset="0"/>
              </a:rPr>
              <a:t>Comments</a:t>
            </a:r>
            <a:r>
              <a:rPr lang="sv-SE" sz="2400" dirty="0" smtClean="0">
                <a:solidFill>
                  <a:schemeClr val="tx1"/>
                </a:solidFill>
                <a:latin typeface="Calibri" pitchFamily="34" charset="0"/>
              </a:rPr>
              <a:t> per </a:t>
            </a:r>
            <a:r>
              <a:rPr lang="sv-SE" sz="2400" dirty="0" err="1" smtClean="0">
                <a:solidFill>
                  <a:schemeClr val="tx1"/>
                </a:solidFill>
                <a:latin typeface="Calibri" pitchFamily="34" charset="0"/>
              </a:rPr>
              <a:t>line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of</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code</a:t>
            </a:r>
            <a:r>
              <a:rPr lang="sv-SE" sz="2400" dirty="0" smtClean="0">
                <a:solidFill>
                  <a:schemeClr val="tx1"/>
                </a:solidFill>
                <a:latin typeface="Calibri" pitchFamily="34" charset="0"/>
              </a:rPr>
              <a:t>)</a:t>
            </a:r>
          </a:p>
          <a:p>
            <a:pPr marL="515937" indent="-514350" eaLnBrk="1">
              <a:spcBef>
                <a:spcPts val="638"/>
              </a:spcBef>
              <a:spcAft>
                <a:spcPts val="1425"/>
              </a:spcAft>
              <a:buFont typeface="+mj-lt"/>
              <a:buAutoNum type="arabicPeriod"/>
            </a:pPr>
            <a:r>
              <a:rPr lang="sv-SE" sz="2400" dirty="0" err="1" smtClean="0">
                <a:solidFill>
                  <a:schemeClr val="tx1"/>
                </a:solidFill>
                <a:latin typeface="Calibri" pitchFamily="34" charset="0"/>
              </a:rPr>
              <a:t>Compilation</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time</a:t>
            </a:r>
            <a:r>
              <a:rPr lang="sv-SE" sz="2400" dirty="0" smtClean="0">
                <a:solidFill>
                  <a:schemeClr val="tx1"/>
                </a:solidFill>
                <a:latin typeface="Calibri" pitchFamily="34" charset="0"/>
              </a:rPr>
              <a:t> (total </a:t>
            </a:r>
            <a:r>
              <a:rPr lang="sv-SE" sz="2400" dirty="0" err="1" smtClean="0">
                <a:solidFill>
                  <a:schemeClr val="tx1"/>
                </a:solidFill>
                <a:latin typeface="Calibri" pitchFamily="34" charset="0"/>
              </a:rPr>
              <a:t>time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to</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compile</a:t>
            </a:r>
            <a:r>
              <a:rPr lang="sv-SE" sz="2400" dirty="0" smtClean="0">
                <a:solidFill>
                  <a:schemeClr val="tx1"/>
                </a:solidFill>
                <a:latin typeface="Calibri" pitchFamily="34" charset="0"/>
              </a:rPr>
              <a:t>)</a:t>
            </a:r>
          </a:p>
          <a:p>
            <a:pPr marL="515937" indent="-514350" eaLnBrk="1">
              <a:spcBef>
                <a:spcPts val="638"/>
              </a:spcBef>
              <a:spcAft>
                <a:spcPts val="1425"/>
              </a:spcAft>
              <a:buFont typeface="+mj-lt"/>
              <a:buAutoNum type="arabicPeriod"/>
            </a:pPr>
            <a:r>
              <a:rPr lang="sv-SE" sz="2400" dirty="0" smtClean="0">
                <a:solidFill>
                  <a:schemeClr val="tx1"/>
                </a:solidFill>
                <a:latin typeface="Calibri" pitchFamily="34" charset="0"/>
              </a:rPr>
              <a:t>Test </a:t>
            </a:r>
            <a:r>
              <a:rPr lang="sv-SE" sz="2400" dirty="0" err="1" smtClean="0">
                <a:solidFill>
                  <a:schemeClr val="tx1"/>
                </a:solidFill>
                <a:latin typeface="Calibri" pitchFamily="34" charset="0"/>
              </a:rPr>
              <a:t>execution</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Time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to</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execute</a:t>
            </a:r>
            <a:r>
              <a:rPr lang="sv-SE" sz="2400" dirty="0" smtClean="0">
                <a:solidFill>
                  <a:schemeClr val="tx1"/>
                </a:solidFill>
                <a:latin typeface="Calibri" pitchFamily="34" charset="0"/>
              </a:rPr>
              <a:t> tests)</a:t>
            </a:r>
          </a:p>
          <a:p>
            <a:pPr marL="515937" indent="-514350" eaLnBrk="1">
              <a:spcBef>
                <a:spcPts val="638"/>
              </a:spcBef>
              <a:spcAft>
                <a:spcPts val="1425"/>
              </a:spcAft>
              <a:buFont typeface="+mj-lt"/>
              <a:buAutoNum type="arabicPeriod"/>
            </a:pPr>
            <a:r>
              <a:rPr lang="sv-SE" sz="2400" dirty="0" smtClean="0">
                <a:solidFill>
                  <a:schemeClr val="tx1"/>
                </a:solidFill>
                <a:latin typeface="Calibri" pitchFamily="34" charset="0"/>
              </a:rPr>
              <a:t>Total </a:t>
            </a:r>
            <a:r>
              <a:rPr lang="sv-SE" sz="2400" dirty="0" err="1" smtClean="0">
                <a:solidFill>
                  <a:schemeClr val="tx1"/>
                </a:solidFill>
                <a:latin typeface="Calibri" pitchFamily="34" charset="0"/>
              </a:rPr>
              <a:t>inspection</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Time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to</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execute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inspection</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tools</a:t>
            </a:r>
            <a:r>
              <a:rPr lang="sv-SE" sz="2400" dirty="0" smtClean="0">
                <a:solidFill>
                  <a:schemeClr val="tx1"/>
                </a:solidFill>
                <a:latin typeface="Calibri" pitchFamily="34" charset="0"/>
              </a:rPr>
              <a:t>)</a:t>
            </a:r>
          </a:p>
          <a:p>
            <a:pPr marL="515937" indent="-514350" eaLnBrk="1">
              <a:spcBef>
                <a:spcPts val="638"/>
              </a:spcBef>
              <a:spcAft>
                <a:spcPts val="1425"/>
              </a:spcAft>
              <a:buFont typeface="+mj-lt"/>
              <a:buAutoNum type="arabicPeriod"/>
            </a:pPr>
            <a:r>
              <a:rPr lang="sv-SE" sz="2400" dirty="0" smtClean="0">
                <a:solidFill>
                  <a:schemeClr val="tx1"/>
                </a:solidFill>
                <a:latin typeface="Calibri" pitchFamily="34" charset="0"/>
              </a:rPr>
              <a:t>Total </a:t>
            </a:r>
            <a:r>
              <a:rPr lang="sv-SE" sz="2400" dirty="0" err="1" smtClean="0">
                <a:solidFill>
                  <a:schemeClr val="tx1"/>
                </a:solidFill>
                <a:latin typeface="Calibri" pitchFamily="34" charset="0"/>
              </a:rPr>
              <a:t>deployment</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Time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to</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deploy</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binaries</a:t>
            </a:r>
            <a:r>
              <a:rPr lang="sv-SE" sz="2400" dirty="0" smtClean="0">
                <a:solidFill>
                  <a:schemeClr val="tx1"/>
                </a:solidFill>
                <a:latin typeface="Calibri" pitchFamily="34" charset="0"/>
              </a:rPr>
              <a:t>)</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6042179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smtClean="0">
                <a:solidFill>
                  <a:schemeClr val="accent3">
                    <a:lumMod val="75000"/>
                  </a:schemeClr>
                </a:solidFill>
                <a:latin typeface="Calibri" pitchFamily="34" charset="0"/>
              </a:rPr>
              <a:t>Each item has strong internal dependencies</a:t>
            </a:r>
          </a:p>
          <a:p>
            <a:pPr marL="1587" indent="0" algn="ctr" eaLnBrk="1" hangingPunct="1">
              <a:lnSpc>
                <a:spcPct val="100000"/>
              </a:lnSpc>
              <a:spcBef>
                <a:spcPts val="638"/>
              </a:spcBef>
              <a:spcAft>
                <a:spcPts val="1425"/>
              </a:spcAft>
              <a:buClrTx/>
            </a:pPr>
            <a:endParaRPr lang="sv-SE" sz="2800" b="1" dirty="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
        <p:nvSpPr>
          <p:cNvPr id="2" name="Rektangel 1"/>
          <p:cNvSpPr/>
          <p:nvPr/>
        </p:nvSpPr>
        <p:spPr>
          <a:xfrm>
            <a:off x="1835696" y="3573016"/>
            <a:ext cx="648072" cy="36004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ktangel 5"/>
          <p:cNvSpPr/>
          <p:nvPr/>
        </p:nvSpPr>
        <p:spPr>
          <a:xfrm>
            <a:off x="3549607" y="3753036"/>
            <a:ext cx="648072" cy="36004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ktangel 6"/>
          <p:cNvSpPr/>
          <p:nvPr/>
        </p:nvSpPr>
        <p:spPr>
          <a:xfrm>
            <a:off x="2665323" y="4237856"/>
            <a:ext cx="648072" cy="36004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ktangel 7"/>
          <p:cNvSpPr/>
          <p:nvPr/>
        </p:nvSpPr>
        <p:spPr>
          <a:xfrm>
            <a:off x="2915000" y="3068960"/>
            <a:ext cx="648072" cy="36004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Rak pil 3"/>
          <p:cNvCxnSpPr/>
          <p:nvPr/>
        </p:nvCxnSpPr>
        <p:spPr>
          <a:xfrm>
            <a:off x="6444208" y="4417876"/>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Rak pil 8"/>
          <p:cNvCxnSpPr>
            <a:stCxn id="2" idx="3"/>
            <a:endCxn id="8" idx="1"/>
          </p:cNvCxnSpPr>
          <p:nvPr/>
        </p:nvCxnSpPr>
        <p:spPr>
          <a:xfrm flipV="1">
            <a:off x="2483768" y="3248980"/>
            <a:ext cx="43123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Rak pil 10"/>
          <p:cNvCxnSpPr>
            <a:endCxn id="6" idx="1"/>
          </p:cNvCxnSpPr>
          <p:nvPr/>
        </p:nvCxnSpPr>
        <p:spPr>
          <a:xfrm>
            <a:off x="2483768" y="3753036"/>
            <a:ext cx="1065839" cy="180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Rak pil 12"/>
          <p:cNvCxnSpPr>
            <a:endCxn id="8" idx="3"/>
          </p:cNvCxnSpPr>
          <p:nvPr/>
        </p:nvCxnSpPr>
        <p:spPr>
          <a:xfrm flipH="1" flipV="1">
            <a:off x="3563072" y="3248980"/>
            <a:ext cx="310571"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Rak pil 14"/>
          <p:cNvCxnSpPr>
            <a:stCxn id="7" idx="0"/>
            <a:endCxn id="8" idx="2"/>
          </p:cNvCxnSpPr>
          <p:nvPr/>
        </p:nvCxnSpPr>
        <p:spPr>
          <a:xfrm flipV="1">
            <a:off x="2989359" y="3429000"/>
            <a:ext cx="249677" cy="808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Rak pil 16"/>
          <p:cNvCxnSpPr>
            <a:stCxn id="7" idx="3"/>
            <a:endCxn id="6" idx="2"/>
          </p:cNvCxnSpPr>
          <p:nvPr/>
        </p:nvCxnSpPr>
        <p:spPr>
          <a:xfrm flipV="1">
            <a:off x="3313395" y="4113076"/>
            <a:ext cx="560248"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ktangel 17"/>
          <p:cNvSpPr/>
          <p:nvPr/>
        </p:nvSpPr>
        <p:spPr>
          <a:xfrm>
            <a:off x="1287706" y="2780928"/>
            <a:ext cx="3572326" cy="2232248"/>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ktangel 21"/>
          <p:cNvSpPr/>
          <p:nvPr/>
        </p:nvSpPr>
        <p:spPr>
          <a:xfrm>
            <a:off x="5378369" y="3248980"/>
            <a:ext cx="648072" cy="36004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ktangel 22"/>
          <p:cNvSpPr/>
          <p:nvPr/>
        </p:nvSpPr>
        <p:spPr>
          <a:xfrm>
            <a:off x="7092280" y="3429000"/>
            <a:ext cx="648072" cy="36004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ktangel 23"/>
          <p:cNvSpPr/>
          <p:nvPr/>
        </p:nvSpPr>
        <p:spPr>
          <a:xfrm>
            <a:off x="6457673" y="2744924"/>
            <a:ext cx="648072" cy="36004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9450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Metrics</a:t>
            </a:r>
            <a:endParaRPr lang="sv-SE" sz="4000" b="1" dirty="0" smtClean="0">
              <a:solidFill>
                <a:schemeClr val="accent3">
                  <a:lumMod val="75000"/>
                </a:schemeClr>
              </a:solidFill>
              <a:latin typeface="Calibri" pitchFamily="34" charset="0"/>
            </a:endParaRPr>
          </a:p>
          <a:p>
            <a:pPr marL="515937" indent="-514350" eaLnBrk="1">
              <a:spcBef>
                <a:spcPts val="638"/>
              </a:spcBef>
              <a:spcAft>
                <a:spcPts val="1425"/>
              </a:spcAft>
              <a:buFont typeface="+mj-lt"/>
              <a:buAutoNum type="arabicPeriod" startAt="8"/>
            </a:pPr>
            <a:r>
              <a:rPr lang="sv-SE" sz="2400" dirty="0" smtClean="0">
                <a:solidFill>
                  <a:schemeClr val="tx1"/>
                </a:solidFill>
                <a:latin typeface="Calibri" pitchFamily="34" charset="0"/>
              </a:rPr>
              <a:t>Total </a:t>
            </a:r>
            <a:r>
              <a:rPr lang="sv-SE" sz="2400" dirty="0" err="1" smtClean="0">
                <a:solidFill>
                  <a:schemeClr val="tx1"/>
                </a:solidFill>
                <a:latin typeface="Calibri" pitchFamily="34" charset="0"/>
              </a:rPr>
              <a:t>build</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time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Time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to</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compile</a:t>
            </a:r>
            <a:r>
              <a:rPr lang="sv-SE" sz="2400" dirty="0" smtClean="0">
                <a:solidFill>
                  <a:schemeClr val="tx1"/>
                </a:solidFill>
                <a:latin typeface="Calibri" pitchFamily="34" charset="0"/>
              </a:rPr>
              <a:t> and test)</a:t>
            </a:r>
          </a:p>
          <a:p>
            <a:pPr marL="515937" indent="-514350" eaLnBrk="1">
              <a:spcBef>
                <a:spcPts val="638"/>
              </a:spcBef>
              <a:spcAft>
                <a:spcPts val="1425"/>
              </a:spcAft>
              <a:buFont typeface="+mj-lt"/>
              <a:buAutoNum type="arabicPeriod" startAt="8"/>
            </a:pPr>
            <a:r>
              <a:rPr lang="sv-SE" sz="2400" dirty="0" err="1" smtClean="0">
                <a:solidFill>
                  <a:schemeClr val="tx1"/>
                </a:solidFill>
                <a:latin typeface="Calibri" pitchFamily="34" charset="0"/>
              </a:rPr>
              <a:t>Success</a:t>
            </a:r>
            <a:r>
              <a:rPr lang="sv-SE" sz="2400" dirty="0" smtClean="0">
                <a:solidFill>
                  <a:schemeClr val="tx1"/>
                </a:solidFill>
                <a:latin typeface="Calibri" pitchFamily="34" charset="0"/>
              </a:rPr>
              <a:t> rate (% </a:t>
            </a:r>
            <a:r>
              <a:rPr lang="sv-SE" sz="2400" dirty="0" err="1" smtClean="0">
                <a:solidFill>
                  <a:schemeClr val="tx1"/>
                </a:solidFill>
                <a:latin typeface="Calibri" pitchFamily="34" charset="0"/>
              </a:rPr>
              <a:t>successful</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builds</a:t>
            </a:r>
            <a:r>
              <a:rPr lang="sv-SE" sz="2400" dirty="0" smtClean="0">
                <a:solidFill>
                  <a:schemeClr val="tx1"/>
                </a:solidFill>
                <a:latin typeface="Calibri" pitchFamily="34" charset="0"/>
              </a:rPr>
              <a:t>)</a:t>
            </a:r>
          </a:p>
          <a:p>
            <a:pPr marL="515937" indent="-514350" eaLnBrk="1">
              <a:spcBef>
                <a:spcPts val="638"/>
              </a:spcBef>
              <a:spcAft>
                <a:spcPts val="1425"/>
              </a:spcAft>
              <a:buFont typeface="+mj-lt"/>
              <a:buAutoNum type="arabicPeriod" startAt="8"/>
            </a:pPr>
            <a:r>
              <a:rPr lang="sv-SE" sz="2400" dirty="0" err="1" smtClean="0">
                <a:solidFill>
                  <a:schemeClr val="tx1"/>
                </a:solidFill>
                <a:latin typeface="Calibri" pitchFamily="34" charset="0"/>
              </a:rPr>
              <a:t>Repair</a:t>
            </a:r>
            <a:r>
              <a:rPr lang="sv-SE" sz="2400" dirty="0" smtClean="0">
                <a:solidFill>
                  <a:schemeClr val="tx1"/>
                </a:solidFill>
                <a:latin typeface="Calibri" pitchFamily="34" charset="0"/>
              </a:rPr>
              <a:t> rate (</a:t>
            </a:r>
            <a:r>
              <a:rPr lang="sv-SE" sz="2400" dirty="0" err="1" smtClean="0">
                <a:solidFill>
                  <a:schemeClr val="tx1"/>
                </a:solidFill>
                <a:latin typeface="Calibri" pitchFamily="34" charset="0"/>
              </a:rPr>
              <a:t>Average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time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to</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repair</a:t>
            </a:r>
            <a:r>
              <a:rPr lang="sv-SE" sz="2400" dirty="0" smtClean="0">
                <a:solidFill>
                  <a:schemeClr val="tx1"/>
                </a:solidFill>
                <a:latin typeface="Calibri" pitchFamily="34" charset="0"/>
              </a:rPr>
              <a:t> broken </a:t>
            </a:r>
            <a:r>
              <a:rPr lang="sv-SE" sz="2400" dirty="0" err="1" smtClean="0">
                <a:solidFill>
                  <a:schemeClr val="tx1"/>
                </a:solidFill>
                <a:latin typeface="Calibri" pitchFamily="34" charset="0"/>
              </a:rPr>
              <a:t>build</a:t>
            </a:r>
            <a:r>
              <a:rPr lang="sv-SE" sz="2400" dirty="0" smtClean="0">
                <a:solidFill>
                  <a:schemeClr val="tx1"/>
                </a:solidFill>
                <a:latin typeface="Calibri" pitchFamily="34" charset="0"/>
              </a:rPr>
              <a:t>)</a:t>
            </a:r>
          </a:p>
          <a:p>
            <a:pPr marL="515937" indent="-514350" eaLnBrk="1">
              <a:spcBef>
                <a:spcPts val="638"/>
              </a:spcBef>
              <a:spcAft>
                <a:spcPts val="1425"/>
              </a:spcAft>
              <a:buFont typeface="+mj-lt"/>
              <a:buAutoNum type="arabicPeriod" startAt="8"/>
            </a:pPr>
            <a:r>
              <a:rPr lang="sv-SE" sz="2400" dirty="0">
                <a:solidFill>
                  <a:schemeClr val="tx1"/>
                </a:solidFill>
                <a:latin typeface="Calibri" pitchFamily="34" charset="0"/>
              </a:rPr>
              <a:t> </a:t>
            </a:r>
            <a:r>
              <a:rPr lang="sv-SE" sz="2400" dirty="0" smtClean="0">
                <a:solidFill>
                  <a:schemeClr val="tx1"/>
                </a:solidFill>
                <a:latin typeface="Calibri" pitchFamily="34" charset="0"/>
              </a:rPr>
              <a:t>Version Control System </a:t>
            </a:r>
            <a:r>
              <a:rPr lang="sv-SE" sz="2400" dirty="0" err="1" smtClean="0">
                <a:solidFill>
                  <a:schemeClr val="tx1"/>
                </a:solidFill>
                <a:latin typeface="Calibri" pitchFamily="34" charset="0"/>
              </a:rPr>
              <a:t>load</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time</a:t>
            </a:r>
            <a:r>
              <a:rPr lang="sv-SE" sz="2400" dirty="0" smtClean="0">
                <a:solidFill>
                  <a:schemeClr val="tx1"/>
                </a:solidFill>
                <a:latin typeface="Calibri" pitchFamily="34" charset="0"/>
              </a:rPr>
              <a:t> </a:t>
            </a:r>
          </a:p>
          <a:p>
            <a:pPr marL="515937" indent="-514350" eaLnBrk="1">
              <a:spcBef>
                <a:spcPts val="638"/>
              </a:spcBef>
              <a:spcAft>
                <a:spcPts val="1425"/>
              </a:spcAft>
              <a:buFont typeface="+mj-lt"/>
              <a:buAutoNum type="arabicPeriod" startAt="8"/>
            </a:pPr>
            <a:r>
              <a:rPr lang="sv-SE" sz="2400" dirty="0">
                <a:solidFill>
                  <a:schemeClr val="tx1"/>
                </a:solidFill>
                <a:latin typeface="Calibri" pitchFamily="34" charset="0"/>
              </a:rPr>
              <a:t> </a:t>
            </a:r>
            <a:r>
              <a:rPr lang="sv-SE" sz="2400" dirty="0" err="1" smtClean="0">
                <a:solidFill>
                  <a:schemeClr val="tx1"/>
                </a:solidFill>
                <a:latin typeface="Calibri" pitchFamily="34" charset="0"/>
              </a:rPr>
              <a:t>Static</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error</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density</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Results</a:t>
            </a:r>
            <a:r>
              <a:rPr lang="sv-SE" sz="2400" dirty="0" smtClean="0">
                <a:solidFill>
                  <a:schemeClr val="tx1"/>
                </a:solidFill>
                <a:latin typeface="Calibri" pitchFamily="34" charset="0"/>
              </a:rPr>
              <a:t> from </a:t>
            </a:r>
            <a:r>
              <a:rPr lang="sv-SE" sz="2400" dirty="0" err="1" smtClean="0">
                <a:solidFill>
                  <a:schemeClr val="tx1"/>
                </a:solidFill>
                <a:latin typeface="Calibri" pitchFamily="34" charset="0"/>
              </a:rPr>
              <a:t>static</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analysis</a:t>
            </a:r>
            <a:r>
              <a:rPr lang="sv-SE" sz="2400" dirty="0" smtClean="0">
                <a:solidFill>
                  <a:schemeClr val="tx1"/>
                </a:solidFill>
                <a:latin typeface="Calibri" pitchFamily="34" charset="0"/>
              </a:rPr>
              <a:t>)</a:t>
            </a:r>
          </a:p>
          <a:p>
            <a:pPr marL="515937" indent="-514350" eaLnBrk="1">
              <a:spcBef>
                <a:spcPts val="638"/>
              </a:spcBef>
              <a:spcAft>
                <a:spcPts val="1425"/>
              </a:spcAft>
              <a:buFont typeface="+mj-lt"/>
              <a:buAutoNum type="arabicPeriod" startAt="8"/>
            </a:pPr>
            <a:r>
              <a:rPr lang="sv-SE" sz="2400" dirty="0" smtClean="0">
                <a:solidFill>
                  <a:schemeClr val="tx1"/>
                </a:solidFill>
                <a:latin typeface="Calibri" pitchFamily="34" charset="0"/>
              </a:rPr>
              <a:t>Test </a:t>
            </a:r>
            <a:r>
              <a:rPr lang="sv-SE" sz="2400" dirty="0" err="1" smtClean="0">
                <a:solidFill>
                  <a:schemeClr val="tx1"/>
                </a:solidFill>
                <a:latin typeface="Calibri" pitchFamily="34" charset="0"/>
              </a:rPr>
              <a:t>static</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error</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density</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Results</a:t>
            </a:r>
            <a:r>
              <a:rPr lang="sv-SE" sz="2400" dirty="0" smtClean="0">
                <a:solidFill>
                  <a:schemeClr val="tx1"/>
                </a:solidFill>
                <a:latin typeface="Calibri" pitchFamily="34" charset="0"/>
              </a:rPr>
              <a:t> from </a:t>
            </a:r>
            <a:r>
              <a:rPr lang="sv-SE" sz="2400" dirty="0" err="1" smtClean="0">
                <a:solidFill>
                  <a:schemeClr val="tx1"/>
                </a:solidFill>
                <a:latin typeface="Calibri" pitchFamily="34" charset="0"/>
              </a:rPr>
              <a:t>static</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analysis</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of</a:t>
            </a:r>
            <a:r>
              <a:rPr lang="sv-SE" sz="2400" dirty="0" smtClean="0">
                <a:solidFill>
                  <a:schemeClr val="tx1"/>
                </a:solidFill>
                <a:latin typeface="Calibri" pitchFamily="34" charset="0"/>
              </a:rPr>
              <a:t> test </a:t>
            </a:r>
            <a:r>
              <a:rPr lang="sv-SE" sz="2400" dirty="0" err="1" smtClean="0">
                <a:solidFill>
                  <a:schemeClr val="tx1"/>
                </a:solidFill>
                <a:latin typeface="Calibri" pitchFamily="34" charset="0"/>
              </a:rPr>
              <a:t>code</a:t>
            </a:r>
            <a:r>
              <a:rPr lang="sv-SE" sz="2400" dirty="0" smtClean="0">
                <a:solidFill>
                  <a:schemeClr val="tx1"/>
                </a:solidFill>
                <a:latin typeface="Calibri" pitchFamily="34" charset="0"/>
              </a:rPr>
              <a:t>)</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115944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Metrics</a:t>
            </a:r>
            <a:endParaRPr lang="sv-SE" sz="4000" b="1" dirty="0" smtClean="0">
              <a:solidFill>
                <a:schemeClr val="accent3">
                  <a:lumMod val="75000"/>
                </a:schemeClr>
              </a:solidFill>
              <a:latin typeface="Calibri" pitchFamily="34" charset="0"/>
            </a:endParaRPr>
          </a:p>
          <a:p>
            <a:pPr marL="515937" indent="-514350" eaLnBrk="1">
              <a:spcBef>
                <a:spcPts val="638"/>
              </a:spcBef>
              <a:spcAft>
                <a:spcPts val="1425"/>
              </a:spcAft>
              <a:buFont typeface="+mj-lt"/>
              <a:buAutoNum type="arabicPeriod" startAt="14"/>
            </a:pPr>
            <a:r>
              <a:rPr lang="sv-SE" sz="2400" dirty="0" err="1" smtClean="0">
                <a:solidFill>
                  <a:schemeClr val="tx1"/>
                </a:solidFill>
                <a:latin typeface="Calibri" pitchFamily="34" charset="0"/>
              </a:rPr>
              <a:t>Unit</a:t>
            </a:r>
            <a:r>
              <a:rPr lang="sv-SE" sz="2400" dirty="0" smtClean="0">
                <a:solidFill>
                  <a:schemeClr val="tx1"/>
                </a:solidFill>
                <a:latin typeface="Calibri" pitchFamily="34" charset="0"/>
              </a:rPr>
              <a:t> test </a:t>
            </a:r>
            <a:r>
              <a:rPr lang="sv-SE" sz="2400" dirty="0" err="1" smtClean="0">
                <a:solidFill>
                  <a:schemeClr val="tx1"/>
                </a:solidFill>
                <a:latin typeface="Calibri" pitchFamily="34" charset="0"/>
              </a:rPr>
              <a:t>coverage</a:t>
            </a:r>
            <a:endParaRPr lang="sv-SE" sz="2400" dirty="0" smtClean="0">
              <a:solidFill>
                <a:schemeClr val="tx1"/>
              </a:solidFill>
              <a:latin typeface="Calibri" pitchFamily="34" charset="0"/>
            </a:endParaRPr>
          </a:p>
          <a:p>
            <a:pPr marL="515937" indent="-514350" eaLnBrk="1">
              <a:spcBef>
                <a:spcPts val="638"/>
              </a:spcBef>
              <a:spcAft>
                <a:spcPts val="1425"/>
              </a:spcAft>
              <a:buFont typeface="+mj-lt"/>
              <a:buAutoNum type="arabicPeriod" startAt="14"/>
            </a:pPr>
            <a:r>
              <a:rPr lang="sv-SE" sz="2400" dirty="0" err="1" smtClean="0">
                <a:solidFill>
                  <a:schemeClr val="tx1"/>
                </a:solidFill>
                <a:latin typeface="Calibri" pitchFamily="34" charset="0"/>
              </a:rPr>
              <a:t>Functional</a:t>
            </a:r>
            <a:r>
              <a:rPr lang="sv-SE" sz="2400" dirty="0" smtClean="0">
                <a:solidFill>
                  <a:schemeClr val="tx1"/>
                </a:solidFill>
                <a:latin typeface="Calibri" pitchFamily="34" charset="0"/>
              </a:rPr>
              <a:t> test </a:t>
            </a:r>
            <a:r>
              <a:rPr lang="sv-SE" sz="2400" dirty="0" err="1" smtClean="0">
                <a:solidFill>
                  <a:schemeClr val="tx1"/>
                </a:solidFill>
                <a:latin typeface="Calibri" pitchFamily="34" charset="0"/>
              </a:rPr>
              <a:t>coverage</a:t>
            </a:r>
            <a:endParaRPr lang="sv-SE" sz="2400" dirty="0" smtClean="0">
              <a:solidFill>
                <a:schemeClr val="tx1"/>
              </a:solidFill>
              <a:latin typeface="Calibri" pitchFamily="34" charset="0"/>
            </a:endParaRPr>
          </a:p>
          <a:p>
            <a:pPr marL="515937" indent="-514350" eaLnBrk="1">
              <a:spcBef>
                <a:spcPts val="638"/>
              </a:spcBef>
              <a:spcAft>
                <a:spcPts val="1425"/>
              </a:spcAft>
              <a:buFont typeface="+mj-lt"/>
              <a:buAutoNum type="arabicPeriod" startAt="14"/>
            </a:pP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Duplicate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code</a:t>
            </a:r>
            <a:endParaRPr lang="sv-SE" sz="2400" dirty="0" smtClean="0">
              <a:solidFill>
                <a:schemeClr val="tx1"/>
              </a:solidFill>
              <a:latin typeface="Calibri" pitchFamily="34" charset="0"/>
            </a:endParaRPr>
          </a:p>
          <a:p>
            <a:pPr marL="515937" indent="-514350" eaLnBrk="1">
              <a:spcBef>
                <a:spcPts val="638"/>
              </a:spcBef>
              <a:spcAft>
                <a:spcPts val="1425"/>
              </a:spcAft>
              <a:buFont typeface="+mj-lt"/>
              <a:buAutoNum type="arabicPeriod" startAt="14"/>
            </a:pPr>
            <a:r>
              <a:rPr lang="sv-SE" sz="2400" dirty="0" err="1" smtClean="0">
                <a:solidFill>
                  <a:schemeClr val="tx1"/>
                </a:solidFill>
                <a:latin typeface="Calibri" pitchFamily="34" charset="0"/>
              </a:rPr>
              <a:t>Average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code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complexity</a:t>
            </a:r>
            <a:endParaRPr lang="sv-SE" sz="2400" dirty="0" smtClean="0">
              <a:solidFill>
                <a:schemeClr val="tx1"/>
              </a:solidFill>
              <a:latin typeface="Calibri" pitchFamily="34" charset="0"/>
            </a:endParaRPr>
          </a:p>
          <a:p>
            <a:pPr marL="515937" indent="-514350" eaLnBrk="1">
              <a:spcBef>
                <a:spcPts val="638"/>
              </a:spcBef>
              <a:spcAft>
                <a:spcPts val="1425"/>
              </a:spcAft>
              <a:buFont typeface="+mj-lt"/>
              <a:buAutoNum type="arabicPeriod" startAt="14"/>
            </a:pPr>
            <a:r>
              <a:rPr lang="sv-SE" sz="2400" dirty="0" smtClean="0">
                <a:solidFill>
                  <a:schemeClr val="tx1"/>
                </a:solidFill>
                <a:latin typeface="Calibri" pitchFamily="34" charset="0"/>
              </a:rPr>
              <a:t>Max </a:t>
            </a:r>
            <a:r>
              <a:rPr lang="sv-SE" sz="2400" dirty="0" err="1" smtClean="0">
                <a:solidFill>
                  <a:schemeClr val="tx1"/>
                </a:solidFill>
                <a:latin typeface="Calibri" pitchFamily="34" charset="0"/>
              </a:rPr>
              <a:t>code</a:t>
            </a:r>
            <a:r>
              <a:rPr lang="sv-SE" sz="2400" dirty="0" smtClean="0">
                <a:solidFill>
                  <a:schemeClr val="tx1"/>
                </a:solidFill>
                <a:latin typeface="Calibri" pitchFamily="34" charset="0"/>
              </a:rPr>
              <a:t> </a:t>
            </a:r>
            <a:r>
              <a:rPr lang="sv-SE" sz="2400" dirty="0" err="1" smtClean="0">
                <a:solidFill>
                  <a:schemeClr val="tx1"/>
                </a:solidFill>
                <a:latin typeface="Calibri" pitchFamily="34" charset="0"/>
              </a:rPr>
              <a:t>complexity</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5656675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Metrics</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Don’t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measure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what</a:t>
            </a:r>
            <a:r>
              <a:rPr lang="sv-SE" sz="3200" dirty="0" smtClean="0">
                <a:solidFill>
                  <a:schemeClr val="tx1"/>
                </a:solidFill>
                <a:latin typeface="Calibri" pitchFamily="34" charset="0"/>
              </a:rPr>
              <a:t> is not </a:t>
            </a:r>
            <a:r>
              <a:rPr lang="sv-SE" sz="3200" dirty="0" err="1" smtClean="0">
                <a:solidFill>
                  <a:schemeClr val="tx1"/>
                </a:solidFill>
                <a:latin typeface="Calibri" pitchFamily="34" charset="0"/>
              </a:rPr>
              <a:t>there</a:t>
            </a:r>
            <a:r>
              <a:rPr lang="sv-SE" sz="3200" dirty="0" smtClean="0">
                <a:solidFill>
                  <a:schemeClr val="tx1"/>
                </a:solidFill>
                <a:latin typeface="Calibri" pitchFamily="34" charset="0"/>
              </a:rPr>
              <a:t>. Start by </a:t>
            </a:r>
            <a:r>
              <a:rPr lang="sv-SE" sz="3200" dirty="0" err="1" smtClean="0">
                <a:solidFill>
                  <a:schemeClr val="tx1"/>
                </a:solidFill>
                <a:latin typeface="Calibri" pitchFamily="34" charset="0"/>
              </a:rPr>
              <a:t>implementing</a:t>
            </a:r>
            <a:r>
              <a:rPr lang="sv-SE" sz="3200" dirty="0" smtClean="0">
                <a:solidFill>
                  <a:schemeClr val="tx1"/>
                </a:solidFill>
                <a:latin typeface="Calibri" pitchFamily="34" charset="0"/>
              </a:rPr>
              <a:t> processes and </a:t>
            </a:r>
            <a:r>
              <a:rPr lang="sv-SE" sz="3200" dirty="0" err="1" smtClean="0">
                <a:solidFill>
                  <a:schemeClr val="tx1"/>
                </a:solidFill>
                <a:latin typeface="Calibri" pitchFamily="34" charset="0"/>
              </a:rPr>
              <a:t>methods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first</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41250925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Metrics</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Begin </a:t>
            </a:r>
            <a:r>
              <a:rPr lang="sv-SE" sz="3200" dirty="0" err="1" smtClean="0">
                <a:solidFill>
                  <a:schemeClr val="tx1"/>
                </a:solidFill>
                <a:latin typeface="Calibri" pitchFamily="34" charset="0"/>
              </a:rPr>
              <a:t>with</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handful</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metrics</a:t>
            </a:r>
            <a:r>
              <a:rPr lang="sv-SE" sz="3200" dirty="0" smtClean="0">
                <a:solidFill>
                  <a:schemeClr val="tx1"/>
                </a:solidFill>
                <a:latin typeface="Calibri" pitchFamily="34" charset="0"/>
              </a:rPr>
              <a:t> and </a:t>
            </a:r>
            <a:r>
              <a:rPr lang="sv-SE" sz="3200" dirty="0" err="1" smtClean="0">
                <a:solidFill>
                  <a:schemeClr val="tx1"/>
                </a:solidFill>
                <a:latin typeface="Calibri" pitchFamily="34" charset="0"/>
              </a:rPr>
              <a:t>learn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understand </a:t>
            </a:r>
            <a:r>
              <a:rPr lang="sv-SE" sz="3200" dirty="0" err="1" smtClean="0">
                <a:solidFill>
                  <a:schemeClr val="tx1"/>
                </a:solidFill>
                <a:latin typeface="Calibri" pitchFamily="34" charset="0"/>
              </a:rPr>
              <a:t>them</a:t>
            </a:r>
            <a:r>
              <a:rPr lang="sv-SE" sz="3200" dirty="0" smtClean="0">
                <a:solidFill>
                  <a:schemeClr val="tx1"/>
                </a:solidFill>
                <a:latin typeface="Calibri" pitchFamily="34" charset="0"/>
              </a:rPr>
              <a:t>, and </a:t>
            </a:r>
            <a:r>
              <a:rPr lang="sv-SE" sz="3200" dirty="0" err="1" smtClean="0">
                <a:solidFill>
                  <a:schemeClr val="tx1"/>
                </a:solidFill>
                <a:latin typeface="Calibri" pitchFamily="34" charset="0"/>
              </a:rPr>
              <a:t>how</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use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them</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pic>
        <p:nvPicPr>
          <p:cNvPr id="1026" name="Picture 2" descr="http://ec.l.thumbs.canstockphoto.com/canstock114406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586660" y="4376514"/>
            <a:ext cx="107632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6025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caninegoodcitizen.files.wordpress.com/2012/03/suc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3501008"/>
            <a:ext cx="3456384" cy="2592288"/>
          </a:xfrm>
          <a:prstGeom prst="rect">
            <a:avLst/>
          </a:prstGeom>
          <a:noFill/>
          <a:extLst>
            <a:ext uri="{909E8E84-426E-40DD-AFC4-6F175D3DCCD1}">
              <a14:hiddenFill xmlns:a14="http://schemas.microsoft.com/office/drawing/2010/main">
                <a:solidFill>
                  <a:srgbClr val="FFFFFF"/>
                </a:solidFill>
              </a14:hiddenFill>
            </a:ext>
          </a:extLst>
        </p:spPr>
      </p:pic>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Metrics</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2000" dirty="0" smtClean="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Remeber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that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metrics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works</a:t>
            </a:r>
            <a:r>
              <a:rPr lang="sv-SE" sz="3200" dirty="0" smtClean="0">
                <a:solidFill>
                  <a:schemeClr val="tx1"/>
                </a:solidFill>
                <a:latin typeface="Calibri" pitchFamily="34" charset="0"/>
              </a:rPr>
              <a:t> best for </a:t>
            </a:r>
            <a:r>
              <a:rPr lang="sv-SE" sz="3200" dirty="0" err="1" smtClean="0">
                <a:solidFill>
                  <a:schemeClr val="tx1"/>
                </a:solidFill>
                <a:latin typeface="Calibri" pitchFamily="34" charset="0"/>
              </a:rPr>
              <a:t>seeing</a:t>
            </a:r>
            <a:r>
              <a:rPr lang="sv-SE" sz="3200" dirty="0" smtClean="0">
                <a:solidFill>
                  <a:schemeClr val="tx1"/>
                </a:solidFill>
                <a:latin typeface="Calibri" pitchFamily="34" charset="0"/>
              </a:rPr>
              <a:t> trends, and </a:t>
            </a:r>
            <a:r>
              <a:rPr lang="sv-SE" sz="3200" dirty="0" err="1" smtClean="0">
                <a:solidFill>
                  <a:schemeClr val="tx1"/>
                </a:solidFill>
                <a:latin typeface="Calibri" pitchFamily="34" charset="0"/>
              </a:rPr>
              <a:t>when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linked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goal</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23752187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54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How</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identify</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metrics</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use</a:t>
            </a:r>
            <a:r>
              <a:rPr lang="sv-SE" sz="4000" b="1" dirty="0" smtClean="0">
                <a:solidFill>
                  <a:schemeClr val="accent3">
                    <a:lumMod val="75000"/>
                  </a:schemeClr>
                </a:solidFill>
                <a:latin typeface="Calibri" pitchFamily="34" charset="0"/>
              </a:rPr>
              <a:t>.</a:t>
            </a:r>
          </a:p>
          <a:p>
            <a:pPr marL="1587" indent="0" algn="ctr" eaLnBrk="1">
              <a:spcBef>
                <a:spcPts val="638"/>
              </a:spcBef>
              <a:spcAft>
                <a:spcPts val="1425"/>
              </a:spcAft>
            </a:pPr>
            <a:r>
              <a:rPr lang="sv-SE" sz="3200" dirty="0" smtClean="0">
                <a:solidFill>
                  <a:schemeClr val="tx1"/>
                </a:solidFill>
                <a:latin typeface="Calibri" pitchFamily="34" charset="0"/>
              </a:rPr>
              <a:t>Start by </a:t>
            </a:r>
            <a:r>
              <a:rPr lang="sv-SE" sz="3200" dirty="0" err="1" smtClean="0">
                <a:solidFill>
                  <a:schemeClr val="tx1"/>
                </a:solidFill>
                <a:latin typeface="Calibri" pitchFamily="34" charset="0"/>
              </a:rPr>
              <a:t>Identifying</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goals</a:t>
            </a:r>
            <a:r>
              <a:rPr lang="sv-SE" sz="3200" dirty="0" smtClean="0">
                <a:solidFill>
                  <a:schemeClr val="tx1"/>
                </a:solidFill>
                <a:latin typeface="Calibri" pitchFamily="34" charset="0"/>
              </a:rPr>
              <a:t> for the </a:t>
            </a:r>
            <a:r>
              <a:rPr lang="sv-SE" sz="3200" dirty="0" err="1" smtClean="0">
                <a:solidFill>
                  <a:schemeClr val="tx1"/>
                </a:solidFill>
                <a:latin typeface="Calibri" pitchFamily="34" charset="0"/>
              </a:rPr>
              <a:t>product</a:t>
            </a:r>
            <a:r>
              <a:rPr lang="sv-SE" sz="3200" dirty="0" smtClean="0">
                <a:solidFill>
                  <a:schemeClr val="tx1"/>
                </a:solidFill>
                <a:latin typeface="Calibri" pitchFamily="34" charset="0"/>
              </a:rPr>
              <a:t>/</a:t>
            </a:r>
            <a:r>
              <a:rPr lang="sv-SE" sz="3200" dirty="0" err="1" smtClean="0">
                <a:solidFill>
                  <a:schemeClr val="tx1"/>
                </a:solidFill>
                <a:latin typeface="Calibri" pitchFamily="34" charset="0"/>
              </a:rPr>
              <a:t>project</a:t>
            </a:r>
            <a:r>
              <a:rPr lang="sv-SE" sz="3200" dirty="0" smtClean="0">
                <a:solidFill>
                  <a:schemeClr val="tx1"/>
                </a:solidFill>
                <a:latin typeface="Calibri" pitchFamily="34" charset="0"/>
              </a:rPr>
              <a:t>!</a:t>
            </a: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sp>
        <p:nvSpPr>
          <p:cNvPr id="2" name="textruta 1"/>
          <p:cNvSpPr txBox="1"/>
          <p:nvPr/>
        </p:nvSpPr>
        <p:spPr>
          <a:xfrm>
            <a:off x="2749585" y="3861048"/>
            <a:ext cx="4511171" cy="923330"/>
          </a:xfrm>
          <a:prstGeom prst="rect">
            <a:avLst/>
          </a:prstGeom>
          <a:noFill/>
        </p:spPr>
        <p:txBody>
          <a:bodyPr wrap="none" rtlCol="0">
            <a:spAutoFit/>
          </a:bodyPr>
          <a:lstStyle/>
          <a:p>
            <a:r>
              <a:rPr lang="sv-SE" b="1" dirty="0" err="1" smtClean="0">
                <a:solidFill>
                  <a:schemeClr val="accent3">
                    <a:lumMod val="75000"/>
                  </a:schemeClr>
                </a:solidFill>
              </a:rPr>
              <a:t>Goal</a:t>
            </a:r>
            <a:r>
              <a:rPr lang="sv-SE" b="1" dirty="0" smtClean="0">
                <a:solidFill>
                  <a:schemeClr val="accent3">
                    <a:lumMod val="75000"/>
                  </a:schemeClr>
                </a:solidFill>
              </a:rPr>
              <a:t> 1: </a:t>
            </a:r>
            <a:r>
              <a:rPr lang="sv-SE" b="1" dirty="0" err="1" smtClean="0">
                <a:solidFill>
                  <a:schemeClr val="accent3">
                    <a:lumMod val="75000"/>
                  </a:schemeClr>
                </a:solidFill>
              </a:rPr>
              <a:t>Reduce</a:t>
            </a:r>
            <a:r>
              <a:rPr lang="sv-SE" b="1" dirty="0" smtClean="0">
                <a:solidFill>
                  <a:schemeClr val="accent3">
                    <a:lumMod val="75000"/>
                  </a:schemeClr>
                </a:solidFill>
              </a:rPr>
              <a:t> </a:t>
            </a:r>
            <a:r>
              <a:rPr lang="sv-SE" b="1" dirty="0" err="1" smtClean="0">
                <a:solidFill>
                  <a:schemeClr val="accent3">
                    <a:lumMod val="75000"/>
                  </a:schemeClr>
                </a:solidFill>
              </a:rPr>
              <a:t>cost</a:t>
            </a:r>
            <a:r>
              <a:rPr lang="sv-SE" b="1" dirty="0" smtClean="0">
                <a:solidFill>
                  <a:schemeClr val="accent3">
                    <a:lumMod val="75000"/>
                  </a:schemeClr>
                </a:solidFill>
              </a:rPr>
              <a:t> </a:t>
            </a:r>
            <a:r>
              <a:rPr lang="sv-SE" b="1" dirty="0" err="1" smtClean="0">
                <a:solidFill>
                  <a:schemeClr val="accent3">
                    <a:lumMod val="75000"/>
                  </a:schemeClr>
                </a:solidFill>
              </a:rPr>
              <a:t>of</a:t>
            </a:r>
            <a:r>
              <a:rPr lang="sv-SE" b="1" dirty="0" smtClean="0">
                <a:solidFill>
                  <a:schemeClr val="accent3">
                    <a:lumMod val="75000"/>
                  </a:schemeClr>
                </a:solidFill>
              </a:rPr>
              <a:t> software </a:t>
            </a:r>
            <a:r>
              <a:rPr lang="sv-SE" b="1" dirty="0" err="1" smtClean="0">
                <a:solidFill>
                  <a:schemeClr val="accent3">
                    <a:lumMod val="75000"/>
                  </a:schemeClr>
                </a:solidFill>
              </a:rPr>
              <a:t>maintenance</a:t>
            </a:r>
            <a:endParaRPr lang="sv-SE" b="1" dirty="0" smtClean="0">
              <a:solidFill>
                <a:schemeClr val="accent3">
                  <a:lumMod val="75000"/>
                </a:schemeClr>
              </a:solidFill>
            </a:endParaRPr>
          </a:p>
          <a:p>
            <a:r>
              <a:rPr lang="sv-SE" b="1" dirty="0" err="1" smtClean="0">
                <a:solidFill>
                  <a:schemeClr val="accent3">
                    <a:lumMod val="75000"/>
                  </a:schemeClr>
                </a:solidFill>
              </a:rPr>
              <a:t>Goal</a:t>
            </a:r>
            <a:r>
              <a:rPr lang="sv-SE" b="1" dirty="0" smtClean="0">
                <a:solidFill>
                  <a:schemeClr val="accent3">
                    <a:lumMod val="75000"/>
                  </a:schemeClr>
                </a:solidFill>
              </a:rPr>
              <a:t> 2: </a:t>
            </a:r>
            <a:r>
              <a:rPr lang="sv-SE" b="1" dirty="0" err="1" smtClean="0">
                <a:solidFill>
                  <a:schemeClr val="accent3">
                    <a:lumMod val="75000"/>
                  </a:schemeClr>
                </a:solidFill>
              </a:rPr>
              <a:t>Improve</a:t>
            </a:r>
            <a:r>
              <a:rPr lang="sv-SE" b="1" dirty="0" smtClean="0">
                <a:solidFill>
                  <a:schemeClr val="accent3">
                    <a:lumMod val="75000"/>
                  </a:schemeClr>
                </a:solidFill>
              </a:rPr>
              <a:t> </a:t>
            </a:r>
            <a:r>
              <a:rPr lang="sv-SE" b="1" dirty="0" err="1" smtClean="0">
                <a:solidFill>
                  <a:schemeClr val="accent3">
                    <a:lumMod val="75000"/>
                  </a:schemeClr>
                </a:solidFill>
              </a:rPr>
              <a:t>functional</a:t>
            </a:r>
            <a:r>
              <a:rPr lang="sv-SE" b="1" dirty="0" smtClean="0">
                <a:solidFill>
                  <a:schemeClr val="accent3">
                    <a:lumMod val="75000"/>
                  </a:schemeClr>
                </a:solidFill>
              </a:rPr>
              <a:t> </a:t>
            </a:r>
            <a:r>
              <a:rPr lang="sv-SE" b="1" dirty="0" err="1" smtClean="0">
                <a:solidFill>
                  <a:schemeClr val="accent3">
                    <a:lumMod val="75000"/>
                  </a:schemeClr>
                </a:solidFill>
              </a:rPr>
              <a:t>quality</a:t>
            </a:r>
            <a:r>
              <a:rPr lang="sv-SE" b="1" dirty="0" smtClean="0">
                <a:solidFill>
                  <a:schemeClr val="accent3">
                    <a:lumMod val="75000"/>
                  </a:schemeClr>
                </a:solidFill>
              </a:rPr>
              <a:t> </a:t>
            </a:r>
            <a:r>
              <a:rPr lang="sv-SE" b="1" dirty="0" err="1" smtClean="0">
                <a:solidFill>
                  <a:schemeClr val="accent3">
                    <a:lumMod val="75000"/>
                  </a:schemeClr>
                </a:solidFill>
              </a:rPr>
              <a:t>of</a:t>
            </a:r>
            <a:r>
              <a:rPr lang="sv-SE" b="1" dirty="0" smtClean="0">
                <a:solidFill>
                  <a:schemeClr val="accent3">
                    <a:lumMod val="75000"/>
                  </a:schemeClr>
                </a:solidFill>
              </a:rPr>
              <a:t> </a:t>
            </a:r>
            <a:r>
              <a:rPr lang="sv-SE" b="1" dirty="0" err="1" smtClean="0">
                <a:solidFill>
                  <a:schemeClr val="accent3">
                    <a:lumMod val="75000"/>
                  </a:schemeClr>
                </a:solidFill>
              </a:rPr>
              <a:t>product</a:t>
            </a:r>
            <a:endParaRPr lang="sv-SE" b="1" dirty="0" smtClean="0">
              <a:solidFill>
                <a:schemeClr val="accent3">
                  <a:lumMod val="75000"/>
                </a:schemeClr>
              </a:solidFill>
            </a:endParaRPr>
          </a:p>
          <a:p>
            <a:r>
              <a:rPr lang="sv-SE" b="1" dirty="0" err="1" smtClean="0">
                <a:solidFill>
                  <a:schemeClr val="accent3">
                    <a:lumMod val="75000"/>
                  </a:schemeClr>
                </a:solidFill>
              </a:rPr>
              <a:t>Goal</a:t>
            </a:r>
            <a:r>
              <a:rPr lang="sv-SE" b="1" dirty="0" smtClean="0">
                <a:solidFill>
                  <a:schemeClr val="accent3">
                    <a:lumMod val="75000"/>
                  </a:schemeClr>
                </a:solidFill>
              </a:rPr>
              <a:t> 3: …</a:t>
            </a:r>
            <a:endParaRPr lang="en-US" b="1" dirty="0">
              <a:solidFill>
                <a:schemeClr val="accent3">
                  <a:lumMod val="75000"/>
                </a:schemeClr>
              </a:solidFill>
            </a:endParaRPr>
          </a:p>
        </p:txBody>
      </p:sp>
    </p:spTree>
    <p:extLst>
      <p:ext uri="{BB962C8B-B14F-4D97-AF65-F5344CB8AC3E}">
        <p14:creationId xmlns:p14="http://schemas.microsoft.com/office/powerpoint/2010/main" val="522837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a:solidFill>
                  <a:schemeClr val="accent3">
                    <a:lumMod val="75000"/>
                  </a:schemeClr>
                </a:solidFill>
                <a:latin typeface="Calibri" pitchFamily="34" charset="0"/>
              </a:rPr>
              <a:t>How</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to</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identify</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what</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metrics</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to</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use</a:t>
            </a:r>
            <a:r>
              <a:rPr lang="sv-SE" sz="4000" b="1" dirty="0" smtClean="0">
                <a:solidFill>
                  <a:schemeClr val="accent3">
                    <a:lumMod val="75000"/>
                  </a:schemeClr>
                </a:solidFill>
                <a:latin typeface="Calibri" pitchFamily="34" charset="0"/>
              </a:rPr>
              <a:t>.</a:t>
            </a: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For </a:t>
            </a:r>
            <a:r>
              <a:rPr lang="sv-SE" sz="3200" dirty="0" err="1" smtClean="0">
                <a:solidFill>
                  <a:schemeClr val="tx1"/>
                </a:solidFill>
                <a:latin typeface="Calibri" pitchFamily="34" charset="0"/>
              </a:rPr>
              <a:t>each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goal</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find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questions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want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answered</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sp>
        <p:nvSpPr>
          <p:cNvPr id="4" name="textruta 3"/>
          <p:cNvSpPr txBox="1"/>
          <p:nvPr/>
        </p:nvSpPr>
        <p:spPr>
          <a:xfrm>
            <a:off x="2483768" y="4221088"/>
            <a:ext cx="4788811" cy="1200329"/>
          </a:xfrm>
          <a:prstGeom prst="rect">
            <a:avLst/>
          </a:prstGeom>
          <a:noFill/>
        </p:spPr>
        <p:txBody>
          <a:bodyPr wrap="none" rtlCol="0">
            <a:spAutoFit/>
          </a:bodyPr>
          <a:lstStyle/>
          <a:p>
            <a:r>
              <a:rPr lang="sv-SE" b="1" dirty="0" err="1" smtClean="0">
                <a:solidFill>
                  <a:schemeClr val="accent3">
                    <a:lumMod val="75000"/>
                  </a:schemeClr>
                </a:solidFill>
              </a:rPr>
              <a:t>Goal</a:t>
            </a:r>
            <a:r>
              <a:rPr lang="sv-SE" b="1" dirty="0" smtClean="0">
                <a:solidFill>
                  <a:schemeClr val="accent3">
                    <a:lumMod val="75000"/>
                  </a:schemeClr>
                </a:solidFill>
              </a:rPr>
              <a:t> 1: </a:t>
            </a:r>
            <a:r>
              <a:rPr lang="sv-SE" b="1" dirty="0" err="1" smtClean="0">
                <a:solidFill>
                  <a:schemeClr val="accent3">
                    <a:lumMod val="75000"/>
                  </a:schemeClr>
                </a:solidFill>
              </a:rPr>
              <a:t>Reduce</a:t>
            </a:r>
            <a:r>
              <a:rPr lang="sv-SE" b="1" dirty="0" smtClean="0">
                <a:solidFill>
                  <a:schemeClr val="accent3">
                    <a:lumMod val="75000"/>
                  </a:schemeClr>
                </a:solidFill>
              </a:rPr>
              <a:t> </a:t>
            </a:r>
            <a:r>
              <a:rPr lang="sv-SE" b="1" dirty="0" err="1" smtClean="0">
                <a:solidFill>
                  <a:schemeClr val="accent3">
                    <a:lumMod val="75000"/>
                  </a:schemeClr>
                </a:solidFill>
              </a:rPr>
              <a:t>cost</a:t>
            </a:r>
            <a:r>
              <a:rPr lang="sv-SE" b="1" dirty="0" smtClean="0">
                <a:solidFill>
                  <a:schemeClr val="accent3">
                    <a:lumMod val="75000"/>
                  </a:schemeClr>
                </a:solidFill>
              </a:rPr>
              <a:t> </a:t>
            </a:r>
            <a:r>
              <a:rPr lang="sv-SE" b="1" dirty="0" err="1" smtClean="0">
                <a:solidFill>
                  <a:schemeClr val="accent3">
                    <a:lumMod val="75000"/>
                  </a:schemeClr>
                </a:solidFill>
              </a:rPr>
              <a:t>of</a:t>
            </a:r>
            <a:r>
              <a:rPr lang="sv-SE" b="1" dirty="0" smtClean="0">
                <a:solidFill>
                  <a:schemeClr val="accent3">
                    <a:lumMod val="75000"/>
                  </a:schemeClr>
                </a:solidFill>
              </a:rPr>
              <a:t> software </a:t>
            </a:r>
            <a:r>
              <a:rPr lang="sv-SE" b="1" dirty="0" err="1" smtClean="0">
                <a:solidFill>
                  <a:schemeClr val="accent3">
                    <a:lumMod val="75000"/>
                  </a:schemeClr>
                </a:solidFill>
              </a:rPr>
              <a:t>maintenance</a:t>
            </a:r>
            <a:endParaRPr lang="sv-SE" b="1" dirty="0" smtClean="0">
              <a:solidFill>
                <a:schemeClr val="accent3">
                  <a:lumMod val="75000"/>
                </a:schemeClr>
              </a:solidFill>
            </a:endParaRPr>
          </a:p>
          <a:p>
            <a:pPr>
              <a:tabLst>
                <a:tab pos="712788" algn="l"/>
              </a:tabLst>
            </a:pPr>
            <a:r>
              <a:rPr lang="sv-SE" b="1" dirty="0">
                <a:solidFill>
                  <a:schemeClr val="accent3">
                    <a:lumMod val="75000"/>
                  </a:schemeClr>
                </a:solidFill>
              </a:rPr>
              <a:t>	</a:t>
            </a:r>
            <a:r>
              <a:rPr lang="sv-SE" b="1" dirty="0" smtClean="0">
                <a:solidFill>
                  <a:schemeClr val="accent3">
                    <a:lumMod val="75000"/>
                  </a:schemeClr>
                </a:solidFill>
              </a:rPr>
              <a:t>Q 1: </a:t>
            </a:r>
            <a:r>
              <a:rPr lang="sv-SE" b="1" dirty="0" err="1" smtClean="0">
                <a:solidFill>
                  <a:schemeClr val="accent3">
                    <a:lumMod val="75000"/>
                  </a:schemeClr>
                </a:solidFill>
              </a:rPr>
              <a:t>What</a:t>
            </a:r>
            <a:r>
              <a:rPr lang="sv-SE" b="1" dirty="0" smtClean="0">
                <a:solidFill>
                  <a:schemeClr val="accent3">
                    <a:lumMod val="75000"/>
                  </a:schemeClr>
                </a:solidFill>
              </a:rPr>
              <a:t> is the </a:t>
            </a:r>
            <a:r>
              <a:rPr lang="sv-SE" b="1" dirty="0" err="1" smtClean="0">
                <a:solidFill>
                  <a:schemeClr val="accent3">
                    <a:lumMod val="75000"/>
                  </a:schemeClr>
                </a:solidFill>
              </a:rPr>
              <a:t>size</a:t>
            </a:r>
            <a:r>
              <a:rPr lang="sv-SE" b="1" dirty="0" smtClean="0">
                <a:solidFill>
                  <a:schemeClr val="accent3">
                    <a:lumMod val="75000"/>
                  </a:schemeClr>
                </a:solidFill>
              </a:rPr>
              <a:t> </a:t>
            </a:r>
            <a:r>
              <a:rPr lang="sv-SE" b="1" dirty="0" err="1" smtClean="0">
                <a:solidFill>
                  <a:schemeClr val="accent3">
                    <a:lumMod val="75000"/>
                  </a:schemeClr>
                </a:solidFill>
              </a:rPr>
              <a:t>of</a:t>
            </a:r>
            <a:r>
              <a:rPr lang="sv-SE" b="1" dirty="0" smtClean="0">
                <a:solidFill>
                  <a:schemeClr val="accent3">
                    <a:lumMod val="75000"/>
                  </a:schemeClr>
                </a:solidFill>
              </a:rPr>
              <a:t> the </a:t>
            </a:r>
            <a:r>
              <a:rPr lang="sv-SE" b="1" dirty="0" err="1" smtClean="0">
                <a:solidFill>
                  <a:schemeClr val="accent3">
                    <a:lumMod val="75000"/>
                  </a:schemeClr>
                </a:solidFill>
              </a:rPr>
              <a:t>code</a:t>
            </a:r>
            <a:r>
              <a:rPr lang="sv-SE" b="1" dirty="0" smtClean="0">
                <a:solidFill>
                  <a:schemeClr val="accent3">
                    <a:lumMod val="75000"/>
                  </a:schemeClr>
                </a:solidFill>
              </a:rPr>
              <a:t>?</a:t>
            </a:r>
          </a:p>
          <a:p>
            <a:pPr>
              <a:tabLst>
                <a:tab pos="712788" algn="l"/>
              </a:tabLst>
            </a:pPr>
            <a:r>
              <a:rPr lang="sv-SE" b="1" dirty="0">
                <a:solidFill>
                  <a:schemeClr val="accent3">
                    <a:lumMod val="75000"/>
                  </a:schemeClr>
                </a:solidFill>
              </a:rPr>
              <a:t>	</a:t>
            </a:r>
            <a:r>
              <a:rPr lang="sv-SE" b="1" dirty="0" smtClean="0">
                <a:solidFill>
                  <a:schemeClr val="accent3">
                    <a:lumMod val="75000"/>
                  </a:schemeClr>
                </a:solidFill>
              </a:rPr>
              <a:t>Q 2: </a:t>
            </a:r>
            <a:r>
              <a:rPr lang="sv-SE" b="1" dirty="0" err="1" smtClean="0">
                <a:solidFill>
                  <a:schemeClr val="accent3">
                    <a:lumMod val="75000"/>
                  </a:schemeClr>
                </a:solidFill>
              </a:rPr>
              <a:t>What</a:t>
            </a:r>
            <a:r>
              <a:rPr lang="sv-SE" b="1" dirty="0" smtClean="0">
                <a:solidFill>
                  <a:schemeClr val="accent3">
                    <a:lumMod val="75000"/>
                  </a:schemeClr>
                </a:solidFill>
              </a:rPr>
              <a:t> is the </a:t>
            </a:r>
            <a:r>
              <a:rPr lang="sv-SE" b="1" dirty="0" err="1" smtClean="0">
                <a:solidFill>
                  <a:schemeClr val="accent3">
                    <a:lumMod val="75000"/>
                  </a:schemeClr>
                </a:solidFill>
              </a:rPr>
              <a:t>complexity</a:t>
            </a:r>
            <a:r>
              <a:rPr lang="sv-SE" b="1" dirty="0" smtClean="0">
                <a:solidFill>
                  <a:schemeClr val="accent3">
                    <a:lumMod val="75000"/>
                  </a:schemeClr>
                </a:solidFill>
              </a:rPr>
              <a:t> </a:t>
            </a:r>
            <a:r>
              <a:rPr lang="sv-SE" b="1" dirty="0" err="1" smtClean="0">
                <a:solidFill>
                  <a:schemeClr val="accent3">
                    <a:lumMod val="75000"/>
                  </a:schemeClr>
                </a:solidFill>
              </a:rPr>
              <a:t>of</a:t>
            </a:r>
            <a:r>
              <a:rPr lang="sv-SE" b="1" dirty="0" smtClean="0">
                <a:solidFill>
                  <a:schemeClr val="accent3">
                    <a:lumMod val="75000"/>
                  </a:schemeClr>
                </a:solidFill>
              </a:rPr>
              <a:t> the </a:t>
            </a:r>
            <a:r>
              <a:rPr lang="sv-SE" b="1" dirty="0" err="1" smtClean="0">
                <a:solidFill>
                  <a:schemeClr val="accent3">
                    <a:lumMod val="75000"/>
                  </a:schemeClr>
                </a:solidFill>
              </a:rPr>
              <a:t>code</a:t>
            </a:r>
            <a:r>
              <a:rPr lang="sv-SE" b="1" dirty="0" smtClean="0">
                <a:solidFill>
                  <a:schemeClr val="accent3">
                    <a:lumMod val="75000"/>
                  </a:schemeClr>
                </a:solidFill>
              </a:rPr>
              <a:t>?</a:t>
            </a:r>
          </a:p>
          <a:p>
            <a:pPr>
              <a:tabLst>
                <a:tab pos="712788" algn="l"/>
              </a:tabLst>
            </a:pPr>
            <a:r>
              <a:rPr lang="sv-SE" b="1" dirty="0">
                <a:solidFill>
                  <a:schemeClr val="accent3">
                    <a:lumMod val="75000"/>
                  </a:schemeClr>
                </a:solidFill>
              </a:rPr>
              <a:t>	</a:t>
            </a:r>
            <a:r>
              <a:rPr lang="sv-SE" b="1" dirty="0" smtClean="0">
                <a:solidFill>
                  <a:schemeClr val="accent3">
                    <a:lumMod val="75000"/>
                  </a:schemeClr>
                </a:solidFill>
              </a:rPr>
              <a:t>Q 3: …?</a:t>
            </a:r>
          </a:p>
        </p:txBody>
      </p:sp>
    </p:spTree>
    <p:extLst>
      <p:ext uri="{BB962C8B-B14F-4D97-AF65-F5344CB8AC3E}">
        <p14:creationId xmlns:p14="http://schemas.microsoft.com/office/powerpoint/2010/main" val="19505451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280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a:solidFill>
                  <a:schemeClr val="accent3">
                    <a:lumMod val="75000"/>
                  </a:schemeClr>
                </a:solidFill>
                <a:latin typeface="Calibri" pitchFamily="34" charset="0"/>
              </a:rPr>
              <a:t>How</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to</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identify</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what</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metrics</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to</a:t>
            </a:r>
            <a:r>
              <a:rPr lang="sv-SE" sz="4000" b="1" dirty="0">
                <a:solidFill>
                  <a:schemeClr val="accent3">
                    <a:lumMod val="75000"/>
                  </a:schemeClr>
                </a:solidFill>
                <a:latin typeface="Calibri" pitchFamily="34" charset="0"/>
              </a:rPr>
              <a:t> </a:t>
            </a:r>
            <a:r>
              <a:rPr lang="sv-SE" sz="4000" b="1" dirty="0" err="1">
                <a:solidFill>
                  <a:schemeClr val="accent3">
                    <a:lumMod val="75000"/>
                  </a:schemeClr>
                </a:solidFill>
                <a:latin typeface="Calibri" pitchFamily="34" charset="0"/>
              </a:rPr>
              <a:t>use</a:t>
            </a:r>
            <a:r>
              <a:rPr lang="sv-SE" sz="4000" b="1" dirty="0">
                <a:solidFill>
                  <a:schemeClr val="accent3">
                    <a:lumMod val="75000"/>
                  </a:schemeClr>
                </a:solidFill>
                <a:latin typeface="Calibri" pitchFamily="34" charset="0"/>
              </a:rPr>
              <a:t>.</a:t>
            </a:r>
            <a:endParaRPr lang="sv-SE" sz="3200" dirty="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Identify</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metrics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that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answer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these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questions</a:t>
            </a:r>
            <a:r>
              <a:rPr lang="sv-SE" sz="3200" dirty="0" smtClean="0">
                <a:solidFill>
                  <a:schemeClr val="tx1"/>
                </a:solidFill>
                <a:latin typeface="Calibri" pitchFamily="34" charset="0"/>
              </a:rPr>
              <a:t>!</a:t>
            </a: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sp>
        <p:nvSpPr>
          <p:cNvPr id="4" name="textruta 3"/>
          <p:cNvSpPr txBox="1"/>
          <p:nvPr/>
        </p:nvSpPr>
        <p:spPr>
          <a:xfrm>
            <a:off x="2483768" y="4221088"/>
            <a:ext cx="5284139" cy="1200329"/>
          </a:xfrm>
          <a:prstGeom prst="rect">
            <a:avLst/>
          </a:prstGeom>
          <a:noFill/>
        </p:spPr>
        <p:txBody>
          <a:bodyPr wrap="none" rtlCol="0">
            <a:spAutoFit/>
          </a:bodyPr>
          <a:lstStyle/>
          <a:p>
            <a:r>
              <a:rPr lang="sv-SE" b="1" dirty="0" err="1" smtClean="0">
                <a:solidFill>
                  <a:schemeClr val="accent3">
                    <a:lumMod val="75000"/>
                  </a:schemeClr>
                </a:solidFill>
              </a:rPr>
              <a:t>Goal</a:t>
            </a:r>
            <a:r>
              <a:rPr lang="sv-SE" b="1" dirty="0" smtClean="0">
                <a:solidFill>
                  <a:schemeClr val="accent3">
                    <a:lumMod val="75000"/>
                  </a:schemeClr>
                </a:solidFill>
              </a:rPr>
              <a:t> 1: </a:t>
            </a:r>
            <a:r>
              <a:rPr lang="sv-SE" b="1" dirty="0" err="1" smtClean="0">
                <a:solidFill>
                  <a:schemeClr val="accent3">
                    <a:lumMod val="75000"/>
                  </a:schemeClr>
                </a:solidFill>
              </a:rPr>
              <a:t>Reduce</a:t>
            </a:r>
            <a:r>
              <a:rPr lang="sv-SE" b="1" dirty="0" smtClean="0">
                <a:solidFill>
                  <a:schemeClr val="accent3">
                    <a:lumMod val="75000"/>
                  </a:schemeClr>
                </a:solidFill>
              </a:rPr>
              <a:t> </a:t>
            </a:r>
            <a:r>
              <a:rPr lang="sv-SE" b="1" dirty="0" err="1" smtClean="0">
                <a:solidFill>
                  <a:schemeClr val="accent3">
                    <a:lumMod val="75000"/>
                  </a:schemeClr>
                </a:solidFill>
              </a:rPr>
              <a:t>cost</a:t>
            </a:r>
            <a:r>
              <a:rPr lang="sv-SE" b="1" dirty="0" smtClean="0">
                <a:solidFill>
                  <a:schemeClr val="accent3">
                    <a:lumMod val="75000"/>
                  </a:schemeClr>
                </a:solidFill>
              </a:rPr>
              <a:t> </a:t>
            </a:r>
            <a:r>
              <a:rPr lang="sv-SE" b="1" dirty="0" err="1" smtClean="0">
                <a:solidFill>
                  <a:schemeClr val="accent3">
                    <a:lumMod val="75000"/>
                  </a:schemeClr>
                </a:solidFill>
              </a:rPr>
              <a:t>of</a:t>
            </a:r>
            <a:r>
              <a:rPr lang="sv-SE" b="1" dirty="0" smtClean="0">
                <a:solidFill>
                  <a:schemeClr val="accent3">
                    <a:lumMod val="75000"/>
                  </a:schemeClr>
                </a:solidFill>
              </a:rPr>
              <a:t> software </a:t>
            </a:r>
            <a:r>
              <a:rPr lang="sv-SE" b="1" dirty="0" err="1" smtClean="0">
                <a:solidFill>
                  <a:schemeClr val="accent3">
                    <a:lumMod val="75000"/>
                  </a:schemeClr>
                </a:solidFill>
              </a:rPr>
              <a:t>maintenance</a:t>
            </a:r>
            <a:endParaRPr lang="sv-SE" b="1" dirty="0" smtClean="0">
              <a:solidFill>
                <a:schemeClr val="accent3">
                  <a:lumMod val="75000"/>
                </a:schemeClr>
              </a:solidFill>
            </a:endParaRPr>
          </a:p>
          <a:p>
            <a:pPr>
              <a:tabLst>
                <a:tab pos="712788" algn="l"/>
              </a:tabLst>
            </a:pPr>
            <a:r>
              <a:rPr lang="sv-SE" b="1" dirty="0">
                <a:solidFill>
                  <a:schemeClr val="accent3">
                    <a:lumMod val="75000"/>
                  </a:schemeClr>
                </a:solidFill>
              </a:rPr>
              <a:t>	</a:t>
            </a:r>
            <a:r>
              <a:rPr lang="sv-SE" b="1" dirty="0" smtClean="0">
                <a:solidFill>
                  <a:schemeClr val="accent3">
                    <a:lumMod val="75000"/>
                  </a:schemeClr>
                </a:solidFill>
              </a:rPr>
              <a:t>Q 1: </a:t>
            </a:r>
            <a:r>
              <a:rPr lang="sv-SE" b="1" dirty="0" err="1" smtClean="0">
                <a:solidFill>
                  <a:schemeClr val="accent3">
                    <a:lumMod val="75000"/>
                  </a:schemeClr>
                </a:solidFill>
              </a:rPr>
              <a:t>What</a:t>
            </a:r>
            <a:r>
              <a:rPr lang="sv-SE" b="1" dirty="0" smtClean="0">
                <a:solidFill>
                  <a:schemeClr val="accent3">
                    <a:lumMod val="75000"/>
                  </a:schemeClr>
                </a:solidFill>
              </a:rPr>
              <a:t> is the </a:t>
            </a:r>
            <a:r>
              <a:rPr lang="sv-SE" b="1" dirty="0" err="1" smtClean="0">
                <a:solidFill>
                  <a:schemeClr val="accent3">
                    <a:lumMod val="75000"/>
                  </a:schemeClr>
                </a:solidFill>
              </a:rPr>
              <a:t>size</a:t>
            </a:r>
            <a:r>
              <a:rPr lang="sv-SE" b="1" dirty="0" smtClean="0">
                <a:solidFill>
                  <a:schemeClr val="accent3">
                    <a:lumMod val="75000"/>
                  </a:schemeClr>
                </a:solidFill>
              </a:rPr>
              <a:t> </a:t>
            </a:r>
            <a:r>
              <a:rPr lang="sv-SE" b="1" dirty="0" err="1" smtClean="0">
                <a:solidFill>
                  <a:schemeClr val="accent3">
                    <a:lumMod val="75000"/>
                  </a:schemeClr>
                </a:solidFill>
              </a:rPr>
              <a:t>of</a:t>
            </a:r>
            <a:r>
              <a:rPr lang="sv-SE" b="1" dirty="0" smtClean="0">
                <a:solidFill>
                  <a:schemeClr val="accent3">
                    <a:lumMod val="75000"/>
                  </a:schemeClr>
                </a:solidFill>
              </a:rPr>
              <a:t> the </a:t>
            </a:r>
            <a:r>
              <a:rPr lang="sv-SE" b="1" dirty="0" err="1" smtClean="0">
                <a:solidFill>
                  <a:schemeClr val="accent3">
                    <a:lumMod val="75000"/>
                  </a:schemeClr>
                </a:solidFill>
              </a:rPr>
              <a:t>code</a:t>
            </a:r>
            <a:r>
              <a:rPr lang="sv-SE" b="1" dirty="0" smtClean="0">
                <a:solidFill>
                  <a:schemeClr val="accent3">
                    <a:lumMod val="75000"/>
                  </a:schemeClr>
                </a:solidFill>
              </a:rPr>
              <a:t>? </a:t>
            </a:r>
            <a:r>
              <a:rPr lang="sv-SE" b="1" dirty="0" smtClean="0">
                <a:solidFill>
                  <a:schemeClr val="accent3">
                    <a:lumMod val="75000"/>
                  </a:schemeClr>
                </a:solidFill>
                <a:sym typeface="Wingdings" panose="05000000000000000000" pitchFamily="2" charset="2"/>
              </a:rPr>
              <a:t></a:t>
            </a:r>
            <a:r>
              <a:rPr lang="sv-SE" b="1" i="1" dirty="0" smtClean="0">
                <a:solidFill>
                  <a:schemeClr val="accent3">
                    <a:lumMod val="75000"/>
                  </a:schemeClr>
                </a:solidFill>
              </a:rPr>
              <a:t>SLOC, …</a:t>
            </a:r>
          </a:p>
          <a:p>
            <a:pPr>
              <a:tabLst>
                <a:tab pos="712788" algn="l"/>
              </a:tabLst>
            </a:pPr>
            <a:r>
              <a:rPr lang="sv-SE" b="1" dirty="0">
                <a:solidFill>
                  <a:schemeClr val="accent3">
                    <a:lumMod val="75000"/>
                  </a:schemeClr>
                </a:solidFill>
              </a:rPr>
              <a:t>	</a:t>
            </a:r>
            <a:r>
              <a:rPr lang="sv-SE" b="1" dirty="0" smtClean="0">
                <a:solidFill>
                  <a:schemeClr val="accent3">
                    <a:lumMod val="75000"/>
                  </a:schemeClr>
                </a:solidFill>
              </a:rPr>
              <a:t>Q 2: </a:t>
            </a:r>
            <a:r>
              <a:rPr lang="sv-SE" b="1" dirty="0" err="1" smtClean="0">
                <a:solidFill>
                  <a:schemeClr val="accent3">
                    <a:lumMod val="75000"/>
                  </a:schemeClr>
                </a:solidFill>
              </a:rPr>
              <a:t>What</a:t>
            </a:r>
            <a:r>
              <a:rPr lang="sv-SE" b="1" dirty="0" smtClean="0">
                <a:solidFill>
                  <a:schemeClr val="accent3">
                    <a:lumMod val="75000"/>
                  </a:schemeClr>
                </a:solidFill>
              </a:rPr>
              <a:t> is the </a:t>
            </a:r>
            <a:r>
              <a:rPr lang="sv-SE" b="1" dirty="0" err="1" smtClean="0">
                <a:solidFill>
                  <a:schemeClr val="accent3">
                    <a:lumMod val="75000"/>
                  </a:schemeClr>
                </a:solidFill>
              </a:rPr>
              <a:t>complexity</a:t>
            </a:r>
            <a:r>
              <a:rPr lang="sv-SE" b="1" dirty="0" smtClean="0">
                <a:solidFill>
                  <a:schemeClr val="accent3">
                    <a:lumMod val="75000"/>
                  </a:schemeClr>
                </a:solidFill>
              </a:rPr>
              <a:t> </a:t>
            </a:r>
            <a:r>
              <a:rPr lang="sv-SE" b="1" dirty="0" err="1" smtClean="0">
                <a:solidFill>
                  <a:schemeClr val="accent3">
                    <a:lumMod val="75000"/>
                  </a:schemeClr>
                </a:solidFill>
              </a:rPr>
              <a:t>of</a:t>
            </a:r>
            <a:r>
              <a:rPr lang="sv-SE" b="1" dirty="0" smtClean="0">
                <a:solidFill>
                  <a:schemeClr val="accent3">
                    <a:lumMod val="75000"/>
                  </a:schemeClr>
                </a:solidFill>
              </a:rPr>
              <a:t> the </a:t>
            </a:r>
            <a:r>
              <a:rPr lang="sv-SE" b="1" dirty="0" err="1" smtClean="0">
                <a:solidFill>
                  <a:schemeClr val="accent3">
                    <a:lumMod val="75000"/>
                  </a:schemeClr>
                </a:solidFill>
              </a:rPr>
              <a:t>code</a:t>
            </a:r>
            <a:r>
              <a:rPr lang="sv-SE" b="1" dirty="0" smtClean="0">
                <a:solidFill>
                  <a:schemeClr val="accent3">
                    <a:lumMod val="75000"/>
                  </a:schemeClr>
                </a:solidFill>
              </a:rPr>
              <a:t>? </a:t>
            </a:r>
            <a:r>
              <a:rPr lang="sv-SE" b="1" dirty="0" smtClean="0">
                <a:solidFill>
                  <a:schemeClr val="accent3">
                    <a:lumMod val="75000"/>
                  </a:schemeClr>
                </a:solidFill>
                <a:sym typeface="Wingdings" panose="05000000000000000000" pitchFamily="2" charset="2"/>
              </a:rPr>
              <a:t> …</a:t>
            </a:r>
            <a:endParaRPr lang="sv-SE" b="1" dirty="0" smtClean="0">
              <a:solidFill>
                <a:schemeClr val="accent3">
                  <a:lumMod val="75000"/>
                </a:schemeClr>
              </a:solidFill>
            </a:endParaRPr>
          </a:p>
          <a:p>
            <a:pPr>
              <a:tabLst>
                <a:tab pos="712788" algn="l"/>
              </a:tabLst>
            </a:pPr>
            <a:r>
              <a:rPr lang="sv-SE" b="1" dirty="0">
                <a:solidFill>
                  <a:schemeClr val="accent3">
                    <a:lumMod val="75000"/>
                  </a:schemeClr>
                </a:solidFill>
              </a:rPr>
              <a:t>	</a:t>
            </a:r>
            <a:r>
              <a:rPr lang="sv-SE" b="1" dirty="0" smtClean="0">
                <a:solidFill>
                  <a:schemeClr val="accent3">
                    <a:lumMod val="75000"/>
                  </a:schemeClr>
                </a:solidFill>
              </a:rPr>
              <a:t>Q 3: …?</a:t>
            </a:r>
          </a:p>
        </p:txBody>
      </p:sp>
    </p:spTree>
    <p:extLst>
      <p:ext uri="{BB962C8B-B14F-4D97-AF65-F5344CB8AC3E}">
        <p14:creationId xmlns:p14="http://schemas.microsoft.com/office/powerpoint/2010/main" val="19495717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 2"/>
          <p:cNvGraphicFramePr>
            <a:graphicFrameLocks noGrp="1"/>
          </p:cNvGraphicFramePr>
          <p:nvPr>
            <p:extLst>
              <p:ext uri="{D42A27DB-BD31-4B8C-83A1-F6EECF244321}">
                <p14:modId xmlns:p14="http://schemas.microsoft.com/office/powerpoint/2010/main" val="2030890626"/>
              </p:ext>
            </p:extLst>
          </p:nvPr>
        </p:nvGraphicFramePr>
        <p:xfrm>
          <a:off x="1475656" y="2872702"/>
          <a:ext cx="6480720" cy="3580634"/>
        </p:xfrm>
        <a:graphic>
          <a:graphicData uri="http://schemas.openxmlformats.org/drawingml/2006/table">
            <a:tbl>
              <a:tblPr>
                <a:tableStyleId>{3C2FFA5D-87B4-456A-9821-1D502468CF0F}</a:tableStyleId>
              </a:tblPr>
              <a:tblGrid>
                <a:gridCol w="2067080"/>
                <a:gridCol w="2067080"/>
                <a:gridCol w="464039"/>
                <a:gridCol w="548409"/>
                <a:gridCol w="586337"/>
                <a:gridCol w="320648"/>
                <a:gridCol w="427127"/>
              </a:tblGrid>
              <a:tr h="1529279">
                <a:tc gridSpan="2">
                  <a:txBody>
                    <a:bodyPr/>
                    <a:lstStyle/>
                    <a:p>
                      <a:pPr algn="r" fontAlgn="b"/>
                      <a:r>
                        <a:rPr lang="en-US" sz="1800" b="1" u="none" strike="noStrike" dirty="0">
                          <a:effectLst/>
                        </a:rPr>
                        <a:t>Metrics</a:t>
                      </a:r>
                      <a:endParaRPr lang="en-US" sz="1800" b="1" i="0" u="none" strike="noStrike" dirty="0">
                        <a:solidFill>
                          <a:srgbClr val="000000"/>
                        </a:solidFill>
                        <a:effectLst/>
                        <a:latin typeface="Calibri"/>
                      </a:endParaRPr>
                    </a:p>
                  </a:txBody>
                  <a:tcPr marL="9525" marR="9525" marT="9525" marB="0" vert="vert270" anchor="b"/>
                </a:tc>
                <a:tc hMerge="1">
                  <a:txBody>
                    <a:bodyPr/>
                    <a:lstStyle/>
                    <a:p>
                      <a:endParaRPr lang="en-US"/>
                    </a:p>
                  </a:txBody>
                  <a:tcPr/>
                </a:tc>
                <a:tc>
                  <a:txBody>
                    <a:bodyPr/>
                    <a:lstStyle/>
                    <a:p>
                      <a:pPr algn="r" fontAlgn="b"/>
                      <a:r>
                        <a:rPr lang="en-US" sz="1800" u="none" strike="noStrike">
                          <a:effectLst/>
                        </a:rPr>
                        <a:t>SLOC</a:t>
                      </a:r>
                      <a:endParaRPr lang="en-US" sz="1800" b="0" i="0" u="none" strike="noStrike">
                        <a:solidFill>
                          <a:srgbClr val="000000"/>
                        </a:solidFill>
                        <a:effectLst/>
                        <a:latin typeface="Calibri"/>
                      </a:endParaRPr>
                    </a:p>
                  </a:txBody>
                  <a:tcPr marL="9525" marR="9525" marT="9525" marB="0" vert="vert270" anchor="b"/>
                </a:tc>
                <a:tc>
                  <a:txBody>
                    <a:bodyPr/>
                    <a:lstStyle/>
                    <a:p>
                      <a:pPr algn="r" fontAlgn="b"/>
                      <a:r>
                        <a:rPr lang="en-US" sz="1800" u="none" strike="noStrike" dirty="0">
                          <a:effectLst/>
                        </a:rPr>
                        <a:t>TLOC</a:t>
                      </a:r>
                      <a:endParaRPr lang="en-US" sz="1800" b="0" i="0" u="none" strike="noStrike" dirty="0">
                        <a:solidFill>
                          <a:srgbClr val="000000"/>
                        </a:solidFill>
                        <a:effectLst/>
                        <a:latin typeface="Calibri"/>
                      </a:endParaRPr>
                    </a:p>
                  </a:txBody>
                  <a:tcPr marL="9525" marR="9525" marT="9525" marB="0" vert="vert270" anchor="b"/>
                </a:tc>
                <a:tc>
                  <a:txBody>
                    <a:bodyPr/>
                    <a:lstStyle/>
                    <a:p>
                      <a:pPr algn="r" fontAlgn="b"/>
                      <a:r>
                        <a:rPr lang="en-US" sz="1800" u="none" strike="noStrike" dirty="0">
                          <a:effectLst/>
                        </a:rPr>
                        <a:t>Unit Test Coverage</a:t>
                      </a:r>
                      <a:endParaRPr lang="en-US" sz="1800" b="0" i="0" u="none" strike="noStrike" dirty="0">
                        <a:solidFill>
                          <a:srgbClr val="000000"/>
                        </a:solidFill>
                        <a:effectLst/>
                        <a:latin typeface="Calibri"/>
                      </a:endParaRPr>
                    </a:p>
                  </a:txBody>
                  <a:tcPr marL="9525" marR="9525" marT="9525" marB="0" vert="vert270" anchor="b"/>
                </a:tc>
                <a:tc>
                  <a:txBody>
                    <a:bodyPr/>
                    <a:lstStyle/>
                    <a:p>
                      <a:pPr algn="r" fontAlgn="b"/>
                      <a:r>
                        <a:rPr lang="en-US" sz="1800" u="none" strike="noStrike">
                          <a:effectLst/>
                        </a:rPr>
                        <a:t>…</a:t>
                      </a:r>
                      <a:endParaRPr lang="en-US" sz="1800" b="0" i="0" u="none" strike="noStrike">
                        <a:solidFill>
                          <a:srgbClr val="000000"/>
                        </a:solidFill>
                        <a:effectLst/>
                        <a:latin typeface="Calibri"/>
                      </a:endParaRPr>
                    </a:p>
                  </a:txBody>
                  <a:tcPr marL="9525" marR="9525" marT="9525" marB="0" vert="vert270" anchor="b"/>
                </a:tc>
                <a:tc>
                  <a:txBody>
                    <a:bodyPr/>
                    <a:lstStyle/>
                    <a:p>
                      <a:pPr algn="r" fontAlgn="b"/>
                      <a:r>
                        <a:rPr lang="en-US" sz="1800" u="none" strike="noStrike">
                          <a:effectLst/>
                        </a:rPr>
                        <a:t>…</a:t>
                      </a:r>
                      <a:endParaRPr lang="en-US" sz="1800" b="0" i="0" u="none" strike="noStrike">
                        <a:solidFill>
                          <a:srgbClr val="000000"/>
                        </a:solidFill>
                        <a:effectLst/>
                        <a:latin typeface="Calibri"/>
                      </a:endParaRPr>
                    </a:p>
                  </a:txBody>
                  <a:tcPr marL="9525" marR="9525" marT="9525" marB="0" vert="vert270" anchor="b"/>
                </a:tc>
              </a:tr>
              <a:tr h="270921">
                <a:tc>
                  <a:txBody>
                    <a:bodyPr/>
                    <a:lstStyle/>
                    <a:p>
                      <a:pPr algn="l" fontAlgn="b"/>
                      <a:r>
                        <a:rPr lang="en-US" sz="1800" b="1" u="none" strike="noStrike" dirty="0">
                          <a:effectLst/>
                        </a:rPr>
                        <a:t>Goals</a:t>
                      </a:r>
                      <a:endParaRPr lang="en-US" sz="1800" b="1" i="0" u="none" strike="noStrike" dirty="0">
                        <a:solidFill>
                          <a:srgbClr val="000000"/>
                        </a:solidFill>
                        <a:effectLst/>
                        <a:latin typeface="Calibri"/>
                      </a:endParaRPr>
                    </a:p>
                  </a:txBody>
                  <a:tcPr marL="9525" marR="9525" marT="9525" marB="0" anchor="b"/>
                </a:tc>
                <a:tc>
                  <a:txBody>
                    <a:bodyPr/>
                    <a:lstStyle/>
                    <a:p>
                      <a:pPr algn="l" fontAlgn="b"/>
                      <a:r>
                        <a:rPr lang="en-US" sz="1800" b="1" u="none" strike="noStrike" dirty="0">
                          <a:effectLst/>
                        </a:rPr>
                        <a:t>Questions</a:t>
                      </a:r>
                      <a:endParaRPr lang="en-US" sz="1800" b="1" i="0" u="none" strike="noStrike" dirty="0">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r>
              <a:tr h="641655">
                <a:tc rowSpan="2">
                  <a:txBody>
                    <a:bodyPr/>
                    <a:lstStyle/>
                    <a:p>
                      <a:pPr algn="l" fontAlgn="b"/>
                      <a:r>
                        <a:rPr lang="en-US" sz="1800" u="none" strike="noStrike">
                          <a:effectLst/>
                        </a:rPr>
                        <a:t>Reduce the cost of software maintenance</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dirty="0">
                          <a:effectLst/>
                        </a:rPr>
                        <a:t>What is the size of the software?</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en-US" sz="1800" u="none" strike="noStrike" dirty="0">
                          <a:effectLst/>
                        </a:rPr>
                        <a:t>X</a:t>
                      </a:r>
                      <a:endParaRPr lang="en-US" sz="1800" b="0" i="0" u="none" strike="noStrike" dirty="0">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r>
              <a:tr h="427770">
                <a:tc vMerge="1">
                  <a:txBody>
                    <a:bodyPr/>
                    <a:lstStyle/>
                    <a:p>
                      <a:endParaRPr lang="en-US"/>
                    </a:p>
                  </a:txBody>
                  <a:tcPr/>
                </a:tc>
                <a:tc>
                  <a:txBody>
                    <a:bodyPr/>
                    <a:lstStyle/>
                    <a:p>
                      <a:pPr algn="l" fontAlgn="b"/>
                      <a:r>
                        <a:rPr lang="en-US" sz="1800" u="none" strike="noStrike">
                          <a:effectLst/>
                        </a:rPr>
                        <a:t>How hard is it to maintain the code</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Calibri"/>
                      </a:endParaRPr>
                    </a:p>
                  </a:txBody>
                  <a:tcPr marL="9525" marR="9525" marT="9525" marB="0" anchor="b"/>
                </a:tc>
              </a:tr>
              <a:tr h="213885">
                <a:tc rowSpan="2">
                  <a:txBody>
                    <a:bodyPr/>
                    <a:lstStyle/>
                    <a:p>
                      <a:pPr algn="l" fontAlgn="b"/>
                      <a:r>
                        <a:rPr lang="en-US" sz="1800" u="none" strike="noStrike">
                          <a:effectLst/>
                        </a:rPr>
                        <a:t>Make sure…</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What…</a:t>
                      </a:r>
                      <a:endParaRPr lang="en-US" sz="1800" b="0" i="0" u="none" strike="noStrike">
                        <a:solidFill>
                          <a:srgbClr val="000000"/>
                        </a:solidFill>
                        <a:effectLst/>
                        <a:latin typeface="Calibri"/>
                      </a:endParaRPr>
                    </a:p>
                  </a:txBody>
                  <a:tcPr marL="9525" marR="9525" marT="9525" marB="0" anchor="b"/>
                </a:tc>
                <a:tc>
                  <a:txBody>
                    <a:bodyPr/>
                    <a:lstStyle/>
                    <a:p>
                      <a:pPr algn="l" fontAlgn="b"/>
                      <a:r>
                        <a:rPr lang="sv-SE" sz="1800" b="0" i="0" u="none" strike="noStrike" dirty="0" smtClean="0">
                          <a:solidFill>
                            <a:srgbClr val="000000"/>
                          </a:solidFill>
                          <a:effectLst/>
                          <a:latin typeface="Calibri"/>
                        </a:rPr>
                        <a:t>X</a:t>
                      </a:r>
                      <a:endParaRPr lang="en-US" sz="1800" b="0" i="0" u="none" strike="noStrike" dirty="0">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r>
              <a:tr h="213885">
                <a:tc vMerge="1">
                  <a:txBody>
                    <a:bodyPr/>
                    <a:lstStyle/>
                    <a:p>
                      <a:endParaRPr lang="en-US"/>
                    </a:p>
                  </a:txBody>
                  <a:tcPr/>
                </a:tc>
                <a:tc>
                  <a:txBody>
                    <a:bodyPr/>
                    <a:lstStyle/>
                    <a:p>
                      <a:pPr algn="l" fontAlgn="b"/>
                      <a:r>
                        <a:rPr lang="en-US" sz="1800" u="none" strike="noStrike">
                          <a:effectLst/>
                        </a:rPr>
                        <a:t>How…</a:t>
                      </a:r>
                      <a:endParaRPr lang="en-US" sz="1800" b="0" i="0" u="none" strike="noStrike">
                        <a:solidFill>
                          <a:srgbClr val="000000"/>
                        </a:solidFill>
                        <a:effectLst/>
                        <a:latin typeface="Calibri"/>
                      </a:endParaRPr>
                    </a:p>
                  </a:txBody>
                  <a:tcPr marL="9525" marR="9525" marT="9525" marB="0" anchor="b"/>
                </a:tc>
                <a:tc>
                  <a:txBody>
                    <a:bodyPr/>
                    <a:lstStyle/>
                    <a:p>
                      <a:pPr algn="l" fontAlgn="b"/>
                      <a:endParaRPr lang="en-US" sz="1800" b="0" i="0" u="none" strike="noStrike">
                        <a:solidFill>
                          <a:srgbClr val="000000"/>
                        </a:solidFill>
                        <a:effectLst/>
                        <a:latin typeface="Calibri"/>
                      </a:endParaRPr>
                    </a:p>
                  </a:txBody>
                  <a:tcPr marL="9525" marR="9525" marT="9525" marB="0" anchor="b"/>
                </a:tc>
                <a:tc>
                  <a:txBody>
                    <a:bodyPr/>
                    <a:lstStyle/>
                    <a:p>
                      <a:pPr algn="l" fontAlgn="b"/>
                      <a:r>
                        <a:rPr lang="sv-SE" sz="1800" b="0" i="0" u="none" strike="noStrike" dirty="0" smtClean="0">
                          <a:solidFill>
                            <a:srgbClr val="000000"/>
                          </a:solidFill>
                          <a:effectLst/>
                          <a:latin typeface="Calibri"/>
                        </a:rPr>
                        <a:t>X</a:t>
                      </a:r>
                      <a:endParaRPr lang="en-US" sz="1800" b="0" i="0" u="none" strike="noStrike" dirty="0">
                        <a:solidFill>
                          <a:srgbClr val="000000"/>
                        </a:solidFill>
                        <a:effectLst/>
                        <a:latin typeface="Calibri"/>
                      </a:endParaRPr>
                    </a:p>
                  </a:txBody>
                  <a:tcPr marL="9525" marR="9525" marT="9525" marB="0" anchor="b"/>
                </a:tc>
                <a:tc>
                  <a:txBody>
                    <a:bodyPr/>
                    <a:lstStyle/>
                    <a:p>
                      <a:pPr algn="l" fontAlgn="b"/>
                      <a:r>
                        <a:rPr lang="sv-SE" sz="1800" b="0" i="0" u="none" strike="noStrike" dirty="0" smtClean="0">
                          <a:solidFill>
                            <a:srgbClr val="000000"/>
                          </a:solidFill>
                          <a:effectLst/>
                          <a:latin typeface="Calibri"/>
                        </a:rPr>
                        <a:t>X</a:t>
                      </a:r>
                      <a:endParaRPr lang="en-US" sz="1800" b="0" i="0" u="none" strike="noStrike" dirty="0">
                        <a:solidFill>
                          <a:srgbClr val="000000"/>
                        </a:solidFill>
                        <a:effectLst/>
                        <a:latin typeface="Calibri"/>
                      </a:endParaRPr>
                    </a:p>
                  </a:txBody>
                  <a:tcPr marL="9525" marR="9525" marT="9525" marB="0" anchor="b"/>
                </a:tc>
                <a:tc>
                  <a:txBody>
                    <a:bodyPr/>
                    <a:lstStyle/>
                    <a:p>
                      <a:pPr algn="l" fontAlgn="b"/>
                      <a:endParaRPr lang="en-US" sz="1800" b="0" i="0" u="none" strike="noStrike" dirty="0">
                        <a:solidFill>
                          <a:srgbClr val="000000"/>
                        </a:solidFill>
                        <a:effectLst/>
                        <a:latin typeface="Calibri"/>
                      </a:endParaRPr>
                    </a:p>
                  </a:txBody>
                  <a:tcPr marL="9525" marR="9525" marT="9525" marB="0" anchor="b"/>
                </a:tc>
                <a:tc>
                  <a:txBody>
                    <a:bodyPr/>
                    <a:lstStyle/>
                    <a:p>
                      <a:pPr algn="l" fontAlgn="b"/>
                      <a:endParaRPr lang="en-US" sz="1800" b="0" i="0" u="none" strike="noStrike" dirty="0">
                        <a:solidFill>
                          <a:srgbClr val="000000"/>
                        </a:solidFill>
                        <a:effectLst/>
                        <a:latin typeface="Calibri"/>
                      </a:endParaRPr>
                    </a:p>
                  </a:txBody>
                  <a:tcPr marL="9525" marR="9525" marT="9525" marB="0" anchor="b"/>
                </a:tc>
              </a:tr>
            </a:tbl>
          </a:graphicData>
        </a:graphic>
      </p:graphicFrame>
      <p:sp>
        <p:nvSpPr>
          <p:cNvPr id="6146" name="Text Box 1"/>
          <p:cNvSpPr txBox="1">
            <a:spLocks noChangeArrowheads="1"/>
          </p:cNvSpPr>
          <p:nvPr/>
        </p:nvSpPr>
        <p:spPr bwMode="auto">
          <a:xfrm>
            <a:off x="1331913" y="1052736"/>
            <a:ext cx="6985000" cy="1296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Metrics</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2800" dirty="0" err="1" smtClean="0">
                <a:solidFill>
                  <a:schemeClr val="tx1"/>
                </a:solidFill>
                <a:latin typeface="Calibri" pitchFamily="34" charset="0"/>
              </a:rPr>
              <a:t>These</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goals</a:t>
            </a:r>
            <a:r>
              <a:rPr lang="sv-SE" sz="2800" dirty="0" smtClean="0">
                <a:solidFill>
                  <a:schemeClr val="tx1"/>
                </a:solidFill>
                <a:latin typeface="Calibri" pitchFamily="34" charset="0"/>
              </a:rPr>
              <a:t> and </a:t>
            </a:r>
            <a:r>
              <a:rPr lang="sv-SE" sz="2800" dirty="0" err="1" smtClean="0">
                <a:solidFill>
                  <a:schemeClr val="tx1"/>
                </a:solidFill>
                <a:latin typeface="Calibri" pitchFamily="34" charset="0"/>
              </a:rPr>
              <a:t>questions</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can</a:t>
            </a:r>
            <a:r>
              <a:rPr lang="sv-SE" sz="2800" dirty="0" smtClean="0">
                <a:solidFill>
                  <a:schemeClr val="tx1"/>
                </a:solidFill>
                <a:latin typeface="Calibri" pitchFamily="34" charset="0"/>
              </a:rPr>
              <a:t> be </a:t>
            </a:r>
            <a:r>
              <a:rPr lang="sv-SE" sz="2800" dirty="0" err="1" smtClean="0">
                <a:solidFill>
                  <a:schemeClr val="tx1"/>
                </a:solidFill>
                <a:latin typeface="Calibri" pitchFamily="34" charset="0"/>
              </a:rPr>
              <a:t>put</a:t>
            </a:r>
            <a:r>
              <a:rPr lang="sv-SE" sz="2800" dirty="0" smtClean="0">
                <a:solidFill>
                  <a:schemeClr val="tx1"/>
                </a:solidFill>
                <a:latin typeface="Calibri" pitchFamily="34" charset="0"/>
              </a:rPr>
              <a:t> in a matrix </a:t>
            </a:r>
            <a:r>
              <a:rPr lang="sv-SE" sz="2800" dirty="0" err="1" smtClean="0">
                <a:solidFill>
                  <a:schemeClr val="tx1"/>
                </a:solidFill>
                <a:latin typeface="Calibri" pitchFamily="34" charset="0"/>
              </a:rPr>
              <a:t>showing</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how</a:t>
            </a:r>
            <a:r>
              <a:rPr lang="sv-SE" sz="2800" dirty="0" smtClean="0">
                <a:solidFill>
                  <a:schemeClr val="tx1"/>
                </a:solidFill>
                <a:latin typeface="Calibri" pitchFamily="34" charset="0"/>
              </a:rPr>
              <a:t> the </a:t>
            </a:r>
            <a:r>
              <a:rPr lang="sv-SE" sz="2800" dirty="0" err="1" smtClean="0">
                <a:solidFill>
                  <a:schemeClr val="tx1"/>
                </a:solidFill>
                <a:latin typeface="Calibri" pitchFamily="34" charset="0"/>
              </a:rPr>
              <a:t>metric</a:t>
            </a:r>
            <a:r>
              <a:rPr lang="sv-SE" sz="2800" dirty="0" smtClean="0">
                <a:solidFill>
                  <a:schemeClr val="tx1"/>
                </a:solidFill>
                <a:latin typeface="Calibri" pitchFamily="34" charset="0"/>
              </a:rPr>
              <a:t> is </a:t>
            </a:r>
            <a:r>
              <a:rPr lang="sv-SE" sz="2800" dirty="0" err="1" smtClean="0">
                <a:solidFill>
                  <a:schemeClr val="tx1"/>
                </a:solidFill>
                <a:latin typeface="Calibri" pitchFamily="34" charset="0"/>
              </a:rPr>
              <a:t>used</a:t>
            </a:r>
            <a:r>
              <a:rPr lang="sv-SE" sz="28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10985366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320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Metrics</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2800" dirty="0" smtClean="0">
                <a:solidFill>
                  <a:schemeClr val="tx1"/>
                </a:solidFill>
                <a:latin typeface="Calibri" pitchFamily="34" charset="0"/>
              </a:rPr>
              <a:t>In addition for </a:t>
            </a:r>
            <a:r>
              <a:rPr lang="sv-SE" sz="2800" dirty="0" err="1" smtClean="0">
                <a:solidFill>
                  <a:schemeClr val="tx1"/>
                </a:solidFill>
                <a:latin typeface="Calibri" pitchFamily="34" charset="0"/>
              </a:rPr>
              <a:t>each</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goal</a:t>
            </a:r>
            <a:r>
              <a:rPr lang="sv-SE" sz="2800" dirty="0" smtClean="0">
                <a:solidFill>
                  <a:schemeClr val="tx1"/>
                </a:solidFill>
                <a:latin typeface="Calibri" pitchFamily="34" charset="0"/>
              </a:rPr>
              <a:t> a </a:t>
            </a:r>
            <a:r>
              <a:rPr lang="sv-SE" sz="2800" dirty="0" err="1" smtClean="0">
                <a:solidFill>
                  <a:schemeClr val="tx1"/>
                </a:solidFill>
                <a:latin typeface="Calibri" pitchFamily="34" charset="0"/>
              </a:rPr>
              <a:t>stakeholder</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can</a:t>
            </a:r>
            <a:r>
              <a:rPr lang="sv-SE" sz="2800" dirty="0" smtClean="0">
                <a:solidFill>
                  <a:schemeClr val="tx1"/>
                </a:solidFill>
                <a:latin typeface="Calibri" pitchFamily="34" charset="0"/>
              </a:rPr>
              <a:t> be </a:t>
            </a:r>
            <a:r>
              <a:rPr lang="sv-SE" sz="2800" dirty="0" err="1" smtClean="0">
                <a:solidFill>
                  <a:schemeClr val="tx1"/>
                </a:solidFill>
                <a:latin typeface="Calibri" pitchFamily="34" charset="0"/>
              </a:rPr>
              <a:t>identified</a:t>
            </a:r>
            <a:r>
              <a:rPr lang="sv-SE" sz="2800" dirty="0" smtClean="0">
                <a:solidFill>
                  <a:schemeClr val="tx1"/>
                </a:solidFill>
                <a:latin typeface="Calibri" pitchFamily="34" charset="0"/>
              </a:rPr>
              <a:t>.</a:t>
            </a:r>
          </a:p>
          <a:p>
            <a:pPr marL="1587" indent="0" algn="ctr" eaLnBrk="1">
              <a:spcBef>
                <a:spcPts val="638"/>
              </a:spcBef>
              <a:spcAft>
                <a:spcPts val="1425"/>
              </a:spcAft>
            </a:pPr>
            <a:r>
              <a:rPr lang="sv-SE" sz="2800" dirty="0" err="1" smtClean="0">
                <a:solidFill>
                  <a:schemeClr val="tx1"/>
                </a:solidFill>
                <a:latin typeface="Calibri" pitchFamily="34" charset="0"/>
              </a:rPr>
              <a:t>This</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way</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each</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metric</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collected</a:t>
            </a:r>
            <a:r>
              <a:rPr lang="sv-SE" sz="2800" dirty="0" smtClean="0">
                <a:solidFill>
                  <a:schemeClr val="tx1"/>
                </a:solidFill>
                <a:latin typeface="Calibri" pitchFamily="34" charset="0"/>
              </a:rPr>
              <a:t> is </a:t>
            </a:r>
            <a:r>
              <a:rPr lang="sv-SE" sz="2800" dirty="0" err="1" smtClean="0">
                <a:solidFill>
                  <a:schemeClr val="tx1"/>
                </a:solidFill>
                <a:latin typeface="Calibri" pitchFamily="34" charset="0"/>
              </a:rPr>
              <a:t>connected</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to</a:t>
            </a:r>
            <a:r>
              <a:rPr lang="sv-SE" sz="2800" dirty="0" smtClean="0">
                <a:solidFill>
                  <a:schemeClr val="tx1"/>
                </a:solidFill>
                <a:latin typeface="Calibri" pitchFamily="34" charset="0"/>
              </a:rPr>
              <a:t> a bussiness </a:t>
            </a:r>
            <a:r>
              <a:rPr lang="sv-SE" sz="2800" dirty="0" err="1" smtClean="0">
                <a:solidFill>
                  <a:schemeClr val="tx1"/>
                </a:solidFill>
                <a:latin typeface="Calibri" pitchFamily="34" charset="0"/>
              </a:rPr>
              <a:t>goal</a:t>
            </a:r>
            <a:r>
              <a:rPr lang="sv-SE" sz="2800" dirty="0" smtClean="0">
                <a:solidFill>
                  <a:schemeClr val="tx1"/>
                </a:solidFill>
                <a:latin typeface="Calibri" pitchFamily="34" charset="0"/>
              </a:rPr>
              <a:t> and a </a:t>
            </a:r>
            <a:r>
              <a:rPr lang="sv-SE" sz="2800" dirty="0" err="1" smtClean="0">
                <a:solidFill>
                  <a:schemeClr val="tx1"/>
                </a:solidFill>
                <a:latin typeface="Calibri" pitchFamily="34" charset="0"/>
              </a:rPr>
              <a:t>stakeholder</a:t>
            </a:r>
            <a:r>
              <a:rPr lang="sv-SE" sz="28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40833177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err="1" smtClean="0">
                <a:solidFill>
                  <a:schemeClr val="accent3">
                    <a:lumMod val="75000"/>
                  </a:schemeClr>
                </a:solidFill>
                <a:latin typeface="Calibri" pitchFamily="34" charset="0"/>
              </a:rPr>
              <a:t>Few</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well</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defined</a:t>
            </a:r>
            <a:r>
              <a:rPr lang="sv-SE" sz="2800" b="1" dirty="0" smtClean="0">
                <a:solidFill>
                  <a:schemeClr val="accent3">
                    <a:lumMod val="75000"/>
                  </a:schemeClr>
                </a:solidFill>
                <a:latin typeface="Calibri" pitchFamily="34" charset="0"/>
              </a:rPr>
              <a:t> external </a:t>
            </a:r>
            <a:r>
              <a:rPr lang="sv-SE" sz="2800" b="1" dirty="0" err="1" smtClean="0">
                <a:solidFill>
                  <a:schemeClr val="accent3">
                    <a:lumMod val="75000"/>
                  </a:schemeClr>
                </a:solidFill>
                <a:latin typeface="Calibri" pitchFamily="34" charset="0"/>
              </a:rPr>
              <a:t>dependencies</a:t>
            </a:r>
            <a:endParaRPr lang="sv-SE" sz="28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
        <p:nvSpPr>
          <p:cNvPr id="2" name="Rektangel 1"/>
          <p:cNvSpPr/>
          <p:nvPr/>
        </p:nvSpPr>
        <p:spPr>
          <a:xfrm>
            <a:off x="1835696" y="3573016"/>
            <a:ext cx="648072" cy="36004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ktangel 5"/>
          <p:cNvSpPr/>
          <p:nvPr/>
        </p:nvSpPr>
        <p:spPr>
          <a:xfrm>
            <a:off x="3549607" y="3753036"/>
            <a:ext cx="648072" cy="36004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ktangel 6"/>
          <p:cNvSpPr/>
          <p:nvPr/>
        </p:nvSpPr>
        <p:spPr>
          <a:xfrm>
            <a:off x="2665323" y="4237856"/>
            <a:ext cx="648072" cy="36004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ktangel 7"/>
          <p:cNvSpPr/>
          <p:nvPr/>
        </p:nvSpPr>
        <p:spPr>
          <a:xfrm>
            <a:off x="2915000" y="3068960"/>
            <a:ext cx="648072" cy="36004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Rak pil 3"/>
          <p:cNvCxnSpPr/>
          <p:nvPr/>
        </p:nvCxnSpPr>
        <p:spPr>
          <a:xfrm>
            <a:off x="6444208" y="4417876"/>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Rak pil 8"/>
          <p:cNvCxnSpPr>
            <a:stCxn id="2" idx="3"/>
            <a:endCxn id="8" idx="1"/>
          </p:cNvCxnSpPr>
          <p:nvPr/>
        </p:nvCxnSpPr>
        <p:spPr>
          <a:xfrm flipV="1">
            <a:off x="2483768" y="3248980"/>
            <a:ext cx="43123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Rak pil 10"/>
          <p:cNvCxnSpPr>
            <a:endCxn id="6" idx="1"/>
          </p:cNvCxnSpPr>
          <p:nvPr/>
        </p:nvCxnSpPr>
        <p:spPr>
          <a:xfrm>
            <a:off x="2483768" y="3753036"/>
            <a:ext cx="1065839" cy="180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Rak pil 12"/>
          <p:cNvCxnSpPr>
            <a:endCxn id="8" idx="3"/>
          </p:cNvCxnSpPr>
          <p:nvPr/>
        </p:nvCxnSpPr>
        <p:spPr>
          <a:xfrm flipH="1" flipV="1">
            <a:off x="3563072" y="3248980"/>
            <a:ext cx="310571"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Rak pil 14"/>
          <p:cNvCxnSpPr>
            <a:stCxn id="7" idx="0"/>
            <a:endCxn id="8" idx="2"/>
          </p:cNvCxnSpPr>
          <p:nvPr/>
        </p:nvCxnSpPr>
        <p:spPr>
          <a:xfrm flipV="1">
            <a:off x="2989359" y="3429000"/>
            <a:ext cx="249677" cy="808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Rak pil 16"/>
          <p:cNvCxnSpPr>
            <a:stCxn id="7" idx="3"/>
            <a:endCxn id="6" idx="2"/>
          </p:cNvCxnSpPr>
          <p:nvPr/>
        </p:nvCxnSpPr>
        <p:spPr>
          <a:xfrm flipV="1">
            <a:off x="3313395" y="4113076"/>
            <a:ext cx="560248"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ktangel 17"/>
          <p:cNvSpPr/>
          <p:nvPr/>
        </p:nvSpPr>
        <p:spPr>
          <a:xfrm>
            <a:off x="1287706" y="2780928"/>
            <a:ext cx="3572326" cy="2232248"/>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ktangel 22"/>
          <p:cNvSpPr/>
          <p:nvPr/>
        </p:nvSpPr>
        <p:spPr>
          <a:xfrm>
            <a:off x="7092280" y="3429000"/>
            <a:ext cx="648072" cy="36004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ktangel 23"/>
          <p:cNvSpPr/>
          <p:nvPr/>
        </p:nvSpPr>
        <p:spPr>
          <a:xfrm>
            <a:off x="6457673" y="2744924"/>
            <a:ext cx="648072" cy="36004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Rak pil 4"/>
          <p:cNvCxnSpPr>
            <a:stCxn id="6" idx="3"/>
            <a:endCxn id="23" idx="1"/>
          </p:cNvCxnSpPr>
          <p:nvPr/>
        </p:nvCxnSpPr>
        <p:spPr>
          <a:xfrm flipV="1">
            <a:off x="4197679" y="3609020"/>
            <a:ext cx="2894601"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Rak pil 19"/>
          <p:cNvCxnSpPr>
            <a:stCxn id="24" idx="1"/>
            <a:endCxn id="6" idx="3"/>
          </p:cNvCxnSpPr>
          <p:nvPr/>
        </p:nvCxnSpPr>
        <p:spPr>
          <a:xfrm flipH="1">
            <a:off x="4197679" y="2924944"/>
            <a:ext cx="2259994"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8446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320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Metrics</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2800" dirty="0" err="1">
                <a:solidFill>
                  <a:schemeClr val="tx1"/>
                </a:solidFill>
                <a:latin typeface="Calibri" pitchFamily="34" charset="0"/>
              </a:rPr>
              <a:t>Measurements</a:t>
            </a:r>
            <a:r>
              <a:rPr lang="sv-SE" sz="2800" dirty="0">
                <a:solidFill>
                  <a:schemeClr val="tx1"/>
                </a:solidFill>
                <a:latin typeface="Calibri" pitchFamily="34" charset="0"/>
              </a:rPr>
              <a:t> </a:t>
            </a:r>
            <a:r>
              <a:rPr lang="sv-SE" sz="2800" dirty="0" err="1">
                <a:solidFill>
                  <a:schemeClr val="tx1"/>
                </a:solidFill>
                <a:latin typeface="Calibri" pitchFamily="34" charset="0"/>
              </a:rPr>
              <a:t>are</a:t>
            </a:r>
            <a:r>
              <a:rPr lang="sv-SE" sz="2800" dirty="0">
                <a:solidFill>
                  <a:schemeClr val="tx1"/>
                </a:solidFill>
                <a:latin typeface="Calibri" pitchFamily="34" charset="0"/>
              </a:rPr>
              <a:t> </a:t>
            </a:r>
            <a:r>
              <a:rPr lang="sv-SE" sz="2800" dirty="0" err="1">
                <a:solidFill>
                  <a:schemeClr val="tx1"/>
                </a:solidFill>
                <a:latin typeface="Calibri" pitchFamily="34" charset="0"/>
              </a:rPr>
              <a:t>motivated</a:t>
            </a:r>
            <a:r>
              <a:rPr lang="sv-SE" sz="2800" dirty="0">
                <a:solidFill>
                  <a:schemeClr val="tx1"/>
                </a:solidFill>
                <a:latin typeface="Calibri" pitchFamily="34" charset="0"/>
              </a:rPr>
              <a:t> and </a:t>
            </a:r>
            <a:r>
              <a:rPr lang="sv-SE" sz="2800" dirty="0" err="1">
                <a:solidFill>
                  <a:schemeClr val="tx1"/>
                </a:solidFill>
                <a:latin typeface="Calibri" pitchFamily="34" charset="0"/>
              </a:rPr>
              <a:t>used</a:t>
            </a:r>
            <a:r>
              <a:rPr lang="sv-SE" sz="2800" dirty="0">
                <a:solidFill>
                  <a:schemeClr val="tx1"/>
                </a:solidFill>
                <a:latin typeface="Calibri" pitchFamily="34" charset="0"/>
              </a:rPr>
              <a:t>.</a:t>
            </a:r>
          </a:p>
          <a:p>
            <a:pPr marL="1587" indent="0" algn="ctr" eaLnBrk="1">
              <a:spcBef>
                <a:spcPts val="638"/>
              </a:spcBef>
              <a:spcAft>
                <a:spcPts val="1425"/>
              </a:spcAft>
            </a:pPr>
            <a:r>
              <a:rPr lang="sv-SE" sz="2800" dirty="0">
                <a:solidFill>
                  <a:schemeClr val="tx1"/>
                </a:solidFill>
                <a:latin typeface="Calibri" pitchFamily="34" charset="0"/>
              </a:rPr>
              <a:t>Make sure </a:t>
            </a:r>
            <a:r>
              <a:rPr lang="sv-SE" sz="2800" dirty="0" err="1">
                <a:solidFill>
                  <a:schemeClr val="tx1"/>
                </a:solidFill>
                <a:latin typeface="Calibri" pitchFamily="34" charset="0"/>
              </a:rPr>
              <a:t>everyone</a:t>
            </a:r>
            <a:r>
              <a:rPr lang="sv-SE" sz="2800" dirty="0">
                <a:solidFill>
                  <a:schemeClr val="tx1"/>
                </a:solidFill>
                <a:latin typeface="Calibri" pitchFamily="34" charset="0"/>
              </a:rPr>
              <a:t> </a:t>
            </a:r>
            <a:r>
              <a:rPr lang="sv-SE" sz="2800" dirty="0" err="1">
                <a:solidFill>
                  <a:schemeClr val="tx1"/>
                </a:solidFill>
                <a:latin typeface="Calibri" pitchFamily="34" charset="0"/>
              </a:rPr>
              <a:t>sees</a:t>
            </a:r>
            <a:r>
              <a:rPr lang="sv-SE" sz="2800" dirty="0">
                <a:solidFill>
                  <a:schemeClr val="tx1"/>
                </a:solidFill>
                <a:latin typeface="Calibri" pitchFamily="34" charset="0"/>
              </a:rPr>
              <a:t> and </a:t>
            </a:r>
            <a:r>
              <a:rPr lang="sv-SE" sz="2800" dirty="0" smtClean="0">
                <a:solidFill>
                  <a:schemeClr val="tx1"/>
                </a:solidFill>
                <a:latin typeface="Calibri" pitchFamily="34" charset="0"/>
              </a:rPr>
              <a:t>understands, </a:t>
            </a:r>
            <a:r>
              <a:rPr lang="sv-SE" sz="2800" dirty="0">
                <a:solidFill>
                  <a:schemeClr val="tx1"/>
                </a:solidFill>
                <a:latin typeface="Calibri" pitchFamily="34" charset="0"/>
              </a:rPr>
              <a:t>so </a:t>
            </a:r>
            <a:r>
              <a:rPr lang="sv-SE" sz="2800" dirty="0" err="1">
                <a:solidFill>
                  <a:schemeClr val="tx1"/>
                </a:solidFill>
                <a:latin typeface="Calibri" pitchFamily="34" charset="0"/>
              </a:rPr>
              <a:t>they</a:t>
            </a:r>
            <a:r>
              <a:rPr lang="sv-SE" sz="2800" dirty="0">
                <a:solidFill>
                  <a:schemeClr val="tx1"/>
                </a:solidFill>
                <a:latin typeface="Calibri" pitchFamily="34" charset="0"/>
              </a:rPr>
              <a:t> </a:t>
            </a:r>
            <a:r>
              <a:rPr lang="sv-SE" sz="2800" dirty="0" err="1">
                <a:solidFill>
                  <a:schemeClr val="tx1"/>
                </a:solidFill>
                <a:latin typeface="Calibri" pitchFamily="34" charset="0"/>
              </a:rPr>
              <a:t>see</a:t>
            </a:r>
            <a:r>
              <a:rPr lang="sv-SE" sz="2800" dirty="0">
                <a:solidFill>
                  <a:schemeClr val="tx1"/>
                </a:solidFill>
                <a:latin typeface="Calibri" pitchFamily="34" charset="0"/>
              </a:rPr>
              <a:t> </a:t>
            </a:r>
            <a:r>
              <a:rPr lang="sv-SE" sz="2800" dirty="0" err="1">
                <a:solidFill>
                  <a:schemeClr val="tx1"/>
                </a:solidFill>
                <a:latin typeface="Calibri" pitchFamily="34" charset="0"/>
              </a:rPr>
              <a:t>how</a:t>
            </a:r>
            <a:r>
              <a:rPr lang="sv-SE" sz="2800" dirty="0">
                <a:solidFill>
                  <a:schemeClr val="tx1"/>
                </a:solidFill>
                <a:latin typeface="Calibri" pitchFamily="34" charset="0"/>
              </a:rPr>
              <a:t> </a:t>
            </a:r>
            <a:r>
              <a:rPr lang="sv-SE" sz="2800" dirty="0" err="1">
                <a:solidFill>
                  <a:schemeClr val="tx1"/>
                </a:solidFill>
                <a:latin typeface="Calibri" pitchFamily="34" charset="0"/>
              </a:rPr>
              <a:t>measurements</a:t>
            </a:r>
            <a:r>
              <a:rPr lang="sv-SE" sz="2800" dirty="0">
                <a:solidFill>
                  <a:schemeClr val="tx1"/>
                </a:solidFill>
                <a:latin typeface="Calibri" pitchFamily="34" charset="0"/>
              </a:rPr>
              <a:t> </a:t>
            </a:r>
            <a:r>
              <a:rPr lang="sv-SE" sz="2800" dirty="0" err="1">
                <a:solidFill>
                  <a:schemeClr val="tx1"/>
                </a:solidFill>
                <a:latin typeface="Calibri" pitchFamily="34" charset="0"/>
              </a:rPr>
              <a:t>are</a:t>
            </a:r>
            <a:r>
              <a:rPr lang="sv-SE" sz="2800" dirty="0">
                <a:solidFill>
                  <a:schemeClr val="tx1"/>
                </a:solidFill>
                <a:latin typeface="Calibri" pitchFamily="34" charset="0"/>
              </a:rPr>
              <a:t> </a:t>
            </a:r>
            <a:r>
              <a:rPr lang="sv-SE" sz="2800" dirty="0" err="1">
                <a:solidFill>
                  <a:schemeClr val="tx1"/>
                </a:solidFill>
                <a:latin typeface="Calibri" pitchFamily="34" charset="0"/>
              </a:rPr>
              <a:t>used</a:t>
            </a:r>
            <a:r>
              <a:rPr lang="sv-SE" sz="2800" dirty="0">
                <a:solidFill>
                  <a:schemeClr val="tx1"/>
                </a:solidFill>
                <a:latin typeface="Calibri" pitchFamily="34" charset="0"/>
              </a:rPr>
              <a:t> and </a:t>
            </a:r>
            <a:r>
              <a:rPr lang="sv-SE" sz="2800" dirty="0" err="1">
                <a:solidFill>
                  <a:schemeClr val="tx1"/>
                </a:solidFill>
                <a:latin typeface="Calibri" pitchFamily="34" charset="0"/>
              </a:rPr>
              <a:t>see</a:t>
            </a:r>
            <a:r>
              <a:rPr lang="sv-SE" sz="2800" dirty="0">
                <a:solidFill>
                  <a:schemeClr val="tx1"/>
                </a:solidFill>
                <a:latin typeface="Calibri" pitchFamily="34" charset="0"/>
              </a:rPr>
              <a:t> </a:t>
            </a:r>
            <a:r>
              <a:rPr lang="sv-SE" sz="2800" dirty="0" err="1">
                <a:solidFill>
                  <a:schemeClr val="tx1"/>
                </a:solidFill>
                <a:latin typeface="Calibri" pitchFamily="34" charset="0"/>
              </a:rPr>
              <a:t>their</a:t>
            </a:r>
            <a:r>
              <a:rPr lang="sv-SE" sz="2800" dirty="0">
                <a:solidFill>
                  <a:schemeClr val="tx1"/>
                </a:solidFill>
                <a:latin typeface="Calibri" pitchFamily="34" charset="0"/>
              </a:rPr>
              <a:t> </a:t>
            </a:r>
            <a:r>
              <a:rPr lang="sv-SE" sz="2800" dirty="0" err="1">
                <a:solidFill>
                  <a:schemeClr val="tx1"/>
                </a:solidFill>
                <a:latin typeface="Calibri" pitchFamily="34" charset="0"/>
              </a:rPr>
              <a:t>value</a:t>
            </a:r>
            <a:r>
              <a:rPr lang="sv-SE" sz="2800" dirty="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pic>
        <p:nvPicPr>
          <p:cNvPr id="2" name="Picture 2" descr="http://1.bp.blogspot.com/-Vj6xmBt0RIk/UPcoL4pQtxI/AAAAAAAAAM0/Wd0tAqVCf1E/s1600/puzzl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4149080"/>
            <a:ext cx="888678" cy="191628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blog.beenverified.com/wp-content/uploads/2012/01/Confuse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4166525"/>
            <a:ext cx="1444141" cy="188139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cdn.arstechnica.net/wp-content/uploads/2013/10/elliptic-curve-crypt-image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0982" y="3933056"/>
            <a:ext cx="1587823" cy="159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1789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320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Metrics</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2800" dirty="0" err="1" smtClean="0">
                <a:solidFill>
                  <a:schemeClr val="tx1"/>
                </a:solidFill>
                <a:latin typeface="Calibri" pitchFamily="34" charset="0"/>
              </a:rPr>
              <a:t>Remember</a:t>
            </a:r>
            <a:r>
              <a:rPr lang="sv-SE" sz="2800" dirty="0" smtClean="0">
                <a:solidFill>
                  <a:schemeClr val="tx1"/>
                </a:solidFill>
                <a:latin typeface="Calibri" pitchFamily="34" charset="0"/>
              </a:rPr>
              <a:t>, a image </a:t>
            </a:r>
            <a:r>
              <a:rPr lang="sv-SE" sz="2800" dirty="0" err="1" smtClean="0">
                <a:solidFill>
                  <a:schemeClr val="tx1"/>
                </a:solidFill>
                <a:latin typeface="Calibri" pitchFamily="34" charset="0"/>
              </a:rPr>
              <a:t>tells</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more</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than</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numbers</a:t>
            </a:r>
            <a:r>
              <a:rPr lang="sv-SE" sz="2800" dirty="0" smtClean="0">
                <a:solidFill>
                  <a:schemeClr val="tx1"/>
                </a:solidFill>
                <a:latin typeface="Calibri" pitchFamily="34" charset="0"/>
              </a:rPr>
              <a:t>.</a:t>
            </a:r>
          </a:p>
          <a:p>
            <a:pPr marL="1587" indent="0" algn="ctr" eaLnBrk="1">
              <a:spcBef>
                <a:spcPts val="638"/>
              </a:spcBef>
              <a:spcAft>
                <a:spcPts val="1425"/>
              </a:spcAft>
            </a:pPr>
            <a:r>
              <a:rPr lang="sv-SE" sz="2800" dirty="0" err="1" smtClean="0">
                <a:solidFill>
                  <a:schemeClr val="tx1"/>
                </a:solidFill>
                <a:latin typeface="Calibri" pitchFamily="34" charset="0"/>
              </a:rPr>
              <a:t>Easier</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to</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see</a:t>
            </a:r>
            <a:r>
              <a:rPr lang="sv-SE" sz="2800" dirty="0" smtClean="0">
                <a:solidFill>
                  <a:schemeClr val="tx1"/>
                </a:solidFill>
                <a:latin typeface="Calibri" pitchFamily="34" charset="0"/>
              </a:rPr>
              <a:t> trends etc.</a:t>
            </a:r>
            <a:endParaRPr lang="sv-SE" sz="28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Feedback</a:t>
            </a:r>
            <a:endParaRPr lang="en-US" sz="3000" dirty="0">
              <a:solidFill>
                <a:srgbClr val="EEECE1"/>
              </a:solidFill>
              <a:latin typeface="Cambria" pitchFamily="18" charset="0"/>
            </a:endParaRPr>
          </a:p>
        </p:txBody>
      </p:sp>
      <p:pic>
        <p:nvPicPr>
          <p:cNvPr id="11266" name="Picture 2" descr="http://www.coydavidson.com/wp-content/uploads/2010/03/graph-u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2996952"/>
            <a:ext cx="4032448"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9090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97081" y="2708920"/>
            <a:ext cx="6985000" cy="936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CI and the business</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sv-SE" sz="3000" dirty="0" smtClean="0">
                <a:solidFill>
                  <a:srgbClr val="EEECE1"/>
                </a:solidFill>
                <a:latin typeface="Cambria" pitchFamily="18" charset="0"/>
              </a:rPr>
              <a:t>CI and the business</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40060743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CI and the </a:t>
            </a:r>
            <a:r>
              <a:rPr lang="sv-SE" sz="4000" b="1" dirty="0">
                <a:solidFill>
                  <a:schemeClr val="accent3">
                    <a:lumMod val="75000"/>
                  </a:schemeClr>
                </a:solidFill>
                <a:latin typeface="Calibri" pitchFamily="34" charset="0"/>
              </a:rPr>
              <a:t>business</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b="1" dirty="0" err="1" smtClean="0">
                <a:solidFill>
                  <a:schemeClr val="accent3">
                    <a:lumMod val="75000"/>
                  </a:schemeClr>
                </a:solidFill>
                <a:latin typeface="Calibri" pitchFamily="34" charset="0"/>
              </a:rPr>
              <a:t>Continuous</a:t>
            </a:r>
            <a:r>
              <a:rPr lang="sv-SE" sz="3200" b="1" dirty="0" smtClean="0">
                <a:solidFill>
                  <a:schemeClr val="accent3">
                    <a:lumMod val="75000"/>
                  </a:schemeClr>
                </a:solidFill>
                <a:latin typeface="Calibri" pitchFamily="34" charset="0"/>
              </a:rPr>
              <a:t> Integration </a:t>
            </a:r>
            <a:r>
              <a:rPr lang="sv-SE" sz="3200" dirty="0" err="1" smtClean="0">
                <a:solidFill>
                  <a:schemeClr val="tx1"/>
                </a:solidFill>
                <a:latin typeface="Calibri" pitchFamily="34" charset="0"/>
              </a:rPr>
              <a:t>requires</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few</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things</a:t>
            </a:r>
            <a:r>
              <a:rPr lang="sv-SE" sz="3200" dirty="0" smtClean="0">
                <a:solidFill>
                  <a:schemeClr val="tx1"/>
                </a:solidFill>
                <a:latin typeface="Calibri" pitchFamily="34" charset="0"/>
              </a:rPr>
              <a:t> from the </a:t>
            </a:r>
            <a:r>
              <a:rPr lang="sv-SE" sz="3200" dirty="0" err="1" smtClean="0">
                <a:solidFill>
                  <a:schemeClr val="tx1"/>
                </a:solidFill>
                <a:latin typeface="Calibri" pitchFamily="34" charset="0"/>
              </a:rPr>
              <a:t>organization</a:t>
            </a:r>
            <a:r>
              <a:rPr lang="sv-SE" sz="3200" dirty="0">
                <a:solidFill>
                  <a:schemeClr val="tx1"/>
                </a:solidFill>
                <a:latin typeface="Calibri" pitchFamily="34" charset="0"/>
              </a:rPr>
              <a:t> </a:t>
            </a:r>
            <a:r>
              <a:rPr lang="sv-SE" sz="3200" dirty="0" smtClean="0">
                <a:solidFill>
                  <a:schemeClr val="tx1"/>
                </a:solidFill>
                <a:latin typeface="Calibri" pitchFamily="34" charset="0"/>
              </a:rPr>
              <a:t>and the </a:t>
            </a:r>
            <a:r>
              <a:rPr lang="sv-SE" sz="3200" dirty="0" err="1" smtClean="0">
                <a:solidFill>
                  <a:schemeClr val="tx1"/>
                </a:solidFill>
                <a:latin typeface="Calibri" pitchFamily="34" charset="0"/>
              </a:rPr>
              <a:t>product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lifecycle</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CI and the </a:t>
            </a:r>
            <a:r>
              <a:rPr lang="sv-SE" sz="3000" dirty="0">
                <a:solidFill>
                  <a:srgbClr val="EEECE1"/>
                </a:solidFill>
                <a:latin typeface="Cambria" pitchFamily="18" charset="0"/>
              </a:rPr>
              <a:t>business</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25504819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1.bp.blogspot.com/_AvVHNjHBeRA/TTw5GvraXaI/AAAAAAAAAsQ/p0lbEYzQaxM/s1600/change+the+worl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3573016"/>
            <a:ext cx="2880320" cy="2880320"/>
          </a:xfrm>
          <a:prstGeom prst="rect">
            <a:avLst/>
          </a:prstGeom>
          <a:noFill/>
          <a:extLst>
            <a:ext uri="{909E8E84-426E-40DD-AFC4-6F175D3DCCD1}">
              <a14:hiddenFill xmlns:a14="http://schemas.microsoft.com/office/drawing/2010/main">
                <a:solidFill>
                  <a:srgbClr val="FFFFFF"/>
                </a:solidFill>
              </a14:hiddenFill>
            </a:ext>
          </a:extLst>
        </p:spPr>
      </p:pic>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endParaRPr lang="sv-SE" sz="800" dirty="0" smtClean="0">
              <a:solidFill>
                <a:schemeClr val="tx1"/>
              </a:solidFill>
              <a:latin typeface="Calibri" pitchFamily="34" charset="0"/>
            </a:endParaRPr>
          </a:p>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Change management</a:t>
            </a:r>
            <a:r>
              <a:rPr lang="sv-SE" sz="4000" dirty="0" smtClean="0">
                <a:solidFill>
                  <a:schemeClr val="tx1"/>
                </a:solidFill>
                <a:latin typeface="Calibri" pitchFamily="34" charset="0"/>
              </a:rPr>
              <a:t> </a:t>
            </a:r>
          </a:p>
          <a:p>
            <a:pPr marL="1587" indent="0" algn="ctr" eaLnBrk="1">
              <a:spcBef>
                <a:spcPts val="638"/>
              </a:spcBef>
              <a:spcAft>
                <a:spcPts val="1425"/>
              </a:spcAft>
            </a:pPr>
            <a:r>
              <a:rPr lang="sv-SE" sz="3200" dirty="0">
                <a:solidFill>
                  <a:schemeClr val="tx1"/>
                </a:solidFill>
                <a:latin typeface="Calibri" pitchFamily="34" charset="0"/>
              </a:rPr>
              <a:t>C</a:t>
            </a:r>
            <a:r>
              <a:rPr lang="sv-SE" sz="3200" dirty="0" smtClean="0">
                <a:solidFill>
                  <a:schemeClr val="tx1"/>
                </a:solidFill>
                <a:latin typeface="Calibri" pitchFamily="34" charset="0"/>
              </a:rPr>
              <a:t>ontrolled </a:t>
            </a:r>
            <a:r>
              <a:rPr lang="sv-SE" sz="3200" dirty="0" err="1" smtClean="0">
                <a:solidFill>
                  <a:schemeClr val="tx1"/>
                </a:solidFill>
                <a:latin typeface="Calibri" pitchFamily="34" charset="0"/>
              </a:rPr>
              <a:t>introduction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requirement</a:t>
            </a:r>
            <a:r>
              <a:rPr lang="sv-SE" sz="3200" dirty="0" smtClean="0">
                <a:solidFill>
                  <a:schemeClr val="tx1"/>
                </a:solidFill>
                <a:latin typeface="Calibri" pitchFamily="34" charset="0"/>
              </a:rPr>
              <a:t> and </a:t>
            </a:r>
            <a:r>
              <a:rPr lang="sv-SE" sz="3200" dirty="0" err="1" smtClean="0">
                <a:solidFill>
                  <a:schemeClr val="tx1"/>
                </a:solidFill>
                <a:latin typeface="Calibri" pitchFamily="34" charset="0"/>
              </a:rPr>
              <a:t>functional</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changes</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CI and the organization</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7242486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3384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Version Control</a:t>
            </a:r>
          </a:p>
          <a:p>
            <a:pPr marL="1587" indent="0" algn="ctr" eaLnBrk="1">
              <a:spcBef>
                <a:spcPts val="638"/>
              </a:spcBef>
              <a:spcAft>
                <a:spcPts val="1425"/>
              </a:spcAft>
            </a:pPr>
            <a:endParaRPr lang="sv-SE" sz="1100" dirty="0" smtClean="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Handling versions and variants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product</a:t>
            </a:r>
            <a:r>
              <a:rPr lang="sv-SE" sz="3200" dirty="0" smtClean="0">
                <a:solidFill>
                  <a:schemeClr val="tx1"/>
                </a:solidFill>
                <a:latin typeface="Calibri" pitchFamily="34" charset="0"/>
              </a:rPr>
              <a:t>, down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individual</a:t>
            </a:r>
            <a:r>
              <a:rPr lang="sv-SE" sz="3200" dirty="0" smtClean="0">
                <a:solidFill>
                  <a:schemeClr val="tx1"/>
                </a:solidFill>
                <a:latin typeface="Calibri" pitchFamily="34" charset="0"/>
              </a:rPr>
              <a:t> software/hardware </a:t>
            </a:r>
            <a:r>
              <a:rPr lang="sv-SE" sz="3200" dirty="0" err="1" smtClean="0">
                <a:solidFill>
                  <a:schemeClr val="tx1"/>
                </a:solidFill>
                <a:latin typeface="Calibri" pitchFamily="34" charset="0"/>
              </a:rPr>
              <a:t>units</a:t>
            </a:r>
            <a:r>
              <a:rPr lang="sv-SE" sz="3200" dirty="0" smtClean="0">
                <a:solidFill>
                  <a:schemeClr val="tx1"/>
                </a:solidFill>
                <a:latin typeface="Calibri" pitchFamily="34" charset="0"/>
              </a:rPr>
              <a:t>.</a:t>
            </a: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CI and the organization</a:t>
            </a:r>
            <a:endParaRPr lang="en-US" sz="3000" dirty="0">
              <a:solidFill>
                <a:srgbClr val="EEECE1"/>
              </a:solidFill>
              <a:latin typeface="Cambria" pitchFamily="18" charset="0"/>
            </a:endParaRPr>
          </a:p>
        </p:txBody>
      </p:sp>
      <p:grpSp>
        <p:nvGrpSpPr>
          <p:cNvPr id="23" name="Grupp 22"/>
          <p:cNvGrpSpPr/>
          <p:nvPr/>
        </p:nvGrpSpPr>
        <p:grpSpPr>
          <a:xfrm>
            <a:off x="3059832" y="4509120"/>
            <a:ext cx="3024336" cy="1764060"/>
            <a:chOff x="971600" y="4761284"/>
            <a:chExt cx="3024336" cy="1764060"/>
          </a:xfrm>
        </p:grpSpPr>
        <p:sp>
          <p:nvSpPr>
            <p:cNvPr id="2" name="Rektangel 1"/>
            <p:cNvSpPr/>
            <p:nvPr/>
          </p:nvSpPr>
          <p:spPr>
            <a:xfrm>
              <a:off x="971600" y="515719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ktangel 4"/>
            <p:cNvSpPr/>
            <p:nvPr/>
          </p:nvSpPr>
          <p:spPr>
            <a:xfrm>
              <a:off x="2123728" y="4861768"/>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ktangel 5"/>
            <p:cNvSpPr/>
            <p:nvPr/>
          </p:nvSpPr>
          <p:spPr>
            <a:xfrm>
              <a:off x="2123728" y="551723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upp 2"/>
            <p:cNvGrpSpPr/>
            <p:nvPr/>
          </p:nvGrpSpPr>
          <p:grpSpPr>
            <a:xfrm>
              <a:off x="3247864" y="4761284"/>
              <a:ext cx="748072" cy="389632"/>
              <a:chOff x="3247864" y="4761284"/>
              <a:chExt cx="748072" cy="389632"/>
            </a:xfrm>
          </p:grpSpPr>
          <p:sp>
            <p:nvSpPr>
              <p:cNvPr id="7" name="Rektangel 6"/>
              <p:cNvSpPr/>
              <p:nvPr/>
            </p:nvSpPr>
            <p:spPr>
              <a:xfrm>
                <a:off x="3347864" y="4761284"/>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ktangel 7"/>
              <p:cNvSpPr/>
              <p:nvPr/>
            </p:nvSpPr>
            <p:spPr>
              <a:xfrm>
                <a:off x="3297064" y="480985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ktangel 8"/>
              <p:cNvSpPr/>
              <p:nvPr/>
            </p:nvSpPr>
            <p:spPr>
              <a:xfrm>
                <a:off x="3247864" y="4862884"/>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ktangel 10"/>
            <p:cNvSpPr/>
            <p:nvPr/>
          </p:nvSpPr>
          <p:spPr>
            <a:xfrm>
              <a:off x="3297064" y="566963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ktangel 11"/>
            <p:cNvSpPr/>
            <p:nvPr/>
          </p:nvSpPr>
          <p:spPr>
            <a:xfrm>
              <a:off x="3297064" y="623731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Vinklad  13"/>
            <p:cNvCxnSpPr>
              <a:stCxn id="2" idx="3"/>
              <a:endCxn id="5" idx="1"/>
            </p:cNvCxnSpPr>
            <p:nvPr/>
          </p:nvCxnSpPr>
          <p:spPr>
            <a:xfrm flipV="1">
              <a:off x="1619672" y="5005784"/>
              <a:ext cx="504056" cy="2954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Vinklad  15"/>
            <p:cNvCxnSpPr>
              <a:stCxn id="2" idx="3"/>
              <a:endCxn id="6" idx="1"/>
            </p:cNvCxnSpPr>
            <p:nvPr/>
          </p:nvCxnSpPr>
          <p:spPr>
            <a:xfrm>
              <a:off x="1619672" y="5301208"/>
              <a:ext cx="504056" cy="36004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Vinklad  17"/>
            <p:cNvCxnSpPr>
              <a:stCxn id="5" idx="3"/>
              <a:endCxn id="9" idx="1"/>
            </p:cNvCxnSpPr>
            <p:nvPr/>
          </p:nvCxnSpPr>
          <p:spPr>
            <a:xfrm>
              <a:off x="2771800" y="5005784"/>
              <a:ext cx="476064" cy="111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Vinklad  19"/>
            <p:cNvCxnSpPr>
              <a:stCxn id="6" idx="3"/>
              <a:endCxn id="11" idx="1"/>
            </p:cNvCxnSpPr>
            <p:nvPr/>
          </p:nvCxnSpPr>
          <p:spPr>
            <a:xfrm>
              <a:off x="2771800" y="5661248"/>
              <a:ext cx="525264" cy="1524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Vinklad  21"/>
            <p:cNvCxnSpPr>
              <a:stCxn id="6" idx="3"/>
              <a:endCxn id="12" idx="1"/>
            </p:cNvCxnSpPr>
            <p:nvPr/>
          </p:nvCxnSpPr>
          <p:spPr>
            <a:xfrm>
              <a:off x="2771800" y="5661248"/>
              <a:ext cx="525264" cy="720080"/>
            </a:xfrm>
            <a:prstGeom prst="bentConnector3">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5236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50789"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Well</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defined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Configuration</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Items</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Komponenter under version </a:t>
            </a:r>
            <a:r>
              <a:rPr lang="sv-SE" sz="3200" dirty="0" err="1" smtClean="0">
                <a:solidFill>
                  <a:schemeClr val="tx1"/>
                </a:solidFill>
                <a:latin typeface="Calibri" pitchFamily="34" charset="0"/>
              </a:rPr>
              <a:t>control</a:t>
            </a:r>
            <a:r>
              <a:rPr lang="sv-SE" sz="3200" dirty="0" smtClean="0">
                <a:solidFill>
                  <a:schemeClr val="tx1"/>
                </a:solidFill>
                <a:latin typeface="Calibri" pitchFamily="34" charset="0"/>
              </a:rPr>
              <a:t> är väl definierade och avgränsade.</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CI and the organization</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2760210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46871" y="2996952"/>
            <a:ext cx="6985000" cy="576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CI and </a:t>
            </a:r>
            <a:r>
              <a:rPr lang="sv-SE" sz="4000" b="1" dirty="0" err="1" smtClean="0">
                <a:solidFill>
                  <a:schemeClr val="accent3">
                    <a:lumMod val="75000"/>
                  </a:schemeClr>
                </a:solidFill>
                <a:latin typeface="Calibri" pitchFamily="34" charset="0"/>
              </a:rPr>
              <a:t>Agile</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CI and Agile</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11795532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79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Agile</a:t>
            </a:r>
            <a:endParaRPr lang="sv-SE" sz="4000" b="1" dirty="0" smtClean="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CI and Agile</a:t>
            </a:r>
            <a:endParaRPr lang="en-US" sz="3000" dirty="0">
              <a:solidFill>
                <a:srgbClr val="EEECE1"/>
              </a:solidFill>
              <a:latin typeface="Cambria" pitchFamily="18" charset="0"/>
            </a:endParaRPr>
          </a:p>
        </p:txBody>
      </p:sp>
      <p:sp>
        <p:nvSpPr>
          <p:cNvPr id="2" name="Lodrät skriftrulle 1"/>
          <p:cNvSpPr/>
          <p:nvPr/>
        </p:nvSpPr>
        <p:spPr>
          <a:xfrm>
            <a:off x="1331913" y="2268240"/>
            <a:ext cx="1080120" cy="108012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ToDo</a:t>
            </a:r>
            <a:r>
              <a:rPr lang="sv-SE" dirty="0" smtClean="0"/>
              <a:t> List</a:t>
            </a:r>
          </a:p>
          <a:p>
            <a:pPr algn="ctr"/>
            <a:r>
              <a:rPr lang="sv-SE" dirty="0" smtClean="0"/>
              <a:t>(</a:t>
            </a:r>
            <a:r>
              <a:rPr lang="sv-SE" dirty="0" err="1" smtClean="0"/>
              <a:t>Req</a:t>
            </a:r>
            <a:r>
              <a:rPr lang="sv-SE" dirty="0" smtClean="0"/>
              <a:t>.)</a:t>
            </a:r>
            <a:endParaRPr lang="en-US" dirty="0"/>
          </a:p>
        </p:txBody>
      </p:sp>
      <p:sp>
        <p:nvSpPr>
          <p:cNvPr id="3" name="Förutbestämd process 2"/>
          <p:cNvSpPr/>
          <p:nvPr/>
        </p:nvSpPr>
        <p:spPr>
          <a:xfrm>
            <a:off x="5148064" y="2348880"/>
            <a:ext cx="1584176" cy="100811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Fixed</a:t>
            </a:r>
            <a:r>
              <a:rPr lang="sv-SE" dirty="0" smtClean="0"/>
              <a:t> duration </a:t>
            </a:r>
            <a:r>
              <a:rPr lang="sv-SE" dirty="0" err="1" smtClean="0"/>
              <a:t>work</a:t>
            </a:r>
            <a:endParaRPr lang="en-US" dirty="0"/>
          </a:p>
        </p:txBody>
      </p:sp>
      <p:sp>
        <p:nvSpPr>
          <p:cNvPr id="5" name="Uttryckssymbol 4"/>
          <p:cNvSpPr/>
          <p:nvPr/>
        </p:nvSpPr>
        <p:spPr>
          <a:xfrm>
            <a:off x="3563888" y="4045920"/>
            <a:ext cx="648072" cy="64807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lternativ process 5"/>
          <p:cNvSpPr/>
          <p:nvPr/>
        </p:nvSpPr>
        <p:spPr>
          <a:xfrm>
            <a:off x="3059832" y="5535736"/>
            <a:ext cx="1656184" cy="100811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Review</a:t>
            </a:r>
          </a:p>
          <a:p>
            <a:pPr algn="ctr"/>
            <a:r>
              <a:rPr lang="sv-SE" dirty="0" smtClean="0"/>
              <a:t>Plan</a:t>
            </a:r>
          </a:p>
          <a:p>
            <a:pPr algn="ctr"/>
            <a:r>
              <a:rPr lang="sv-SE" dirty="0" err="1" smtClean="0"/>
              <a:t>Analyze</a:t>
            </a:r>
            <a:endParaRPr lang="en-US" dirty="0"/>
          </a:p>
        </p:txBody>
      </p:sp>
      <p:sp>
        <p:nvSpPr>
          <p:cNvPr id="10" name="Höger 9"/>
          <p:cNvSpPr/>
          <p:nvPr/>
        </p:nvSpPr>
        <p:spPr>
          <a:xfrm>
            <a:off x="3203848" y="2808300"/>
            <a:ext cx="1008112" cy="404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öger 12"/>
          <p:cNvSpPr/>
          <p:nvPr/>
        </p:nvSpPr>
        <p:spPr>
          <a:xfrm rot="7081641">
            <a:off x="4843446" y="4383602"/>
            <a:ext cx="1008112" cy="404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öger 13"/>
          <p:cNvSpPr/>
          <p:nvPr/>
        </p:nvSpPr>
        <p:spPr>
          <a:xfrm rot="14400000">
            <a:off x="1795175" y="4381277"/>
            <a:ext cx="1008112" cy="404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ruta 10"/>
          <p:cNvSpPr txBox="1"/>
          <p:nvPr/>
        </p:nvSpPr>
        <p:spPr>
          <a:xfrm>
            <a:off x="3558000" y="4767864"/>
            <a:ext cx="725968" cy="369332"/>
          </a:xfrm>
          <a:prstGeom prst="rect">
            <a:avLst/>
          </a:prstGeom>
          <a:noFill/>
        </p:spPr>
        <p:txBody>
          <a:bodyPr wrap="none" rtlCol="0">
            <a:spAutoFit/>
          </a:bodyPr>
          <a:lstStyle/>
          <a:p>
            <a:r>
              <a:rPr lang="sv-SE" dirty="0" err="1" smtClean="0"/>
              <a:t>Client</a:t>
            </a:r>
            <a:endParaRPr lang="en-US" dirty="0"/>
          </a:p>
        </p:txBody>
      </p:sp>
      <p:sp>
        <p:nvSpPr>
          <p:cNvPr id="15" name="Flersidigt dokument 14"/>
          <p:cNvSpPr/>
          <p:nvPr/>
        </p:nvSpPr>
        <p:spPr>
          <a:xfrm>
            <a:off x="7452320" y="1556792"/>
            <a:ext cx="1368152" cy="96347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Working</a:t>
            </a:r>
            <a:r>
              <a:rPr lang="sv-SE" dirty="0" smtClean="0"/>
              <a:t> Software</a:t>
            </a:r>
            <a:endParaRPr lang="en-US" dirty="0"/>
          </a:p>
        </p:txBody>
      </p:sp>
      <p:sp>
        <p:nvSpPr>
          <p:cNvPr id="16" name="Höger 15"/>
          <p:cNvSpPr/>
          <p:nvPr/>
        </p:nvSpPr>
        <p:spPr>
          <a:xfrm rot="19657700">
            <a:off x="6957459" y="2127815"/>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ttryckssymbol 18"/>
          <p:cNvSpPr/>
          <p:nvPr/>
        </p:nvSpPr>
        <p:spPr>
          <a:xfrm>
            <a:off x="6876256" y="4528752"/>
            <a:ext cx="648072" cy="64807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ruta 19"/>
          <p:cNvSpPr txBox="1"/>
          <p:nvPr/>
        </p:nvSpPr>
        <p:spPr>
          <a:xfrm>
            <a:off x="6531662" y="5250696"/>
            <a:ext cx="1387111" cy="369332"/>
          </a:xfrm>
          <a:prstGeom prst="rect">
            <a:avLst/>
          </a:prstGeom>
          <a:noFill/>
        </p:spPr>
        <p:txBody>
          <a:bodyPr wrap="none" rtlCol="0">
            <a:spAutoFit/>
          </a:bodyPr>
          <a:lstStyle/>
          <a:p>
            <a:r>
              <a:rPr lang="sv-SE" dirty="0" err="1" smtClean="0"/>
              <a:t>Stakeholders</a:t>
            </a:r>
            <a:endParaRPr lang="en-US" dirty="0"/>
          </a:p>
        </p:txBody>
      </p:sp>
      <p:cxnSp>
        <p:nvCxnSpPr>
          <p:cNvPr id="18" name="Rak pil 17"/>
          <p:cNvCxnSpPr/>
          <p:nvPr/>
        </p:nvCxnSpPr>
        <p:spPr>
          <a:xfrm>
            <a:off x="6660232" y="3789040"/>
            <a:ext cx="360040" cy="5809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Rak pil 21"/>
          <p:cNvCxnSpPr/>
          <p:nvPr/>
        </p:nvCxnSpPr>
        <p:spPr>
          <a:xfrm flipV="1">
            <a:off x="5347502" y="4952530"/>
            <a:ext cx="1384738" cy="92474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Rak pil 23"/>
          <p:cNvCxnSpPr/>
          <p:nvPr/>
        </p:nvCxnSpPr>
        <p:spPr>
          <a:xfrm flipV="1">
            <a:off x="7452320" y="2708920"/>
            <a:ext cx="466453" cy="15121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2009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CI </a:t>
            </a:r>
            <a:r>
              <a:rPr lang="sv-SE" sz="4000" b="1" dirty="0" err="1" smtClean="0">
                <a:solidFill>
                  <a:schemeClr val="accent3">
                    <a:lumMod val="75000"/>
                  </a:schemeClr>
                </a:solidFill>
                <a:latin typeface="Calibri" pitchFamily="34" charset="0"/>
              </a:rPr>
              <a:t>does</a:t>
            </a:r>
            <a:r>
              <a:rPr lang="sv-SE" sz="4000" b="1" dirty="0" smtClean="0">
                <a:solidFill>
                  <a:schemeClr val="accent3">
                    <a:lumMod val="75000"/>
                  </a:schemeClr>
                </a:solidFill>
                <a:latin typeface="Calibri" pitchFamily="34" charset="0"/>
              </a:rPr>
              <a:t> not </a:t>
            </a:r>
            <a:r>
              <a:rPr lang="sv-SE" sz="4000" b="1" dirty="0" err="1" smtClean="0">
                <a:solidFill>
                  <a:schemeClr val="accent3">
                    <a:lumMod val="75000"/>
                  </a:schemeClr>
                </a:solidFill>
                <a:latin typeface="Calibri" pitchFamily="34" charset="0"/>
              </a:rPr>
              <a:t>require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Agile</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b="1" dirty="0" err="1" smtClean="0">
                <a:solidFill>
                  <a:schemeClr val="accent3">
                    <a:lumMod val="75000"/>
                  </a:schemeClr>
                </a:solidFill>
                <a:latin typeface="Calibri" pitchFamily="34" charset="0"/>
              </a:rPr>
              <a:t>Continuous</a:t>
            </a:r>
            <a:r>
              <a:rPr lang="sv-SE" sz="3200" b="1" dirty="0" smtClean="0">
                <a:solidFill>
                  <a:schemeClr val="accent3">
                    <a:lumMod val="75000"/>
                  </a:schemeClr>
                </a:solidFill>
                <a:latin typeface="Calibri" pitchFamily="34" charset="0"/>
              </a:rPr>
              <a:t> Integration </a:t>
            </a:r>
            <a:r>
              <a:rPr lang="sv-SE" sz="3200" dirty="0" err="1" smtClean="0">
                <a:solidFill>
                  <a:schemeClr val="tx1"/>
                </a:solidFill>
                <a:latin typeface="Calibri" pitchFamily="34" charset="0"/>
              </a:rPr>
              <a:t>does</a:t>
            </a:r>
            <a:r>
              <a:rPr lang="sv-SE" sz="3200" dirty="0" smtClean="0">
                <a:solidFill>
                  <a:schemeClr val="tx1"/>
                </a:solidFill>
                <a:latin typeface="Calibri" pitchFamily="34" charset="0"/>
              </a:rPr>
              <a:t> not </a:t>
            </a:r>
            <a:r>
              <a:rPr lang="sv-SE" sz="3200" dirty="0" err="1" smtClean="0">
                <a:solidFill>
                  <a:schemeClr val="tx1"/>
                </a:solidFill>
                <a:latin typeface="Calibri" pitchFamily="34" charset="0"/>
              </a:rPr>
              <a:t>require</a:t>
            </a:r>
            <a:r>
              <a:rPr lang="sv-SE" sz="3200" dirty="0" smtClean="0">
                <a:solidFill>
                  <a:schemeClr val="tx1"/>
                </a:solidFill>
                <a:latin typeface="Calibri" pitchFamily="34" charset="0"/>
              </a:rPr>
              <a:t> the teams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work</a:t>
            </a:r>
            <a:r>
              <a:rPr lang="sv-SE" sz="3200" dirty="0" smtClean="0">
                <a:solidFill>
                  <a:schemeClr val="tx1"/>
                </a:solidFill>
                <a:latin typeface="Calibri" pitchFamily="34" charset="0"/>
              </a:rPr>
              <a:t> </a:t>
            </a:r>
            <a:r>
              <a:rPr lang="sv-SE" sz="3200" b="1" dirty="0" err="1" smtClean="0">
                <a:solidFill>
                  <a:schemeClr val="accent3">
                    <a:lumMod val="75000"/>
                  </a:schemeClr>
                </a:solidFill>
                <a:latin typeface="Calibri" pitchFamily="34" charset="0"/>
              </a:rPr>
              <a:t>agile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but</a:t>
            </a:r>
            <a:r>
              <a:rPr lang="sv-SE" sz="3200" dirty="0" smtClean="0">
                <a:solidFill>
                  <a:schemeClr val="tx1"/>
                </a:solidFill>
                <a:latin typeface="Calibri" pitchFamily="34" charset="0"/>
              </a:rPr>
              <a:t> it </a:t>
            </a:r>
            <a:r>
              <a:rPr lang="sv-SE" sz="3200" dirty="0" err="1" smtClean="0">
                <a:solidFill>
                  <a:schemeClr val="tx1"/>
                </a:solidFill>
                <a:latin typeface="Calibri" pitchFamily="34" charset="0"/>
              </a:rPr>
              <a:t>helps</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CI and Agile</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18270598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6480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err="1" smtClean="0">
                <a:solidFill>
                  <a:schemeClr val="accent3">
                    <a:lumMod val="75000"/>
                  </a:schemeClr>
                </a:solidFill>
                <a:latin typeface="Calibri" pitchFamily="34" charset="0"/>
              </a:rPr>
              <a:t>Usually</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based</a:t>
            </a:r>
            <a:r>
              <a:rPr lang="sv-SE" sz="2800" b="1" dirty="0" smtClean="0">
                <a:solidFill>
                  <a:schemeClr val="accent3">
                    <a:lumMod val="75000"/>
                  </a:schemeClr>
                </a:solidFill>
                <a:latin typeface="Calibri" pitchFamily="34" charset="0"/>
              </a:rPr>
              <a:t> on </a:t>
            </a:r>
            <a:r>
              <a:rPr lang="sv-SE" sz="2800" b="1" dirty="0" err="1" smtClean="0">
                <a:solidFill>
                  <a:schemeClr val="accent3">
                    <a:lumMod val="75000"/>
                  </a:schemeClr>
                </a:solidFill>
                <a:latin typeface="Calibri" pitchFamily="34" charset="0"/>
              </a:rPr>
              <a:t>architectural</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components</a:t>
            </a:r>
            <a:endParaRPr lang="sv-SE" sz="28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graphicFrame>
        <p:nvGraphicFramePr>
          <p:cNvPr id="3" name="Diagram 2"/>
          <p:cNvGraphicFramePr/>
          <p:nvPr>
            <p:extLst>
              <p:ext uri="{D42A27DB-BD31-4B8C-83A1-F6EECF244321}">
                <p14:modId xmlns:p14="http://schemas.microsoft.com/office/powerpoint/2010/main" val="3757348484"/>
              </p:ext>
            </p:extLst>
          </p:nvPr>
        </p:nvGraphicFramePr>
        <p:xfrm>
          <a:off x="262047" y="2348880"/>
          <a:ext cx="3229833" cy="2896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ktangel 9"/>
          <p:cNvSpPr/>
          <p:nvPr/>
        </p:nvSpPr>
        <p:spPr>
          <a:xfrm>
            <a:off x="5724128" y="2348880"/>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System</a:t>
            </a:r>
            <a:endParaRPr lang="en-US" dirty="0"/>
          </a:p>
        </p:txBody>
      </p:sp>
      <p:sp>
        <p:nvSpPr>
          <p:cNvPr id="21" name="Rektangel 20"/>
          <p:cNvSpPr/>
          <p:nvPr/>
        </p:nvSpPr>
        <p:spPr>
          <a:xfrm>
            <a:off x="4499992" y="321297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Business</a:t>
            </a:r>
            <a:endParaRPr lang="en-US" sz="1400" dirty="0"/>
          </a:p>
        </p:txBody>
      </p:sp>
      <p:sp>
        <p:nvSpPr>
          <p:cNvPr id="22" name="Rektangel 21"/>
          <p:cNvSpPr/>
          <p:nvPr/>
        </p:nvSpPr>
        <p:spPr>
          <a:xfrm>
            <a:off x="5733856" y="321297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DB</a:t>
            </a:r>
            <a:endParaRPr lang="en-US" sz="1400" dirty="0"/>
          </a:p>
        </p:txBody>
      </p:sp>
      <p:sp>
        <p:nvSpPr>
          <p:cNvPr id="25" name="Rektangel 24"/>
          <p:cNvSpPr/>
          <p:nvPr/>
        </p:nvSpPr>
        <p:spPr>
          <a:xfrm>
            <a:off x="5733856" y="393305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DB Driver</a:t>
            </a:r>
            <a:endParaRPr lang="en-US" sz="1400" dirty="0"/>
          </a:p>
        </p:txBody>
      </p:sp>
      <p:sp>
        <p:nvSpPr>
          <p:cNvPr id="26" name="Rektangel 25"/>
          <p:cNvSpPr/>
          <p:nvPr/>
        </p:nvSpPr>
        <p:spPr>
          <a:xfrm>
            <a:off x="6948264" y="321297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err="1" smtClean="0"/>
              <a:t>Com</a:t>
            </a:r>
            <a:endParaRPr lang="en-US" sz="1400" dirty="0"/>
          </a:p>
        </p:txBody>
      </p:sp>
      <p:sp>
        <p:nvSpPr>
          <p:cNvPr id="27" name="Rektangel 26"/>
          <p:cNvSpPr/>
          <p:nvPr/>
        </p:nvSpPr>
        <p:spPr>
          <a:xfrm>
            <a:off x="8100392" y="321297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UI</a:t>
            </a:r>
            <a:endParaRPr lang="en-US" sz="1400" dirty="0"/>
          </a:p>
        </p:txBody>
      </p:sp>
      <p:cxnSp>
        <p:nvCxnSpPr>
          <p:cNvPr id="14" name="Vinklad  13"/>
          <p:cNvCxnSpPr>
            <a:stCxn id="10" idx="2"/>
            <a:endCxn id="21" idx="0"/>
          </p:cNvCxnSpPr>
          <p:nvPr/>
        </p:nvCxnSpPr>
        <p:spPr>
          <a:xfrm rot="5400000">
            <a:off x="5328084" y="2384884"/>
            <a:ext cx="432048" cy="12241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Vinklad  18"/>
          <p:cNvCxnSpPr>
            <a:stCxn id="10" idx="2"/>
            <a:endCxn id="22" idx="0"/>
          </p:cNvCxnSpPr>
          <p:nvPr/>
        </p:nvCxnSpPr>
        <p:spPr>
          <a:xfrm rot="16200000" flipH="1">
            <a:off x="5945016" y="2992088"/>
            <a:ext cx="432048" cy="972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9" name="Vinklad  28"/>
          <p:cNvCxnSpPr>
            <a:stCxn id="10" idx="2"/>
            <a:endCxn id="26" idx="0"/>
          </p:cNvCxnSpPr>
          <p:nvPr/>
        </p:nvCxnSpPr>
        <p:spPr>
          <a:xfrm rot="16200000" flipH="1">
            <a:off x="6552220" y="2384884"/>
            <a:ext cx="432048" cy="12241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Vinklad  30"/>
          <p:cNvCxnSpPr>
            <a:stCxn id="10" idx="2"/>
            <a:endCxn id="27" idx="0"/>
          </p:cNvCxnSpPr>
          <p:nvPr/>
        </p:nvCxnSpPr>
        <p:spPr>
          <a:xfrm rot="16200000" flipH="1">
            <a:off x="7128284" y="1808820"/>
            <a:ext cx="432048" cy="23762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Rektangel 38"/>
          <p:cNvSpPr/>
          <p:nvPr/>
        </p:nvSpPr>
        <p:spPr>
          <a:xfrm>
            <a:off x="5436096" y="4725144"/>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Rektangel 39"/>
          <p:cNvSpPr/>
          <p:nvPr/>
        </p:nvSpPr>
        <p:spPr>
          <a:xfrm>
            <a:off x="6020544" y="4725144"/>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Rektangel 40"/>
          <p:cNvSpPr/>
          <p:nvPr/>
        </p:nvSpPr>
        <p:spPr>
          <a:xfrm>
            <a:off x="6571456" y="4725144"/>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2" name="Rektangel 41"/>
          <p:cNvSpPr/>
          <p:nvPr/>
        </p:nvSpPr>
        <p:spPr>
          <a:xfrm>
            <a:off x="6998376" y="4012015"/>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ktangel 42"/>
          <p:cNvSpPr/>
          <p:nvPr/>
        </p:nvSpPr>
        <p:spPr>
          <a:xfrm>
            <a:off x="7579568" y="3996680"/>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38" name="Vinklad  37"/>
          <p:cNvCxnSpPr>
            <a:stCxn id="25" idx="2"/>
            <a:endCxn id="39" idx="0"/>
          </p:cNvCxnSpPr>
          <p:nvPr/>
        </p:nvCxnSpPr>
        <p:spPr>
          <a:xfrm rot="5400000">
            <a:off x="5697180" y="4256420"/>
            <a:ext cx="360040" cy="57740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5" name="Vinklad  44"/>
          <p:cNvCxnSpPr>
            <a:stCxn id="25" idx="2"/>
            <a:endCxn id="40" idx="0"/>
          </p:cNvCxnSpPr>
          <p:nvPr/>
        </p:nvCxnSpPr>
        <p:spPr>
          <a:xfrm rot="16200000" flipH="1">
            <a:off x="5989404" y="4541604"/>
            <a:ext cx="360040" cy="704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7" name="Vinklad  46"/>
          <p:cNvCxnSpPr>
            <a:stCxn id="25" idx="2"/>
            <a:endCxn id="41" idx="0"/>
          </p:cNvCxnSpPr>
          <p:nvPr/>
        </p:nvCxnSpPr>
        <p:spPr>
          <a:xfrm rot="16200000" flipH="1">
            <a:off x="6264860" y="4266148"/>
            <a:ext cx="360040" cy="55795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Vinklad  48"/>
          <p:cNvCxnSpPr>
            <a:stCxn id="26" idx="2"/>
            <a:endCxn id="42" idx="0"/>
          </p:cNvCxnSpPr>
          <p:nvPr/>
        </p:nvCxnSpPr>
        <p:spPr>
          <a:xfrm rot="5400000">
            <a:off x="7082049" y="3713751"/>
            <a:ext cx="366991" cy="2295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Vinklad  50"/>
          <p:cNvCxnSpPr>
            <a:stCxn id="26" idx="2"/>
            <a:endCxn id="43" idx="0"/>
          </p:cNvCxnSpPr>
          <p:nvPr/>
        </p:nvCxnSpPr>
        <p:spPr>
          <a:xfrm rot="16200000" flipH="1">
            <a:off x="7380312" y="3645024"/>
            <a:ext cx="351656" cy="35165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4" name="Rektangel 53"/>
          <p:cNvSpPr/>
          <p:nvPr/>
        </p:nvSpPr>
        <p:spPr>
          <a:xfrm>
            <a:off x="4182776" y="4005065"/>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5" name="Rektangel 54"/>
          <p:cNvSpPr/>
          <p:nvPr/>
        </p:nvSpPr>
        <p:spPr>
          <a:xfrm>
            <a:off x="4767224" y="4005065"/>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ktangel 55"/>
          <p:cNvSpPr/>
          <p:nvPr/>
        </p:nvSpPr>
        <p:spPr>
          <a:xfrm>
            <a:off x="5318136" y="4005065"/>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7" name="Vinklad  56"/>
          <p:cNvCxnSpPr>
            <a:endCxn id="54" idx="0"/>
          </p:cNvCxnSpPr>
          <p:nvPr/>
        </p:nvCxnSpPr>
        <p:spPr>
          <a:xfrm rot="5400000">
            <a:off x="4443860" y="3536341"/>
            <a:ext cx="360040" cy="57740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8" name="Vinklad  57"/>
          <p:cNvCxnSpPr>
            <a:endCxn id="55" idx="0"/>
          </p:cNvCxnSpPr>
          <p:nvPr/>
        </p:nvCxnSpPr>
        <p:spPr>
          <a:xfrm rot="16200000" flipH="1">
            <a:off x="4736084" y="3821525"/>
            <a:ext cx="360040" cy="704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9" name="Vinklad  58"/>
          <p:cNvCxnSpPr>
            <a:endCxn id="56" idx="0"/>
          </p:cNvCxnSpPr>
          <p:nvPr/>
        </p:nvCxnSpPr>
        <p:spPr>
          <a:xfrm rot="16200000" flipH="1">
            <a:off x="5011540" y="3546069"/>
            <a:ext cx="360040" cy="55795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Rektangel 65"/>
          <p:cNvSpPr/>
          <p:nvPr/>
        </p:nvSpPr>
        <p:spPr>
          <a:xfrm>
            <a:off x="8149032" y="4002288"/>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7" name="Rektangel 66"/>
          <p:cNvSpPr/>
          <p:nvPr/>
        </p:nvSpPr>
        <p:spPr>
          <a:xfrm>
            <a:off x="8730224" y="3986953"/>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8" name="Vinklad  67"/>
          <p:cNvCxnSpPr>
            <a:endCxn id="66" idx="0"/>
          </p:cNvCxnSpPr>
          <p:nvPr/>
        </p:nvCxnSpPr>
        <p:spPr>
          <a:xfrm rot="5400000">
            <a:off x="8232705" y="3704024"/>
            <a:ext cx="366991" cy="2295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9" name="Vinklad  68"/>
          <p:cNvCxnSpPr>
            <a:endCxn id="67" idx="0"/>
          </p:cNvCxnSpPr>
          <p:nvPr/>
        </p:nvCxnSpPr>
        <p:spPr>
          <a:xfrm rot="16200000" flipH="1">
            <a:off x="8530968" y="3635297"/>
            <a:ext cx="351656" cy="35165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2" name="Höger 51"/>
          <p:cNvSpPr/>
          <p:nvPr/>
        </p:nvSpPr>
        <p:spPr>
          <a:xfrm>
            <a:off x="3707904" y="3429000"/>
            <a:ext cx="4748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Rak 69"/>
          <p:cNvCxnSpPr>
            <a:stCxn id="22" idx="2"/>
            <a:endCxn id="25" idx="0"/>
          </p:cNvCxnSpPr>
          <p:nvPr/>
        </p:nvCxnSpPr>
        <p:spPr>
          <a:xfrm>
            <a:off x="6165904" y="3645024"/>
            <a:ext cx="0" cy="2880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8526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brodzinski.com/wp-content/uploads/caden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149080"/>
            <a:ext cx="3770287" cy="1885144"/>
          </a:xfrm>
          <a:prstGeom prst="rect">
            <a:avLst/>
          </a:prstGeom>
          <a:noFill/>
          <a:extLst>
            <a:ext uri="{909E8E84-426E-40DD-AFC4-6F175D3DCCD1}">
              <a14:hiddenFill xmlns:a14="http://schemas.microsoft.com/office/drawing/2010/main">
                <a:solidFill>
                  <a:srgbClr val="FFFFFF"/>
                </a:solidFill>
              </a14:hiddenFill>
            </a:ext>
          </a:extLst>
        </p:spPr>
      </p:pic>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Agile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thinking</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2400" dirty="0" smtClean="0">
              <a:solidFill>
                <a:schemeClr val="tx1"/>
              </a:solidFill>
              <a:latin typeface="Calibri" pitchFamily="34" charset="0"/>
            </a:endParaRPr>
          </a:p>
          <a:p>
            <a:pPr marL="1587" indent="0" algn="ctr" eaLnBrk="1">
              <a:spcBef>
                <a:spcPts val="638"/>
              </a:spcBef>
              <a:spcAft>
                <a:spcPts val="1425"/>
              </a:spcAft>
            </a:pPr>
            <a:r>
              <a:rPr lang="sv-SE" sz="3200" b="1" dirty="0" err="1" smtClean="0">
                <a:solidFill>
                  <a:schemeClr val="accent3">
                    <a:lumMod val="75000"/>
                  </a:schemeClr>
                </a:solidFill>
                <a:latin typeface="Calibri" pitchFamily="34" charset="0"/>
              </a:rPr>
              <a:t>Agile</a:t>
            </a:r>
            <a:r>
              <a:rPr lang="sv-SE" sz="3200" dirty="0" smtClean="0">
                <a:solidFill>
                  <a:schemeClr val="accent3">
                    <a:lumMod val="75000"/>
                  </a:schemeClr>
                </a:solidFill>
                <a:latin typeface="Calibri" pitchFamily="34" charset="0"/>
              </a:rPr>
              <a:t> </a:t>
            </a:r>
            <a:r>
              <a:rPr lang="sv-SE" sz="3200" dirty="0" err="1" smtClean="0">
                <a:solidFill>
                  <a:schemeClr val="tx1"/>
                </a:solidFill>
                <a:latin typeface="Calibri" pitchFamily="34" charset="0"/>
              </a:rPr>
              <a:t>focuses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on </a:t>
            </a:r>
            <a:r>
              <a:rPr lang="sv-SE" sz="3200" b="1" dirty="0" smtClean="0">
                <a:solidFill>
                  <a:schemeClr val="accent3">
                    <a:lumMod val="75000"/>
                  </a:schemeClr>
                </a:solidFill>
                <a:latin typeface="Calibri" pitchFamily="34" charset="0"/>
              </a:rPr>
              <a:t>short iterations</a:t>
            </a:r>
            <a:r>
              <a:rPr lang="sv-SE" sz="3200" dirty="0" smtClean="0">
                <a:solidFill>
                  <a:schemeClr val="tx1"/>
                </a:solidFill>
                <a:latin typeface="Calibri" pitchFamily="34" charset="0"/>
              </a:rPr>
              <a:t>. </a:t>
            </a:r>
          </a:p>
          <a:p>
            <a:pPr marL="1587" indent="0" algn="ctr" eaLnBrk="1">
              <a:spcBef>
                <a:spcPts val="638"/>
              </a:spcBef>
              <a:spcAft>
                <a:spcPts val="1425"/>
              </a:spcAft>
            </a:pPr>
            <a:r>
              <a:rPr lang="sv-SE" sz="3200" dirty="0" smtClean="0">
                <a:solidFill>
                  <a:schemeClr val="tx1"/>
                </a:solidFill>
                <a:latin typeface="Calibri" pitchFamily="34" charset="0"/>
              </a:rPr>
              <a:t>CI gives </a:t>
            </a: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possibility</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have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deliverable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code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after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each</a:t>
            </a:r>
            <a:r>
              <a:rPr lang="sv-SE" sz="3200" dirty="0" smtClean="0">
                <a:solidFill>
                  <a:schemeClr val="tx1"/>
                </a:solidFill>
                <a:latin typeface="Calibri" pitchFamily="34" charset="0"/>
              </a:rPr>
              <a:t> iteration.</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CI and Agile</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14469284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Agile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thinking</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b="1" dirty="0" err="1" smtClean="0">
                <a:solidFill>
                  <a:schemeClr val="accent3">
                    <a:lumMod val="75000"/>
                  </a:schemeClr>
                </a:solidFill>
                <a:latin typeface="Calibri" pitchFamily="34" charset="0"/>
              </a:rPr>
              <a:t>Agile</a:t>
            </a:r>
            <a:r>
              <a:rPr lang="sv-SE" sz="3200" dirty="0" smtClean="0">
                <a:solidFill>
                  <a:schemeClr val="accent3">
                    <a:lumMod val="75000"/>
                  </a:schemeClr>
                </a:solidFill>
                <a:latin typeface="Calibri" pitchFamily="34" charset="0"/>
              </a:rPr>
              <a:t> </a:t>
            </a:r>
            <a:r>
              <a:rPr lang="sv-SE" sz="3200" dirty="0" err="1" smtClean="0">
                <a:solidFill>
                  <a:schemeClr val="tx1"/>
                </a:solidFill>
                <a:latin typeface="Calibri" pitchFamily="34" charset="0"/>
              </a:rPr>
              <a:t>focuses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on </a:t>
            </a:r>
            <a:r>
              <a:rPr lang="sv-SE" sz="3200" b="1" dirty="0" smtClean="0">
                <a:solidFill>
                  <a:schemeClr val="accent3">
                    <a:lumMod val="75000"/>
                  </a:schemeClr>
                </a:solidFill>
                <a:latin typeface="Calibri" pitchFamily="34" charset="0"/>
              </a:rPr>
              <a:t>small </a:t>
            </a:r>
            <a:r>
              <a:rPr lang="sv-SE" sz="3200" b="1" dirty="0" err="1" smtClean="0">
                <a:solidFill>
                  <a:schemeClr val="accent3">
                    <a:lumMod val="75000"/>
                  </a:schemeClr>
                </a:solidFill>
                <a:latin typeface="Calibri" pitchFamily="34" charset="0"/>
              </a:rPr>
              <a:t>increments</a:t>
            </a:r>
            <a:r>
              <a:rPr lang="sv-SE" sz="3200" dirty="0">
                <a:solidFill>
                  <a:schemeClr val="tx1"/>
                </a:solidFill>
                <a:latin typeface="Calibri" pitchFamily="34" charset="0"/>
              </a:rPr>
              <a:t> </a:t>
            </a:r>
            <a:r>
              <a:rPr lang="sv-SE" sz="3200" dirty="0" smtClean="0">
                <a:solidFill>
                  <a:schemeClr val="tx1"/>
                </a:solidFill>
                <a:latin typeface="Calibri" pitchFamily="34" charset="0"/>
              </a:rPr>
              <a:t>and </a:t>
            </a:r>
            <a:r>
              <a:rPr lang="sv-SE" sz="3200" b="1" dirty="0" smtClean="0">
                <a:solidFill>
                  <a:schemeClr val="accent3">
                    <a:lumMod val="75000"/>
                  </a:schemeClr>
                </a:solidFill>
                <a:latin typeface="Calibri" pitchFamily="34" charset="0"/>
              </a:rPr>
              <a:t>rapid feedback </a:t>
            </a:r>
          </a:p>
          <a:p>
            <a:pPr marL="1587" indent="0" algn="ctr" eaLnBrk="1">
              <a:spcBef>
                <a:spcPts val="638"/>
              </a:spcBef>
              <a:spcAft>
                <a:spcPts val="1425"/>
              </a:spcAft>
            </a:pPr>
            <a:r>
              <a:rPr lang="sv-SE" sz="3200" dirty="0" smtClean="0">
                <a:solidFill>
                  <a:schemeClr val="tx1"/>
                </a:solidFill>
                <a:latin typeface="Calibri" pitchFamily="34" charset="0"/>
              </a:rPr>
              <a:t>CI makes sure </a:t>
            </a:r>
            <a:r>
              <a:rPr lang="sv-SE" sz="3200" dirty="0" err="1" smtClean="0">
                <a:solidFill>
                  <a:schemeClr val="tx1"/>
                </a:solidFill>
                <a:latin typeface="Calibri" pitchFamily="34" charset="0"/>
              </a:rPr>
              <a:t>each</a:t>
            </a:r>
            <a:r>
              <a:rPr lang="sv-SE" sz="3200" dirty="0" smtClean="0">
                <a:solidFill>
                  <a:schemeClr val="tx1"/>
                </a:solidFill>
                <a:latin typeface="Calibri" pitchFamily="34" charset="0"/>
              </a:rPr>
              <a:t> small </a:t>
            </a:r>
            <a:r>
              <a:rPr lang="sv-SE" sz="3200" dirty="0" err="1" smtClean="0">
                <a:solidFill>
                  <a:schemeClr val="tx1"/>
                </a:solidFill>
                <a:latin typeface="Calibri" pitchFamily="34" charset="0"/>
              </a:rPr>
              <a:t>increment</a:t>
            </a:r>
            <a:r>
              <a:rPr lang="sv-SE" sz="3200" dirty="0" smtClean="0">
                <a:solidFill>
                  <a:schemeClr val="tx1"/>
                </a:solidFill>
                <a:latin typeface="Calibri" pitchFamily="34" charset="0"/>
              </a:rPr>
              <a:t> is </a:t>
            </a:r>
            <a:r>
              <a:rPr lang="sv-SE" sz="3200" dirty="0" err="1" smtClean="0">
                <a:solidFill>
                  <a:schemeClr val="tx1"/>
                </a:solidFill>
                <a:latin typeface="Calibri" pitchFamily="34" charset="0"/>
              </a:rPr>
              <a:t>built</a:t>
            </a:r>
            <a:r>
              <a:rPr lang="sv-SE" sz="3200" dirty="0" smtClean="0">
                <a:solidFill>
                  <a:schemeClr val="tx1"/>
                </a:solidFill>
                <a:latin typeface="Calibri" pitchFamily="34" charset="0"/>
              </a:rPr>
              <a:t> and </a:t>
            </a:r>
            <a:r>
              <a:rPr lang="sv-SE" sz="3200" dirty="0" err="1" smtClean="0">
                <a:solidFill>
                  <a:schemeClr val="tx1"/>
                </a:solidFill>
                <a:latin typeface="Calibri" pitchFamily="34" charset="0"/>
              </a:rPr>
              <a:t>verified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Each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increment</a:t>
            </a:r>
            <a:r>
              <a:rPr lang="sv-SE" sz="3200" dirty="0" smtClean="0">
                <a:solidFill>
                  <a:schemeClr val="tx1"/>
                </a:solidFill>
                <a:latin typeface="Calibri" pitchFamily="34" charset="0"/>
              </a:rPr>
              <a:t> is </a:t>
            </a:r>
            <a:r>
              <a:rPr lang="sv-SE" sz="3200" dirty="0" err="1" smtClean="0">
                <a:solidFill>
                  <a:schemeClr val="tx1"/>
                </a:solidFill>
                <a:latin typeface="Calibri" pitchFamily="34" charset="0"/>
              </a:rPr>
              <a:t>tested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extensively</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CI and Agile</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544073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Agile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thinking</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b="1" dirty="0" err="1" smtClean="0">
                <a:solidFill>
                  <a:schemeClr val="accent3">
                    <a:lumMod val="75000"/>
                  </a:schemeClr>
                </a:solidFill>
                <a:latin typeface="Calibri" pitchFamily="34" charset="0"/>
              </a:rPr>
              <a:t>Agile</a:t>
            </a:r>
            <a:r>
              <a:rPr lang="sv-SE" sz="3200" dirty="0" smtClean="0">
                <a:solidFill>
                  <a:schemeClr val="accent3">
                    <a:lumMod val="75000"/>
                  </a:schemeClr>
                </a:solidFill>
                <a:latin typeface="Calibri" pitchFamily="34" charset="0"/>
              </a:rPr>
              <a:t> </a:t>
            </a:r>
            <a:r>
              <a:rPr lang="sv-SE" sz="3200" dirty="0" err="1" smtClean="0">
                <a:solidFill>
                  <a:schemeClr val="tx1"/>
                </a:solidFill>
                <a:latin typeface="Calibri" pitchFamily="34" charset="0"/>
              </a:rPr>
              <a:t>focuses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on </a:t>
            </a:r>
            <a:r>
              <a:rPr lang="sv-SE" sz="3200" b="1" dirty="0" err="1" smtClean="0">
                <a:solidFill>
                  <a:schemeClr val="accent3">
                    <a:lumMod val="75000"/>
                  </a:schemeClr>
                </a:solidFill>
                <a:latin typeface="Calibri" pitchFamily="34" charset="0"/>
              </a:rPr>
              <a:t>continuous</a:t>
            </a:r>
            <a:r>
              <a:rPr lang="sv-SE" sz="3200" b="1" dirty="0" smtClean="0">
                <a:solidFill>
                  <a:schemeClr val="accent3">
                    <a:lumMod val="75000"/>
                  </a:schemeClr>
                </a:solidFill>
                <a:latin typeface="Calibri" pitchFamily="34" charset="0"/>
              </a:rPr>
              <a:t> </a:t>
            </a:r>
            <a:r>
              <a:rPr lang="sv-SE" sz="3200" b="1" dirty="0" err="1" smtClean="0">
                <a:solidFill>
                  <a:schemeClr val="accent3">
                    <a:lumMod val="75000"/>
                  </a:schemeClr>
                </a:solidFill>
                <a:latin typeface="Calibri" pitchFamily="34" charset="0"/>
              </a:rPr>
              <a:t>improvement</a:t>
            </a:r>
            <a:r>
              <a:rPr lang="sv-SE" sz="3200" dirty="0" smtClean="0">
                <a:solidFill>
                  <a:schemeClr val="tx1"/>
                </a:solidFill>
                <a:latin typeface="Calibri" pitchFamily="34" charset="0"/>
              </a:rPr>
              <a:t>. </a:t>
            </a:r>
          </a:p>
          <a:p>
            <a:pPr algn="ctr"/>
            <a:r>
              <a:rPr lang="sv-SE" sz="3200" dirty="0" smtClean="0">
                <a:solidFill>
                  <a:schemeClr val="tx1"/>
                </a:solidFill>
              </a:rPr>
              <a:t>Fast and </a:t>
            </a:r>
            <a:r>
              <a:rPr lang="sv-SE" sz="3200" dirty="0" err="1" smtClean="0">
                <a:solidFill>
                  <a:schemeClr val="tx1"/>
                </a:solidFill>
              </a:rPr>
              <a:t>continuous</a:t>
            </a:r>
            <a:r>
              <a:rPr lang="sv-SE" sz="3200" dirty="0" smtClean="0">
                <a:solidFill>
                  <a:schemeClr val="tx1"/>
                </a:solidFill>
              </a:rPr>
              <a:t> feedback makes it </a:t>
            </a:r>
            <a:r>
              <a:rPr lang="sv-SE" sz="3200" dirty="0" err="1" smtClean="0">
                <a:solidFill>
                  <a:schemeClr val="tx1"/>
                </a:solidFill>
              </a:rPr>
              <a:t>possible</a:t>
            </a:r>
            <a:r>
              <a:rPr lang="sv-SE" sz="3200" dirty="0" smtClean="0">
                <a:solidFill>
                  <a:schemeClr val="tx1"/>
                </a:solidFill>
              </a:rPr>
              <a:t> </a:t>
            </a:r>
            <a:r>
              <a:rPr lang="sv-SE" sz="3200" dirty="0" err="1" smtClean="0">
                <a:solidFill>
                  <a:schemeClr val="tx1"/>
                </a:solidFill>
              </a:rPr>
              <a:t>to</a:t>
            </a:r>
            <a:r>
              <a:rPr lang="sv-SE" sz="3200" dirty="0" smtClean="0">
                <a:solidFill>
                  <a:schemeClr val="tx1"/>
                </a:solidFill>
              </a:rPr>
              <a:t> </a:t>
            </a:r>
            <a:r>
              <a:rPr lang="sv-SE" sz="3200" dirty="0" err="1" smtClean="0">
                <a:solidFill>
                  <a:schemeClr val="tx1"/>
                </a:solidFill>
              </a:rPr>
              <a:t>improve</a:t>
            </a:r>
            <a:r>
              <a:rPr lang="sv-SE" sz="3200" dirty="0" smtClean="0">
                <a:solidFill>
                  <a:schemeClr val="tx1"/>
                </a:solidFill>
              </a:rPr>
              <a:t> </a:t>
            </a:r>
            <a:r>
              <a:rPr lang="sv-SE" sz="3200" dirty="0" err="1" smtClean="0">
                <a:solidFill>
                  <a:schemeClr val="tx1"/>
                </a:solidFill>
              </a:rPr>
              <a:t>continulously</a:t>
            </a:r>
            <a:r>
              <a:rPr lang="sv-SE" sz="3200" dirty="0" smtClean="0">
                <a:solidFill>
                  <a:schemeClr val="tx1"/>
                </a:solidFill>
              </a:rPr>
              <a:t> in baby steps.</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CI and Agile</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6483153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936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smtClean="0">
                <a:solidFill>
                  <a:schemeClr val="accent3">
                    <a:lumMod val="75000"/>
                  </a:schemeClr>
                </a:solidFill>
                <a:latin typeface="Calibri" pitchFamily="34" charset="0"/>
              </a:rPr>
              <a:t>From this software component structure your build process creates deliverables</a:t>
            </a:r>
            <a:endParaRPr lang="sv-SE" sz="2800" b="1" dirty="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grpSp>
        <p:nvGrpSpPr>
          <p:cNvPr id="2" name="Grupp 1"/>
          <p:cNvGrpSpPr/>
          <p:nvPr/>
        </p:nvGrpSpPr>
        <p:grpSpPr>
          <a:xfrm>
            <a:off x="395536" y="2348880"/>
            <a:ext cx="4852248" cy="2528664"/>
            <a:chOff x="4182776" y="2348880"/>
            <a:chExt cx="4852248" cy="2528664"/>
          </a:xfrm>
        </p:grpSpPr>
        <p:sp>
          <p:nvSpPr>
            <p:cNvPr id="10" name="Rektangel 9"/>
            <p:cNvSpPr/>
            <p:nvPr/>
          </p:nvSpPr>
          <p:spPr>
            <a:xfrm>
              <a:off x="5724128" y="2348880"/>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System</a:t>
              </a:r>
              <a:endParaRPr lang="en-US" dirty="0"/>
            </a:p>
          </p:txBody>
        </p:sp>
        <p:sp>
          <p:nvSpPr>
            <p:cNvPr id="21" name="Rektangel 20"/>
            <p:cNvSpPr/>
            <p:nvPr/>
          </p:nvSpPr>
          <p:spPr>
            <a:xfrm>
              <a:off x="4499992" y="321297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Business</a:t>
              </a:r>
              <a:endParaRPr lang="en-US" sz="1400" dirty="0"/>
            </a:p>
          </p:txBody>
        </p:sp>
        <p:sp>
          <p:nvSpPr>
            <p:cNvPr id="22" name="Rektangel 21"/>
            <p:cNvSpPr/>
            <p:nvPr/>
          </p:nvSpPr>
          <p:spPr>
            <a:xfrm>
              <a:off x="5733856" y="321297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DB</a:t>
              </a:r>
              <a:endParaRPr lang="en-US" sz="1400" dirty="0"/>
            </a:p>
          </p:txBody>
        </p:sp>
        <p:sp>
          <p:nvSpPr>
            <p:cNvPr id="25" name="Rektangel 24"/>
            <p:cNvSpPr/>
            <p:nvPr/>
          </p:nvSpPr>
          <p:spPr>
            <a:xfrm>
              <a:off x="5733856" y="393305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DB Driver</a:t>
              </a:r>
              <a:endParaRPr lang="en-US" sz="1400" dirty="0"/>
            </a:p>
          </p:txBody>
        </p:sp>
        <p:sp>
          <p:nvSpPr>
            <p:cNvPr id="26" name="Rektangel 25"/>
            <p:cNvSpPr/>
            <p:nvPr/>
          </p:nvSpPr>
          <p:spPr>
            <a:xfrm>
              <a:off x="6948264" y="321297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err="1" smtClean="0"/>
                <a:t>Com</a:t>
              </a:r>
              <a:endParaRPr lang="en-US" sz="1400" dirty="0"/>
            </a:p>
          </p:txBody>
        </p:sp>
        <p:sp>
          <p:nvSpPr>
            <p:cNvPr id="27" name="Rektangel 26"/>
            <p:cNvSpPr/>
            <p:nvPr/>
          </p:nvSpPr>
          <p:spPr>
            <a:xfrm>
              <a:off x="8100392" y="321297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UI</a:t>
              </a:r>
              <a:endParaRPr lang="en-US" sz="1400" dirty="0"/>
            </a:p>
          </p:txBody>
        </p:sp>
        <p:cxnSp>
          <p:nvCxnSpPr>
            <p:cNvPr id="14" name="Vinklad  13"/>
            <p:cNvCxnSpPr>
              <a:stCxn id="10" idx="2"/>
              <a:endCxn id="21" idx="0"/>
            </p:cNvCxnSpPr>
            <p:nvPr/>
          </p:nvCxnSpPr>
          <p:spPr>
            <a:xfrm rot="5400000">
              <a:off x="5328084" y="2384884"/>
              <a:ext cx="432048" cy="12241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Vinklad  18"/>
            <p:cNvCxnSpPr>
              <a:stCxn id="10" idx="2"/>
              <a:endCxn id="22" idx="0"/>
            </p:cNvCxnSpPr>
            <p:nvPr/>
          </p:nvCxnSpPr>
          <p:spPr>
            <a:xfrm rot="16200000" flipH="1">
              <a:off x="5945016" y="2992088"/>
              <a:ext cx="432048" cy="972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9" name="Vinklad  28"/>
            <p:cNvCxnSpPr>
              <a:stCxn id="10" idx="2"/>
              <a:endCxn id="26" idx="0"/>
            </p:cNvCxnSpPr>
            <p:nvPr/>
          </p:nvCxnSpPr>
          <p:spPr>
            <a:xfrm rot="16200000" flipH="1">
              <a:off x="6552220" y="2384884"/>
              <a:ext cx="432048" cy="12241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Vinklad  30"/>
            <p:cNvCxnSpPr>
              <a:stCxn id="10" idx="2"/>
              <a:endCxn id="27" idx="0"/>
            </p:cNvCxnSpPr>
            <p:nvPr/>
          </p:nvCxnSpPr>
          <p:spPr>
            <a:xfrm rot="16200000" flipH="1">
              <a:off x="7128284" y="1808820"/>
              <a:ext cx="432048" cy="23762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Rektangel 38"/>
            <p:cNvSpPr/>
            <p:nvPr/>
          </p:nvSpPr>
          <p:spPr>
            <a:xfrm>
              <a:off x="5436096" y="4725144"/>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Rektangel 39"/>
            <p:cNvSpPr/>
            <p:nvPr/>
          </p:nvSpPr>
          <p:spPr>
            <a:xfrm>
              <a:off x="6020544" y="4725144"/>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Rektangel 40"/>
            <p:cNvSpPr/>
            <p:nvPr/>
          </p:nvSpPr>
          <p:spPr>
            <a:xfrm>
              <a:off x="6571456" y="4725144"/>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2" name="Rektangel 41"/>
            <p:cNvSpPr/>
            <p:nvPr/>
          </p:nvSpPr>
          <p:spPr>
            <a:xfrm>
              <a:off x="6998376" y="4012015"/>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ktangel 42"/>
            <p:cNvSpPr/>
            <p:nvPr/>
          </p:nvSpPr>
          <p:spPr>
            <a:xfrm>
              <a:off x="7579568" y="3996680"/>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38" name="Vinklad  37"/>
            <p:cNvCxnSpPr>
              <a:stCxn id="25" idx="2"/>
              <a:endCxn id="39" idx="0"/>
            </p:cNvCxnSpPr>
            <p:nvPr/>
          </p:nvCxnSpPr>
          <p:spPr>
            <a:xfrm rot="5400000">
              <a:off x="5697180" y="4256420"/>
              <a:ext cx="360040" cy="57740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5" name="Vinklad  44"/>
            <p:cNvCxnSpPr>
              <a:stCxn id="25" idx="2"/>
              <a:endCxn id="40" idx="0"/>
            </p:cNvCxnSpPr>
            <p:nvPr/>
          </p:nvCxnSpPr>
          <p:spPr>
            <a:xfrm rot="16200000" flipH="1">
              <a:off x="5989404" y="4541604"/>
              <a:ext cx="360040" cy="704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7" name="Vinklad  46"/>
            <p:cNvCxnSpPr>
              <a:stCxn id="25" idx="2"/>
              <a:endCxn id="41" idx="0"/>
            </p:cNvCxnSpPr>
            <p:nvPr/>
          </p:nvCxnSpPr>
          <p:spPr>
            <a:xfrm rot="16200000" flipH="1">
              <a:off x="6264860" y="4266148"/>
              <a:ext cx="360040" cy="55795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Vinklad  48"/>
            <p:cNvCxnSpPr>
              <a:stCxn id="26" idx="2"/>
              <a:endCxn id="42" idx="0"/>
            </p:cNvCxnSpPr>
            <p:nvPr/>
          </p:nvCxnSpPr>
          <p:spPr>
            <a:xfrm rot="5400000">
              <a:off x="7082049" y="3713751"/>
              <a:ext cx="366991" cy="2295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Vinklad  50"/>
            <p:cNvCxnSpPr>
              <a:stCxn id="26" idx="2"/>
              <a:endCxn id="43" idx="0"/>
            </p:cNvCxnSpPr>
            <p:nvPr/>
          </p:nvCxnSpPr>
          <p:spPr>
            <a:xfrm rot="16200000" flipH="1">
              <a:off x="7380312" y="3645024"/>
              <a:ext cx="351656" cy="35165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4" name="Rektangel 53"/>
            <p:cNvSpPr/>
            <p:nvPr/>
          </p:nvSpPr>
          <p:spPr>
            <a:xfrm>
              <a:off x="4182776" y="4005065"/>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5" name="Rektangel 54"/>
            <p:cNvSpPr/>
            <p:nvPr/>
          </p:nvSpPr>
          <p:spPr>
            <a:xfrm>
              <a:off x="4767224" y="4005065"/>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ktangel 55"/>
            <p:cNvSpPr/>
            <p:nvPr/>
          </p:nvSpPr>
          <p:spPr>
            <a:xfrm>
              <a:off x="5318136" y="4005065"/>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7" name="Vinklad  56"/>
            <p:cNvCxnSpPr>
              <a:endCxn id="54" idx="0"/>
            </p:cNvCxnSpPr>
            <p:nvPr/>
          </p:nvCxnSpPr>
          <p:spPr>
            <a:xfrm rot="5400000">
              <a:off x="4443860" y="3536341"/>
              <a:ext cx="360040" cy="57740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8" name="Vinklad  57"/>
            <p:cNvCxnSpPr>
              <a:endCxn id="55" idx="0"/>
            </p:cNvCxnSpPr>
            <p:nvPr/>
          </p:nvCxnSpPr>
          <p:spPr>
            <a:xfrm rot="16200000" flipH="1">
              <a:off x="4736084" y="3821525"/>
              <a:ext cx="360040" cy="704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9" name="Vinklad  58"/>
            <p:cNvCxnSpPr>
              <a:endCxn id="56" idx="0"/>
            </p:cNvCxnSpPr>
            <p:nvPr/>
          </p:nvCxnSpPr>
          <p:spPr>
            <a:xfrm rot="16200000" flipH="1">
              <a:off x="5011540" y="3546069"/>
              <a:ext cx="360040" cy="55795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Rektangel 65"/>
            <p:cNvSpPr/>
            <p:nvPr/>
          </p:nvSpPr>
          <p:spPr>
            <a:xfrm>
              <a:off x="8149032" y="4002288"/>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7" name="Rektangel 66"/>
            <p:cNvSpPr/>
            <p:nvPr/>
          </p:nvSpPr>
          <p:spPr>
            <a:xfrm>
              <a:off x="8730224" y="3986953"/>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8" name="Vinklad  67"/>
            <p:cNvCxnSpPr>
              <a:endCxn id="66" idx="0"/>
            </p:cNvCxnSpPr>
            <p:nvPr/>
          </p:nvCxnSpPr>
          <p:spPr>
            <a:xfrm rot="5400000">
              <a:off x="8232705" y="3704024"/>
              <a:ext cx="366991" cy="2295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9" name="Vinklad  68"/>
            <p:cNvCxnSpPr>
              <a:endCxn id="67" idx="0"/>
            </p:cNvCxnSpPr>
            <p:nvPr/>
          </p:nvCxnSpPr>
          <p:spPr>
            <a:xfrm rot="16200000" flipH="1">
              <a:off x="8530968" y="3635297"/>
              <a:ext cx="351656" cy="35165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0" name="Rak 69"/>
            <p:cNvCxnSpPr>
              <a:stCxn id="22" idx="2"/>
              <a:endCxn id="25" idx="0"/>
            </p:cNvCxnSpPr>
            <p:nvPr/>
          </p:nvCxnSpPr>
          <p:spPr>
            <a:xfrm>
              <a:off x="6165904" y="3645024"/>
              <a:ext cx="0" cy="28803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Rektangel 43"/>
          <p:cNvSpPr/>
          <p:nvPr/>
        </p:nvSpPr>
        <p:spPr>
          <a:xfrm>
            <a:off x="7164288" y="2348879"/>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UI.jar</a:t>
            </a:r>
            <a:endParaRPr lang="en-US" sz="1400" dirty="0"/>
          </a:p>
        </p:txBody>
      </p:sp>
      <p:sp>
        <p:nvSpPr>
          <p:cNvPr id="46" name="Rektangel 45"/>
          <p:cNvSpPr/>
          <p:nvPr/>
        </p:nvSpPr>
        <p:spPr>
          <a:xfrm>
            <a:off x="7452320" y="3068960"/>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Driver.jar</a:t>
            </a:r>
            <a:endParaRPr lang="en-US" sz="1400" dirty="0"/>
          </a:p>
        </p:txBody>
      </p:sp>
      <p:sp>
        <p:nvSpPr>
          <p:cNvPr id="48" name="Rektangel 47"/>
          <p:cNvSpPr/>
          <p:nvPr/>
        </p:nvSpPr>
        <p:spPr>
          <a:xfrm>
            <a:off x="7380312" y="4005064"/>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Business.jar</a:t>
            </a:r>
            <a:endParaRPr lang="en-US" sz="1400" dirty="0"/>
          </a:p>
        </p:txBody>
      </p:sp>
      <p:sp>
        <p:nvSpPr>
          <p:cNvPr id="4" name="Höger 3"/>
          <p:cNvSpPr/>
          <p:nvPr/>
        </p:nvSpPr>
        <p:spPr>
          <a:xfrm rot="19689245">
            <a:off x="5796136" y="3140968"/>
            <a:ext cx="5318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öger 49"/>
          <p:cNvSpPr/>
          <p:nvPr/>
        </p:nvSpPr>
        <p:spPr>
          <a:xfrm>
            <a:off x="5868144" y="3429000"/>
            <a:ext cx="5318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öger 52"/>
          <p:cNvSpPr/>
          <p:nvPr/>
        </p:nvSpPr>
        <p:spPr>
          <a:xfrm rot="1100309">
            <a:off x="5868144" y="3717032"/>
            <a:ext cx="5318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ruta 4"/>
          <p:cNvSpPr txBox="1"/>
          <p:nvPr/>
        </p:nvSpPr>
        <p:spPr>
          <a:xfrm>
            <a:off x="5459196" y="2425191"/>
            <a:ext cx="1421671" cy="369332"/>
          </a:xfrm>
          <a:prstGeom prst="rect">
            <a:avLst/>
          </a:prstGeom>
          <a:noFill/>
        </p:spPr>
        <p:txBody>
          <a:bodyPr wrap="none" rtlCol="0">
            <a:spAutoFit/>
          </a:bodyPr>
          <a:lstStyle/>
          <a:p>
            <a:r>
              <a:rPr lang="sv-SE" dirty="0" err="1" smtClean="0"/>
              <a:t>Build</a:t>
            </a:r>
            <a:r>
              <a:rPr lang="sv-SE" dirty="0" smtClean="0"/>
              <a:t> Process</a:t>
            </a:r>
            <a:endParaRPr lang="en-US" dirty="0"/>
          </a:p>
        </p:txBody>
      </p:sp>
      <p:sp>
        <p:nvSpPr>
          <p:cNvPr id="6" name="Rektangel 5"/>
          <p:cNvSpPr/>
          <p:nvPr/>
        </p:nvSpPr>
        <p:spPr>
          <a:xfrm>
            <a:off x="5751840" y="2924944"/>
            <a:ext cx="836384" cy="1062009"/>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5786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5112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err="1" smtClean="0">
                <a:solidFill>
                  <a:schemeClr val="accent3">
                    <a:lumMod val="75000"/>
                  </a:schemeClr>
                </a:solidFill>
                <a:latin typeface="Calibri" pitchFamily="34" charset="0"/>
              </a:rPr>
              <a:t>These</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structural</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components</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are</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called</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Configuration</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Items</a:t>
            </a:r>
            <a:endParaRPr lang="sv-SE" sz="28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28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2800" dirty="0" smtClean="0">
                <a:solidFill>
                  <a:schemeClr val="tx1"/>
                </a:solidFill>
                <a:latin typeface="Calibri" pitchFamily="34" charset="0"/>
              </a:rPr>
              <a:t>All </a:t>
            </a:r>
            <a:r>
              <a:rPr lang="sv-SE" sz="2800" dirty="0" err="1" smtClean="0">
                <a:solidFill>
                  <a:schemeClr val="tx1"/>
                </a:solidFill>
                <a:latin typeface="Calibri" pitchFamily="34" charset="0"/>
              </a:rPr>
              <a:t>should</a:t>
            </a:r>
            <a:r>
              <a:rPr lang="sv-SE" sz="2800" dirty="0" smtClean="0">
                <a:solidFill>
                  <a:schemeClr val="tx1"/>
                </a:solidFill>
                <a:latin typeface="Calibri" pitchFamily="34" charset="0"/>
              </a:rPr>
              <a:t> be </a:t>
            </a:r>
            <a:r>
              <a:rPr lang="sv-SE" sz="2800" dirty="0" err="1" smtClean="0">
                <a:solidFill>
                  <a:schemeClr val="tx1"/>
                </a:solidFill>
                <a:latin typeface="Calibri" pitchFamily="34" charset="0"/>
              </a:rPr>
              <a:t>put</a:t>
            </a:r>
            <a:r>
              <a:rPr lang="sv-SE" sz="2800" dirty="0" smtClean="0">
                <a:solidFill>
                  <a:schemeClr val="tx1"/>
                </a:solidFill>
                <a:latin typeface="Calibri" pitchFamily="34" charset="0"/>
              </a:rPr>
              <a:t> under version </a:t>
            </a:r>
            <a:r>
              <a:rPr lang="sv-SE" sz="2800" dirty="0" err="1" smtClean="0">
                <a:solidFill>
                  <a:schemeClr val="tx1"/>
                </a:solidFill>
                <a:latin typeface="Calibri" pitchFamily="34" charset="0"/>
              </a:rPr>
              <a:t>control</a:t>
            </a:r>
            <a:r>
              <a:rPr lang="sv-SE" sz="2800" dirty="0" smtClean="0">
                <a:solidFill>
                  <a:schemeClr val="tx1"/>
                </a:solidFill>
                <a:latin typeface="Calibri" pitchFamily="34" charset="0"/>
              </a:rPr>
              <a:t>!</a:t>
            </a:r>
            <a:endParaRPr lang="sv-SE" sz="28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grpSp>
        <p:nvGrpSpPr>
          <p:cNvPr id="2" name="Grupp 1"/>
          <p:cNvGrpSpPr/>
          <p:nvPr/>
        </p:nvGrpSpPr>
        <p:grpSpPr>
          <a:xfrm>
            <a:off x="395536" y="2348880"/>
            <a:ext cx="4852248" cy="2528664"/>
            <a:chOff x="4182776" y="2348880"/>
            <a:chExt cx="4852248" cy="2528664"/>
          </a:xfrm>
        </p:grpSpPr>
        <p:sp>
          <p:nvSpPr>
            <p:cNvPr id="10" name="Rektangel 9"/>
            <p:cNvSpPr/>
            <p:nvPr/>
          </p:nvSpPr>
          <p:spPr>
            <a:xfrm>
              <a:off x="5724128" y="2348880"/>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System</a:t>
              </a:r>
              <a:endParaRPr lang="en-US" dirty="0"/>
            </a:p>
          </p:txBody>
        </p:sp>
        <p:sp>
          <p:nvSpPr>
            <p:cNvPr id="21" name="Rektangel 20"/>
            <p:cNvSpPr/>
            <p:nvPr/>
          </p:nvSpPr>
          <p:spPr>
            <a:xfrm>
              <a:off x="4499992" y="321297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Business</a:t>
              </a:r>
              <a:endParaRPr lang="en-US" sz="1400" dirty="0"/>
            </a:p>
          </p:txBody>
        </p:sp>
        <p:sp>
          <p:nvSpPr>
            <p:cNvPr id="22" name="Rektangel 21"/>
            <p:cNvSpPr/>
            <p:nvPr/>
          </p:nvSpPr>
          <p:spPr>
            <a:xfrm>
              <a:off x="5733856" y="321297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DB</a:t>
              </a:r>
              <a:endParaRPr lang="en-US" sz="1400" dirty="0"/>
            </a:p>
          </p:txBody>
        </p:sp>
        <p:sp>
          <p:nvSpPr>
            <p:cNvPr id="25" name="Rektangel 24"/>
            <p:cNvSpPr/>
            <p:nvPr/>
          </p:nvSpPr>
          <p:spPr>
            <a:xfrm>
              <a:off x="5733856" y="393305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DB Driver</a:t>
              </a:r>
              <a:endParaRPr lang="en-US" sz="1400" dirty="0"/>
            </a:p>
          </p:txBody>
        </p:sp>
        <p:sp>
          <p:nvSpPr>
            <p:cNvPr id="26" name="Rektangel 25"/>
            <p:cNvSpPr/>
            <p:nvPr/>
          </p:nvSpPr>
          <p:spPr>
            <a:xfrm>
              <a:off x="6948264" y="321297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err="1" smtClean="0"/>
                <a:t>Com</a:t>
              </a:r>
              <a:endParaRPr lang="en-US" sz="1400" dirty="0"/>
            </a:p>
          </p:txBody>
        </p:sp>
        <p:sp>
          <p:nvSpPr>
            <p:cNvPr id="27" name="Rektangel 26"/>
            <p:cNvSpPr/>
            <p:nvPr/>
          </p:nvSpPr>
          <p:spPr>
            <a:xfrm>
              <a:off x="8100392" y="3212976"/>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UI</a:t>
              </a:r>
              <a:endParaRPr lang="en-US" sz="1400" dirty="0"/>
            </a:p>
          </p:txBody>
        </p:sp>
        <p:cxnSp>
          <p:nvCxnSpPr>
            <p:cNvPr id="14" name="Vinklad  13"/>
            <p:cNvCxnSpPr>
              <a:stCxn id="10" idx="2"/>
              <a:endCxn id="21" idx="0"/>
            </p:cNvCxnSpPr>
            <p:nvPr/>
          </p:nvCxnSpPr>
          <p:spPr>
            <a:xfrm rot="5400000">
              <a:off x="5328084" y="2384884"/>
              <a:ext cx="432048" cy="12241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Vinklad  18"/>
            <p:cNvCxnSpPr>
              <a:stCxn id="10" idx="2"/>
              <a:endCxn id="22" idx="0"/>
            </p:cNvCxnSpPr>
            <p:nvPr/>
          </p:nvCxnSpPr>
          <p:spPr>
            <a:xfrm rot="16200000" flipH="1">
              <a:off x="5945016" y="2992088"/>
              <a:ext cx="432048" cy="972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9" name="Vinklad  28"/>
            <p:cNvCxnSpPr>
              <a:stCxn id="10" idx="2"/>
              <a:endCxn id="26" idx="0"/>
            </p:cNvCxnSpPr>
            <p:nvPr/>
          </p:nvCxnSpPr>
          <p:spPr>
            <a:xfrm rot="16200000" flipH="1">
              <a:off x="6552220" y="2384884"/>
              <a:ext cx="432048" cy="12241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Vinklad  30"/>
            <p:cNvCxnSpPr>
              <a:stCxn id="10" idx="2"/>
              <a:endCxn id="27" idx="0"/>
            </p:cNvCxnSpPr>
            <p:nvPr/>
          </p:nvCxnSpPr>
          <p:spPr>
            <a:xfrm rot="16200000" flipH="1">
              <a:off x="7128284" y="1808820"/>
              <a:ext cx="432048" cy="23762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Rektangel 38"/>
            <p:cNvSpPr/>
            <p:nvPr/>
          </p:nvSpPr>
          <p:spPr>
            <a:xfrm>
              <a:off x="5436096" y="4725144"/>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Rektangel 39"/>
            <p:cNvSpPr/>
            <p:nvPr/>
          </p:nvSpPr>
          <p:spPr>
            <a:xfrm>
              <a:off x="6020544" y="4725144"/>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Rektangel 40"/>
            <p:cNvSpPr/>
            <p:nvPr/>
          </p:nvSpPr>
          <p:spPr>
            <a:xfrm>
              <a:off x="6571456" y="4725144"/>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2" name="Rektangel 41"/>
            <p:cNvSpPr/>
            <p:nvPr/>
          </p:nvSpPr>
          <p:spPr>
            <a:xfrm>
              <a:off x="6998376" y="4012015"/>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ktangel 42"/>
            <p:cNvSpPr/>
            <p:nvPr/>
          </p:nvSpPr>
          <p:spPr>
            <a:xfrm>
              <a:off x="7579568" y="3996680"/>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38" name="Vinklad  37"/>
            <p:cNvCxnSpPr>
              <a:stCxn id="25" idx="2"/>
              <a:endCxn id="39" idx="0"/>
            </p:cNvCxnSpPr>
            <p:nvPr/>
          </p:nvCxnSpPr>
          <p:spPr>
            <a:xfrm rot="5400000">
              <a:off x="5697180" y="4256420"/>
              <a:ext cx="360040" cy="57740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5" name="Vinklad  44"/>
            <p:cNvCxnSpPr>
              <a:stCxn id="25" idx="2"/>
              <a:endCxn id="40" idx="0"/>
            </p:cNvCxnSpPr>
            <p:nvPr/>
          </p:nvCxnSpPr>
          <p:spPr>
            <a:xfrm rot="16200000" flipH="1">
              <a:off x="5989404" y="4541604"/>
              <a:ext cx="360040" cy="704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7" name="Vinklad  46"/>
            <p:cNvCxnSpPr>
              <a:stCxn id="25" idx="2"/>
              <a:endCxn id="41" idx="0"/>
            </p:cNvCxnSpPr>
            <p:nvPr/>
          </p:nvCxnSpPr>
          <p:spPr>
            <a:xfrm rot="16200000" flipH="1">
              <a:off x="6264860" y="4266148"/>
              <a:ext cx="360040" cy="55795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Vinklad  48"/>
            <p:cNvCxnSpPr>
              <a:stCxn id="26" idx="2"/>
              <a:endCxn id="42" idx="0"/>
            </p:cNvCxnSpPr>
            <p:nvPr/>
          </p:nvCxnSpPr>
          <p:spPr>
            <a:xfrm rot="5400000">
              <a:off x="7082049" y="3713751"/>
              <a:ext cx="366991" cy="2295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Vinklad  50"/>
            <p:cNvCxnSpPr>
              <a:stCxn id="26" idx="2"/>
              <a:endCxn id="43" idx="0"/>
            </p:cNvCxnSpPr>
            <p:nvPr/>
          </p:nvCxnSpPr>
          <p:spPr>
            <a:xfrm rot="16200000" flipH="1">
              <a:off x="7380312" y="3645024"/>
              <a:ext cx="351656" cy="35165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4" name="Rektangel 53"/>
            <p:cNvSpPr/>
            <p:nvPr/>
          </p:nvSpPr>
          <p:spPr>
            <a:xfrm>
              <a:off x="4182776" y="4005065"/>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5" name="Rektangel 54"/>
            <p:cNvSpPr/>
            <p:nvPr/>
          </p:nvSpPr>
          <p:spPr>
            <a:xfrm>
              <a:off x="4767224" y="4005065"/>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ktangel 55"/>
            <p:cNvSpPr/>
            <p:nvPr/>
          </p:nvSpPr>
          <p:spPr>
            <a:xfrm>
              <a:off x="5318136" y="4005065"/>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7" name="Vinklad  56"/>
            <p:cNvCxnSpPr>
              <a:endCxn id="54" idx="0"/>
            </p:cNvCxnSpPr>
            <p:nvPr/>
          </p:nvCxnSpPr>
          <p:spPr>
            <a:xfrm rot="5400000">
              <a:off x="4443860" y="3536341"/>
              <a:ext cx="360040" cy="57740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8" name="Vinklad  57"/>
            <p:cNvCxnSpPr>
              <a:endCxn id="55" idx="0"/>
            </p:cNvCxnSpPr>
            <p:nvPr/>
          </p:nvCxnSpPr>
          <p:spPr>
            <a:xfrm rot="16200000" flipH="1">
              <a:off x="4736084" y="3821525"/>
              <a:ext cx="360040" cy="704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9" name="Vinklad  58"/>
            <p:cNvCxnSpPr>
              <a:endCxn id="56" idx="0"/>
            </p:cNvCxnSpPr>
            <p:nvPr/>
          </p:nvCxnSpPr>
          <p:spPr>
            <a:xfrm rot="16200000" flipH="1">
              <a:off x="5011540" y="3546069"/>
              <a:ext cx="360040" cy="55795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Rektangel 65"/>
            <p:cNvSpPr/>
            <p:nvPr/>
          </p:nvSpPr>
          <p:spPr>
            <a:xfrm>
              <a:off x="8149032" y="4002288"/>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7" name="Rektangel 66"/>
            <p:cNvSpPr/>
            <p:nvPr/>
          </p:nvSpPr>
          <p:spPr>
            <a:xfrm>
              <a:off x="8730224" y="3986953"/>
              <a:ext cx="304800" cy="152400"/>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8" name="Vinklad  67"/>
            <p:cNvCxnSpPr>
              <a:endCxn id="66" idx="0"/>
            </p:cNvCxnSpPr>
            <p:nvPr/>
          </p:nvCxnSpPr>
          <p:spPr>
            <a:xfrm rot="5400000">
              <a:off x="8232705" y="3704024"/>
              <a:ext cx="366991" cy="2295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9" name="Vinklad  68"/>
            <p:cNvCxnSpPr>
              <a:endCxn id="67" idx="0"/>
            </p:cNvCxnSpPr>
            <p:nvPr/>
          </p:nvCxnSpPr>
          <p:spPr>
            <a:xfrm rot="16200000" flipH="1">
              <a:off x="8530968" y="3635297"/>
              <a:ext cx="351656" cy="35165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0" name="Rak 69"/>
            <p:cNvCxnSpPr>
              <a:stCxn id="22" idx="2"/>
              <a:endCxn id="25" idx="0"/>
            </p:cNvCxnSpPr>
            <p:nvPr/>
          </p:nvCxnSpPr>
          <p:spPr>
            <a:xfrm>
              <a:off x="6165904" y="3645024"/>
              <a:ext cx="0" cy="28803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Rektangel 43"/>
          <p:cNvSpPr/>
          <p:nvPr/>
        </p:nvSpPr>
        <p:spPr>
          <a:xfrm>
            <a:off x="7164288" y="2348879"/>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UI.jar</a:t>
            </a:r>
            <a:endParaRPr lang="en-US" sz="1400" dirty="0"/>
          </a:p>
        </p:txBody>
      </p:sp>
      <p:sp>
        <p:nvSpPr>
          <p:cNvPr id="46" name="Rektangel 45"/>
          <p:cNvSpPr/>
          <p:nvPr/>
        </p:nvSpPr>
        <p:spPr>
          <a:xfrm>
            <a:off x="7452320" y="3068960"/>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Driver.jar</a:t>
            </a:r>
            <a:endParaRPr lang="en-US" sz="1400" dirty="0"/>
          </a:p>
        </p:txBody>
      </p:sp>
      <p:sp>
        <p:nvSpPr>
          <p:cNvPr id="48" name="Rektangel 47"/>
          <p:cNvSpPr/>
          <p:nvPr/>
        </p:nvSpPr>
        <p:spPr>
          <a:xfrm>
            <a:off x="7380312" y="4005064"/>
            <a:ext cx="864096" cy="4320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Business.jar</a:t>
            </a:r>
            <a:endParaRPr lang="en-US" sz="1400" dirty="0"/>
          </a:p>
        </p:txBody>
      </p:sp>
    </p:spTree>
    <p:extLst>
      <p:ext uri="{BB962C8B-B14F-4D97-AF65-F5344CB8AC3E}">
        <p14:creationId xmlns:p14="http://schemas.microsoft.com/office/powerpoint/2010/main" val="14177215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0272" y="1137786"/>
            <a:ext cx="6985000" cy="793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Client</a:t>
            </a:r>
            <a:r>
              <a:rPr lang="sv-SE" sz="4000" b="1" dirty="0" smtClean="0">
                <a:solidFill>
                  <a:schemeClr val="accent3">
                    <a:lumMod val="75000"/>
                  </a:schemeClr>
                </a:solidFill>
                <a:latin typeface="Calibri" pitchFamily="34" charset="0"/>
              </a:rPr>
              <a:t> Server</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a:t>
            </a:r>
            <a:r>
              <a:rPr lang="sv-SE" sz="3000" dirty="0" err="1" smtClean="0">
                <a:solidFill>
                  <a:srgbClr val="EEECE1"/>
                </a:solidFill>
                <a:latin typeface="Cambria" pitchFamily="18" charset="0"/>
              </a:rPr>
              <a:t>repository</a:t>
            </a:r>
            <a:endParaRPr lang="sv-SE" sz="3000" dirty="0">
              <a:solidFill>
                <a:srgbClr val="EEECE1"/>
              </a:solidFill>
              <a:latin typeface="Cambria" pitchFamily="18" charset="0"/>
            </a:endParaRPr>
          </a:p>
        </p:txBody>
      </p:sp>
      <p:sp>
        <p:nvSpPr>
          <p:cNvPr id="19" name="Magnetskiva 18"/>
          <p:cNvSpPr/>
          <p:nvPr/>
        </p:nvSpPr>
        <p:spPr>
          <a:xfrm>
            <a:off x="3087116" y="2060848"/>
            <a:ext cx="100811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Server</a:t>
            </a:r>
            <a:endParaRPr lang="en-US" dirty="0"/>
          </a:p>
        </p:txBody>
      </p:sp>
      <p:grpSp>
        <p:nvGrpSpPr>
          <p:cNvPr id="8" name="Grupp 7"/>
          <p:cNvGrpSpPr/>
          <p:nvPr/>
        </p:nvGrpSpPr>
        <p:grpSpPr>
          <a:xfrm>
            <a:off x="971600" y="4725144"/>
            <a:ext cx="2808312" cy="1581981"/>
            <a:chOff x="971600" y="4725144"/>
            <a:chExt cx="2808312" cy="1581981"/>
          </a:xfrm>
        </p:grpSpPr>
        <p:pic>
          <p:nvPicPr>
            <p:cNvPr id="24"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941168"/>
              <a:ext cx="1224136" cy="1365957"/>
            </a:xfrm>
            <a:prstGeom prst="rect">
              <a:avLst/>
            </a:prstGeom>
            <a:noFill/>
            <a:extLst>
              <a:ext uri="{909E8E84-426E-40DD-AFC4-6F175D3DCCD1}">
                <a14:hiddenFill xmlns:a14="http://schemas.microsoft.com/office/drawing/2010/main">
                  <a:solidFill>
                    <a:srgbClr val="FFFFFF"/>
                  </a:solidFill>
                </a14:hiddenFill>
              </a:ext>
            </a:extLst>
          </p:spPr>
        </p:pic>
        <p:sp>
          <p:nvSpPr>
            <p:cNvPr id="6" name="textruta 5"/>
            <p:cNvSpPr txBox="1"/>
            <p:nvPr/>
          </p:nvSpPr>
          <p:spPr>
            <a:xfrm>
              <a:off x="1475656" y="4725144"/>
              <a:ext cx="2304256" cy="553998"/>
            </a:xfrm>
            <a:prstGeom prst="rect">
              <a:avLst/>
            </a:prstGeom>
            <a:solidFill>
              <a:schemeClr val="bg1">
                <a:lumMod val="50000"/>
                <a:alpha val="19000"/>
              </a:schemeClr>
            </a:solidFill>
            <a:ln w="3175">
              <a:solidFill>
                <a:schemeClr val="bg1">
                  <a:lumMod val="50000"/>
                </a:schemeClr>
              </a:solidFill>
            </a:ln>
          </p:spPr>
          <p:txBody>
            <a:bodyPr wrap="square" rtlCol="0">
              <a:spAutoFit/>
            </a:bodyPr>
            <a:lstStyle/>
            <a:p>
              <a:r>
                <a:rPr lang="sv-SE" sz="1000" dirty="0" smtClean="0">
                  <a:latin typeface="Consolas" panose="020B0609020204030204" pitchFamily="49" charset="0"/>
                  <a:cs typeface="Consolas" panose="020B0609020204030204" pitchFamily="49" charset="0"/>
                </a:rPr>
                <a:t>public </a:t>
              </a:r>
              <a:r>
                <a:rPr lang="sv-SE" sz="1000" dirty="0" err="1" smtClean="0">
                  <a:latin typeface="Consolas" panose="020B0609020204030204" pitchFamily="49" charset="0"/>
                  <a:cs typeface="Consolas" panose="020B0609020204030204" pitchFamily="49" charset="0"/>
                </a:rPr>
                <a:t>int</a:t>
              </a:r>
              <a:r>
                <a:rPr lang="sv-SE" sz="1000" dirty="0" smtClean="0">
                  <a:latin typeface="Consolas" panose="020B0609020204030204" pitchFamily="49" charset="0"/>
                  <a:cs typeface="Consolas" panose="020B0609020204030204" pitchFamily="49" charset="0"/>
                </a:rPr>
                <a:t> </a:t>
              </a:r>
              <a:r>
                <a:rPr lang="sv-SE" sz="1000" dirty="0" err="1" smtClean="0">
                  <a:latin typeface="Consolas" panose="020B0609020204030204" pitchFamily="49" charset="0"/>
                  <a:cs typeface="Consolas" panose="020B0609020204030204" pitchFamily="49" charset="0"/>
                </a:rPr>
                <a:t>foo</a:t>
              </a:r>
              <a:r>
                <a:rPr lang="sv-SE" sz="1000" dirty="0" smtClean="0">
                  <a:latin typeface="Consolas" panose="020B0609020204030204" pitchFamily="49" charset="0"/>
                  <a:cs typeface="Consolas" panose="020B0609020204030204" pitchFamily="49" charset="0"/>
                </a:rPr>
                <a:t>(String </a:t>
              </a:r>
              <a:r>
                <a:rPr lang="sv-SE" sz="1000" dirty="0" err="1" smtClean="0">
                  <a:latin typeface="Consolas" panose="020B0609020204030204" pitchFamily="49" charset="0"/>
                  <a:cs typeface="Consolas" panose="020B0609020204030204" pitchFamily="49" charset="0"/>
                </a:rPr>
                <a:t>name</a:t>
              </a:r>
              <a:r>
                <a:rPr lang="sv-SE" sz="1000" dirty="0" smtClean="0">
                  <a:latin typeface="Consolas" panose="020B0609020204030204" pitchFamily="49" charset="0"/>
                  <a:cs typeface="Consolas" panose="020B0609020204030204" pitchFamily="49" charset="0"/>
                </a:rPr>
                <a:t>) {</a:t>
              </a:r>
            </a:p>
            <a:p>
              <a:r>
                <a:rPr lang="sv-SE" sz="1000" dirty="0">
                  <a:latin typeface="Consolas" panose="020B0609020204030204" pitchFamily="49" charset="0"/>
                  <a:cs typeface="Consolas" panose="020B0609020204030204" pitchFamily="49" charset="0"/>
                </a:rPr>
                <a:t> </a:t>
              </a:r>
              <a:r>
                <a:rPr lang="sv-SE" sz="1000" dirty="0" smtClean="0">
                  <a:latin typeface="Consolas" panose="020B0609020204030204" pitchFamily="49" charset="0"/>
                  <a:cs typeface="Consolas" panose="020B0609020204030204" pitchFamily="49" charset="0"/>
                </a:rPr>
                <a:t>   ...</a:t>
              </a:r>
              <a:endParaRPr lang="sv-SE" sz="1000" dirty="0">
                <a:latin typeface="Consolas" panose="020B0609020204030204" pitchFamily="49" charset="0"/>
                <a:cs typeface="Consolas" panose="020B0609020204030204" pitchFamily="49" charset="0"/>
              </a:endParaRPr>
            </a:p>
            <a:p>
              <a:r>
                <a:rPr lang="sv-SE"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grpSp>
      <p:grpSp>
        <p:nvGrpSpPr>
          <p:cNvPr id="26" name="Grupp 25"/>
          <p:cNvGrpSpPr/>
          <p:nvPr/>
        </p:nvGrpSpPr>
        <p:grpSpPr>
          <a:xfrm>
            <a:off x="4283968" y="4833155"/>
            <a:ext cx="2808312" cy="1581981"/>
            <a:chOff x="971600" y="4725144"/>
            <a:chExt cx="2808312" cy="1581981"/>
          </a:xfrm>
        </p:grpSpPr>
        <p:pic>
          <p:nvPicPr>
            <p:cNvPr id="27"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941168"/>
              <a:ext cx="1224136" cy="1365957"/>
            </a:xfrm>
            <a:prstGeom prst="rect">
              <a:avLst/>
            </a:prstGeom>
            <a:noFill/>
            <a:extLst>
              <a:ext uri="{909E8E84-426E-40DD-AFC4-6F175D3DCCD1}">
                <a14:hiddenFill xmlns:a14="http://schemas.microsoft.com/office/drawing/2010/main">
                  <a:solidFill>
                    <a:srgbClr val="FFFFFF"/>
                  </a:solidFill>
                </a14:hiddenFill>
              </a:ext>
            </a:extLst>
          </p:spPr>
        </p:pic>
        <p:sp>
          <p:nvSpPr>
            <p:cNvPr id="28" name="textruta 27"/>
            <p:cNvSpPr txBox="1"/>
            <p:nvPr/>
          </p:nvSpPr>
          <p:spPr>
            <a:xfrm>
              <a:off x="1475656" y="4725144"/>
              <a:ext cx="2304256" cy="553998"/>
            </a:xfrm>
            <a:prstGeom prst="rect">
              <a:avLst/>
            </a:prstGeom>
            <a:solidFill>
              <a:schemeClr val="bg1">
                <a:lumMod val="50000"/>
                <a:alpha val="19000"/>
              </a:schemeClr>
            </a:solidFill>
            <a:ln w="3175">
              <a:solidFill>
                <a:schemeClr val="bg1">
                  <a:lumMod val="50000"/>
                </a:schemeClr>
              </a:solidFill>
            </a:ln>
          </p:spPr>
          <p:txBody>
            <a:bodyPr wrap="square" rtlCol="0">
              <a:spAutoFit/>
            </a:bodyPr>
            <a:lstStyle/>
            <a:p>
              <a:r>
                <a:rPr lang="sv-SE" sz="1000" dirty="0" smtClean="0">
                  <a:latin typeface="Consolas" panose="020B0609020204030204" pitchFamily="49" charset="0"/>
                  <a:cs typeface="Consolas" panose="020B0609020204030204" pitchFamily="49" charset="0"/>
                </a:rPr>
                <a:t>public </a:t>
              </a:r>
              <a:r>
                <a:rPr lang="sv-SE" sz="1000" dirty="0" err="1" smtClean="0">
                  <a:latin typeface="Consolas" panose="020B0609020204030204" pitchFamily="49" charset="0"/>
                  <a:cs typeface="Consolas" panose="020B0609020204030204" pitchFamily="49" charset="0"/>
                </a:rPr>
                <a:t>int</a:t>
              </a:r>
              <a:r>
                <a:rPr lang="sv-SE" sz="1000" dirty="0" smtClean="0">
                  <a:latin typeface="Consolas" panose="020B0609020204030204" pitchFamily="49" charset="0"/>
                  <a:cs typeface="Consolas" panose="020B0609020204030204" pitchFamily="49" charset="0"/>
                </a:rPr>
                <a:t> </a:t>
              </a:r>
              <a:r>
                <a:rPr lang="sv-SE" sz="1000" dirty="0" err="1" smtClean="0">
                  <a:latin typeface="Consolas" panose="020B0609020204030204" pitchFamily="49" charset="0"/>
                  <a:cs typeface="Consolas" panose="020B0609020204030204" pitchFamily="49" charset="0"/>
                </a:rPr>
                <a:t>foo</a:t>
              </a:r>
              <a:r>
                <a:rPr lang="sv-SE" sz="1000" dirty="0" smtClean="0">
                  <a:latin typeface="Consolas" panose="020B0609020204030204" pitchFamily="49" charset="0"/>
                  <a:cs typeface="Consolas" panose="020B0609020204030204" pitchFamily="49" charset="0"/>
                </a:rPr>
                <a:t>(String </a:t>
              </a:r>
              <a:r>
                <a:rPr lang="sv-SE" sz="1000" dirty="0" err="1" smtClean="0">
                  <a:latin typeface="Consolas" panose="020B0609020204030204" pitchFamily="49" charset="0"/>
                  <a:cs typeface="Consolas" panose="020B0609020204030204" pitchFamily="49" charset="0"/>
                </a:rPr>
                <a:t>name</a:t>
              </a:r>
              <a:r>
                <a:rPr lang="sv-SE" sz="1000" dirty="0" smtClean="0">
                  <a:latin typeface="Consolas" panose="020B0609020204030204" pitchFamily="49" charset="0"/>
                  <a:cs typeface="Consolas" panose="020B0609020204030204" pitchFamily="49" charset="0"/>
                </a:rPr>
                <a:t>) {</a:t>
              </a:r>
            </a:p>
            <a:p>
              <a:r>
                <a:rPr lang="sv-SE" sz="1000" dirty="0">
                  <a:latin typeface="Consolas" panose="020B0609020204030204" pitchFamily="49" charset="0"/>
                  <a:cs typeface="Consolas" panose="020B0609020204030204" pitchFamily="49" charset="0"/>
                </a:rPr>
                <a:t> </a:t>
              </a:r>
              <a:r>
                <a:rPr lang="sv-SE" sz="1000" dirty="0" smtClean="0">
                  <a:latin typeface="Consolas" panose="020B0609020204030204" pitchFamily="49" charset="0"/>
                  <a:cs typeface="Consolas" panose="020B0609020204030204" pitchFamily="49" charset="0"/>
                </a:rPr>
                <a:t>   ...</a:t>
              </a:r>
              <a:endParaRPr lang="sv-SE" sz="1000" dirty="0">
                <a:latin typeface="Consolas" panose="020B0609020204030204" pitchFamily="49" charset="0"/>
                <a:cs typeface="Consolas" panose="020B0609020204030204" pitchFamily="49" charset="0"/>
              </a:endParaRPr>
            </a:p>
            <a:p>
              <a:r>
                <a:rPr lang="sv-SE"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grpSp>
      <p:grpSp>
        <p:nvGrpSpPr>
          <p:cNvPr id="29" name="Grupp 28"/>
          <p:cNvGrpSpPr/>
          <p:nvPr/>
        </p:nvGrpSpPr>
        <p:grpSpPr>
          <a:xfrm>
            <a:off x="5796136" y="2708920"/>
            <a:ext cx="2808312" cy="1581981"/>
            <a:chOff x="971600" y="4725144"/>
            <a:chExt cx="2808312" cy="1581981"/>
          </a:xfrm>
        </p:grpSpPr>
        <p:pic>
          <p:nvPicPr>
            <p:cNvPr id="30"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941168"/>
              <a:ext cx="1224136" cy="1365957"/>
            </a:xfrm>
            <a:prstGeom prst="rect">
              <a:avLst/>
            </a:prstGeom>
            <a:noFill/>
            <a:extLst>
              <a:ext uri="{909E8E84-426E-40DD-AFC4-6F175D3DCCD1}">
                <a14:hiddenFill xmlns:a14="http://schemas.microsoft.com/office/drawing/2010/main">
                  <a:solidFill>
                    <a:srgbClr val="FFFFFF"/>
                  </a:solidFill>
                </a14:hiddenFill>
              </a:ext>
            </a:extLst>
          </p:spPr>
        </p:pic>
        <p:sp>
          <p:nvSpPr>
            <p:cNvPr id="31" name="textruta 30"/>
            <p:cNvSpPr txBox="1"/>
            <p:nvPr/>
          </p:nvSpPr>
          <p:spPr>
            <a:xfrm>
              <a:off x="1475656" y="4725144"/>
              <a:ext cx="2304256" cy="553998"/>
            </a:xfrm>
            <a:prstGeom prst="rect">
              <a:avLst/>
            </a:prstGeom>
            <a:solidFill>
              <a:schemeClr val="bg1">
                <a:lumMod val="50000"/>
                <a:alpha val="19000"/>
              </a:schemeClr>
            </a:solidFill>
            <a:ln w="3175">
              <a:solidFill>
                <a:schemeClr val="bg1">
                  <a:lumMod val="50000"/>
                </a:schemeClr>
              </a:solidFill>
            </a:ln>
          </p:spPr>
          <p:txBody>
            <a:bodyPr wrap="square" rtlCol="0">
              <a:spAutoFit/>
            </a:bodyPr>
            <a:lstStyle/>
            <a:p>
              <a:r>
                <a:rPr lang="sv-SE" sz="1000" dirty="0" smtClean="0">
                  <a:latin typeface="Consolas" panose="020B0609020204030204" pitchFamily="49" charset="0"/>
                  <a:cs typeface="Consolas" panose="020B0609020204030204" pitchFamily="49" charset="0"/>
                </a:rPr>
                <a:t>public </a:t>
              </a:r>
              <a:r>
                <a:rPr lang="sv-SE" sz="1000" dirty="0" err="1" smtClean="0">
                  <a:latin typeface="Consolas" panose="020B0609020204030204" pitchFamily="49" charset="0"/>
                  <a:cs typeface="Consolas" panose="020B0609020204030204" pitchFamily="49" charset="0"/>
                </a:rPr>
                <a:t>int</a:t>
              </a:r>
              <a:r>
                <a:rPr lang="sv-SE" sz="1000" dirty="0" smtClean="0">
                  <a:latin typeface="Consolas" panose="020B0609020204030204" pitchFamily="49" charset="0"/>
                  <a:cs typeface="Consolas" panose="020B0609020204030204" pitchFamily="49" charset="0"/>
                </a:rPr>
                <a:t> </a:t>
              </a:r>
              <a:r>
                <a:rPr lang="sv-SE" sz="1000" dirty="0" err="1" smtClean="0">
                  <a:latin typeface="Consolas" panose="020B0609020204030204" pitchFamily="49" charset="0"/>
                  <a:cs typeface="Consolas" panose="020B0609020204030204" pitchFamily="49" charset="0"/>
                </a:rPr>
                <a:t>foo</a:t>
              </a:r>
              <a:r>
                <a:rPr lang="sv-SE" sz="1000" dirty="0" smtClean="0">
                  <a:latin typeface="Consolas" panose="020B0609020204030204" pitchFamily="49" charset="0"/>
                  <a:cs typeface="Consolas" panose="020B0609020204030204" pitchFamily="49" charset="0"/>
                </a:rPr>
                <a:t>(String </a:t>
              </a:r>
              <a:r>
                <a:rPr lang="sv-SE" sz="1000" dirty="0" err="1" smtClean="0">
                  <a:latin typeface="Consolas" panose="020B0609020204030204" pitchFamily="49" charset="0"/>
                  <a:cs typeface="Consolas" panose="020B0609020204030204" pitchFamily="49" charset="0"/>
                </a:rPr>
                <a:t>name</a:t>
              </a:r>
              <a:r>
                <a:rPr lang="sv-SE" sz="1000" dirty="0" smtClean="0">
                  <a:latin typeface="Consolas" panose="020B0609020204030204" pitchFamily="49" charset="0"/>
                  <a:cs typeface="Consolas" panose="020B0609020204030204" pitchFamily="49" charset="0"/>
                </a:rPr>
                <a:t>) {</a:t>
              </a:r>
            </a:p>
            <a:p>
              <a:r>
                <a:rPr lang="sv-SE" sz="1000" dirty="0">
                  <a:latin typeface="Consolas" panose="020B0609020204030204" pitchFamily="49" charset="0"/>
                  <a:cs typeface="Consolas" panose="020B0609020204030204" pitchFamily="49" charset="0"/>
                </a:rPr>
                <a:t> </a:t>
              </a:r>
              <a:r>
                <a:rPr lang="sv-SE" sz="1000" dirty="0" smtClean="0">
                  <a:latin typeface="Consolas" panose="020B0609020204030204" pitchFamily="49" charset="0"/>
                  <a:cs typeface="Consolas" panose="020B0609020204030204" pitchFamily="49" charset="0"/>
                </a:rPr>
                <a:t>   ...</a:t>
              </a:r>
              <a:endParaRPr lang="sv-SE" sz="1000" dirty="0">
                <a:latin typeface="Consolas" panose="020B0609020204030204" pitchFamily="49" charset="0"/>
                <a:cs typeface="Consolas" panose="020B0609020204030204" pitchFamily="49" charset="0"/>
              </a:endParaRPr>
            </a:p>
            <a:p>
              <a:r>
                <a:rPr lang="sv-SE"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grpSp>
      <p:sp>
        <p:nvSpPr>
          <p:cNvPr id="32" name="Vänster-höger 31"/>
          <p:cNvSpPr/>
          <p:nvPr/>
        </p:nvSpPr>
        <p:spPr>
          <a:xfrm rot="18323728">
            <a:off x="2793616" y="3859965"/>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Vänster-höger 32"/>
          <p:cNvSpPr/>
          <p:nvPr/>
        </p:nvSpPr>
        <p:spPr>
          <a:xfrm rot="13129082">
            <a:off x="4497474" y="3859966"/>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Vänster-höger 33"/>
          <p:cNvSpPr/>
          <p:nvPr/>
        </p:nvSpPr>
        <p:spPr>
          <a:xfrm rot="11115488">
            <a:off x="4799834" y="2845059"/>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66186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59632" y="1125488"/>
            <a:ext cx="6985000" cy="3815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Content</a:t>
            </a:r>
            <a:endParaRPr lang="sv-SE" sz="4000" b="1" dirty="0" smtClean="0">
              <a:solidFill>
                <a:schemeClr val="accent3">
                  <a:lumMod val="75000"/>
                </a:schemeClr>
              </a:solidFill>
              <a:latin typeface="Calibri" pitchFamily="34" charset="0"/>
            </a:endParaRPr>
          </a:p>
          <a:p>
            <a:pPr marL="573087" indent="-571500"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What</a:t>
            </a:r>
            <a:r>
              <a:rPr lang="sv-SE" sz="3200" dirty="0" smtClean="0">
                <a:solidFill>
                  <a:schemeClr val="tx1"/>
                </a:solidFill>
                <a:latin typeface="Calibri" pitchFamily="34" charset="0"/>
              </a:rPr>
              <a:t> is </a:t>
            </a:r>
            <a:r>
              <a:rPr lang="sv-SE" sz="3200" dirty="0" err="1" smtClean="0">
                <a:solidFill>
                  <a:schemeClr val="tx1"/>
                </a:solidFill>
                <a:latin typeface="Calibri" pitchFamily="34" charset="0"/>
              </a:rPr>
              <a:t>Continuous</a:t>
            </a:r>
            <a:r>
              <a:rPr lang="sv-SE" sz="3200" dirty="0" smtClean="0">
                <a:solidFill>
                  <a:schemeClr val="tx1"/>
                </a:solidFill>
                <a:latin typeface="Calibri" pitchFamily="34" charset="0"/>
              </a:rPr>
              <a:t> Integration</a:t>
            </a:r>
            <a:endParaRPr lang="sv-SE" sz="3200" dirty="0">
              <a:solidFill>
                <a:schemeClr val="tx1"/>
              </a:solidFill>
              <a:latin typeface="Calibri" pitchFamily="34" charset="0"/>
            </a:endParaRPr>
          </a:p>
          <a:p>
            <a:pPr marL="573087" indent="-571500"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Selling CI and handling the opposition</a:t>
            </a:r>
          </a:p>
          <a:p>
            <a:pPr marL="573087" indent="-571500"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Tools, processes and </a:t>
            </a:r>
            <a:r>
              <a:rPr lang="sv-SE" sz="3200" dirty="0" err="1" smtClean="0">
                <a:solidFill>
                  <a:schemeClr val="tx1"/>
                </a:solidFill>
                <a:latin typeface="Calibri" pitchFamily="34" charset="0"/>
              </a:rPr>
              <a:t>methods</a:t>
            </a:r>
            <a:endParaRPr lang="sv-SE" sz="3200" dirty="0" smtClean="0">
              <a:solidFill>
                <a:schemeClr val="tx1"/>
              </a:solidFill>
              <a:latin typeface="Calibri" pitchFamily="34" charset="0"/>
            </a:endParaRPr>
          </a:p>
          <a:p>
            <a:pPr marL="573087" indent="-571500"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Proceeding to Continuous Delivery</a:t>
            </a:r>
          </a:p>
          <a:p>
            <a:pPr marL="573087" indent="-571500" eaLnBrk="1" hangingPunct="1">
              <a:lnSpc>
                <a:spcPct val="100000"/>
              </a:lnSpc>
              <a:spcBef>
                <a:spcPts val="638"/>
              </a:spcBef>
              <a:spcAft>
                <a:spcPts val="1425"/>
              </a:spcAft>
              <a:buClrTx/>
              <a:buFont typeface="Arial" panose="020B0604020202020204" pitchFamily="34" charset="0"/>
              <a:buChar char="•"/>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Content</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3171251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0272" y="1137786"/>
            <a:ext cx="6985000" cy="793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Distributed</a:t>
            </a:r>
            <a:endParaRPr lang="sv-SE" sz="4000" b="1" dirty="0" smtClean="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a:t>
            </a:r>
            <a:r>
              <a:rPr lang="sv-SE" sz="3000" dirty="0" err="1" smtClean="0">
                <a:solidFill>
                  <a:srgbClr val="EEECE1"/>
                </a:solidFill>
                <a:latin typeface="Cambria" pitchFamily="18" charset="0"/>
              </a:rPr>
              <a:t>repository</a:t>
            </a:r>
            <a:endParaRPr lang="sv-SE" sz="3000" dirty="0">
              <a:solidFill>
                <a:srgbClr val="EEECE1"/>
              </a:solidFill>
              <a:latin typeface="Cambria" pitchFamily="18" charset="0"/>
            </a:endParaRPr>
          </a:p>
        </p:txBody>
      </p:sp>
      <p:sp>
        <p:nvSpPr>
          <p:cNvPr id="19" name="Magnetskiva 18"/>
          <p:cNvSpPr/>
          <p:nvPr/>
        </p:nvSpPr>
        <p:spPr>
          <a:xfrm>
            <a:off x="3087116" y="2060848"/>
            <a:ext cx="100811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Main Server</a:t>
            </a:r>
            <a:endParaRPr lang="en-US" dirty="0"/>
          </a:p>
        </p:txBody>
      </p:sp>
      <p:grpSp>
        <p:nvGrpSpPr>
          <p:cNvPr id="8" name="Grupp 7"/>
          <p:cNvGrpSpPr/>
          <p:nvPr/>
        </p:nvGrpSpPr>
        <p:grpSpPr>
          <a:xfrm>
            <a:off x="683568" y="5013176"/>
            <a:ext cx="2808312" cy="1581981"/>
            <a:chOff x="971600" y="4725144"/>
            <a:chExt cx="2808312" cy="1581981"/>
          </a:xfrm>
        </p:grpSpPr>
        <p:pic>
          <p:nvPicPr>
            <p:cNvPr id="24"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941168"/>
              <a:ext cx="1224136" cy="1365957"/>
            </a:xfrm>
            <a:prstGeom prst="rect">
              <a:avLst/>
            </a:prstGeom>
            <a:noFill/>
            <a:extLst>
              <a:ext uri="{909E8E84-426E-40DD-AFC4-6F175D3DCCD1}">
                <a14:hiddenFill xmlns:a14="http://schemas.microsoft.com/office/drawing/2010/main">
                  <a:solidFill>
                    <a:srgbClr val="FFFFFF"/>
                  </a:solidFill>
                </a14:hiddenFill>
              </a:ext>
            </a:extLst>
          </p:spPr>
        </p:pic>
        <p:sp>
          <p:nvSpPr>
            <p:cNvPr id="6" name="textruta 5"/>
            <p:cNvSpPr txBox="1"/>
            <p:nvPr/>
          </p:nvSpPr>
          <p:spPr>
            <a:xfrm>
              <a:off x="1475656" y="4725144"/>
              <a:ext cx="2304256" cy="553998"/>
            </a:xfrm>
            <a:prstGeom prst="rect">
              <a:avLst/>
            </a:prstGeom>
            <a:solidFill>
              <a:schemeClr val="bg1">
                <a:lumMod val="50000"/>
                <a:alpha val="19000"/>
              </a:schemeClr>
            </a:solidFill>
            <a:ln w="3175">
              <a:solidFill>
                <a:schemeClr val="bg1">
                  <a:lumMod val="50000"/>
                </a:schemeClr>
              </a:solidFill>
            </a:ln>
          </p:spPr>
          <p:txBody>
            <a:bodyPr wrap="square" rtlCol="0">
              <a:spAutoFit/>
            </a:bodyPr>
            <a:lstStyle/>
            <a:p>
              <a:r>
                <a:rPr lang="sv-SE" sz="1000" dirty="0" smtClean="0">
                  <a:latin typeface="Consolas" panose="020B0609020204030204" pitchFamily="49" charset="0"/>
                  <a:cs typeface="Consolas" panose="020B0609020204030204" pitchFamily="49" charset="0"/>
                </a:rPr>
                <a:t>public </a:t>
              </a:r>
              <a:r>
                <a:rPr lang="sv-SE" sz="1000" dirty="0" err="1" smtClean="0">
                  <a:latin typeface="Consolas" panose="020B0609020204030204" pitchFamily="49" charset="0"/>
                  <a:cs typeface="Consolas" panose="020B0609020204030204" pitchFamily="49" charset="0"/>
                </a:rPr>
                <a:t>int</a:t>
              </a:r>
              <a:r>
                <a:rPr lang="sv-SE" sz="1000" dirty="0" smtClean="0">
                  <a:latin typeface="Consolas" panose="020B0609020204030204" pitchFamily="49" charset="0"/>
                  <a:cs typeface="Consolas" panose="020B0609020204030204" pitchFamily="49" charset="0"/>
                </a:rPr>
                <a:t> </a:t>
              </a:r>
              <a:r>
                <a:rPr lang="sv-SE" sz="1000" dirty="0" err="1" smtClean="0">
                  <a:latin typeface="Consolas" panose="020B0609020204030204" pitchFamily="49" charset="0"/>
                  <a:cs typeface="Consolas" panose="020B0609020204030204" pitchFamily="49" charset="0"/>
                </a:rPr>
                <a:t>foo</a:t>
              </a:r>
              <a:r>
                <a:rPr lang="sv-SE" sz="1000" dirty="0" smtClean="0">
                  <a:latin typeface="Consolas" panose="020B0609020204030204" pitchFamily="49" charset="0"/>
                  <a:cs typeface="Consolas" panose="020B0609020204030204" pitchFamily="49" charset="0"/>
                </a:rPr>
                <a:t>(String </a:t>
              </a:r>
              <a:r>
                <a:rPr lang="sv-SE" sz="1000" dirty="0" err="1" smtClean="0">
                  <a:latin typeface="Consolas" panose="020B0609020204030204" pitchFamily="49" charset="0"/>
                  <a:cs typeface="Consolas" panose="020B0609020204030204" pitchFamily="49" charset="0"/>
                </a:rPr>
                <a:t>name</a:t>
              </a:r>
              <a:r>
                <a:rPr lang="sv-SE" sz="1000" dirty="0" smtClean="0">
                  <a:latin typeface="Consolas" panose="020B0609020204030204" pitchFamily="49" charset="0"/>
                  <a:cs typeface="Consolas" panose="020B0609020204030204" pitchFamily="49" charset="0"/>
                </a:rPr>
                <a:t>) {</a:t>
              </a:r>
            </a:p>
            <a:p>
              <a:r>
                <a:rPr lang="sv-SE" sz="1000" dirty="0">
                  <a:latin typeface="Consolas" panose="020B0609020204030204" pitchFamily="49" charset="0"/>
                  <a:cs typeface="Consolas" panose="020B0609020204030204" pitchFamily="49" charset="0"/>
                </a:rPr>
                <a:t> </a:t>
              </a:r>
              <a:r>
                <a:rPr lang="sv-SE" sz="1000" dirty="0" smtClean="0">
                  <a:latin typeface="Consolas" panose="020B0609020204030204" pitchFamily="49" charset="0"/>
                  <a:cs typeface="Consolas" panose="020B0609020204030204" pitchFamily="49" charset="0"/>
                </a:rPr>
                <a:t>   ...</a:t>
              </a:r>
              <a:endParaRPr lang="sv-SE" sz="1000" dirty="0">
                <a:latin typeface="Consolas" panose="020B0609020204030204" pitchFamily="49" charset="0"/>
                <a:cs typeface="Consolas" panose="020B0609020204030204" pitchFamily="49" charset="0"/>
              </a:endParaRPr>
            </a:p>
            <a:p>
              <a:r>
                <a:rPr lang="sv-SE"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grpSp>
      <p:grpSp>
        <p:nvGrpSpPr>
          <p:cNvPr id="26" name="Grupp 25"/>
          <p:cNvGrpSpPr/>
          <p:nvPr/>
        </p:nvGrpSpPr>
        <p:grpSpPr>
          <a:xfrm>
            <a:off x="3923928" y="5001434"/>
            <a:ext cx="2808312" cy="1739934"/>
            <a:chOff x="971600" y="4567191"/>
            <a:chExt cx="2808312" cy="1739934"/>
          </a:xfrm>
        </p:grpSpPr>
        <p:pic>
          <p:nvPicPr>
            <p:cNvPr id="27"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941168"/>
              <a:ext cx="1224136" cy="1365957"/>
            </a:xfrm>
            <a:prstGeom prst="rect">
              <a:avLst/>
            </a:prstGeom>
            <a:noFill/>
            <a:extLst>
              <a:ext uri="{909E8E84-426E-40DD-AFC4-6F175D3DCCD1}">
                <a14:hiddenFill xmlns:a14="http://schemas.microsoft.com/office/drawing/2010/main">
                  <a:solidFill>
                    <a:srgbClr val="FFFFFF"/>
                  </a:solidFill>
                </a14:hiddenFill>
              </a:ext>
            </a:extLst>
          </p:spPr>
        </p:pic>
        <p:sp>
          <p:nvSpPr>
            <p:cNvPr id="28" name="textruta 27"/>
            <p:cNvSpPr txBox="1"/>
            <p:nvPr/>
          </p:nvSpPr>
          <p:spPr>
            <a:xfrm>
              <a:off x="1475656" y="4567191"/>
              <a:ext cx="2304256" cy="553998"/>
            </a:xfrm>
            <a:prstGeom prst="rect">
              <a:avLst/>
            </a:prstGeom>
            <a:solidFill>
              <a:schemeClr val="bg1">
                <a:lumMod val="50000"/>
                <a:alpha val="19000"/>
              </a:schemeClr>
            </a:solidFill>
            <a:ln w="3175">
              <a:solidFill>
                <a:schemeClr val="bg1">
                  <a:lumMod val="50000"/>
                </a:schemeClr>
              </a:solidFill>
            </a:ln>
          </p:spPr>
          <p:txBody>
            <a:bodyPr wrap="square" rtlCol="0">
              <a:spAutoFit/>
            </a:bodyPr>
            <a:lstStyle/>
            <a:p>
              <a:r>
                <a:rPr lang="sv-SE" sz="1000" dirty="0" smtClean="0">
                  <a:latin typeface="Consolas" panose="020B0609020204030204" pitchFamily="49" charset="0"/>
                  <a:cs typeface="Consolas" panose="020B0609020204030204" pitchFamily="49" charset="0"/>
                </a:rPr>
                <a:t>public </a:t>
              </a:r>
              <a:r>
                <a:rPr lang="sv-SE" sz="1000" dirty="0" err="1" smtClean="0">
                  <a:latin typeface="Consolas" panose="020B0609020204030204" pitchFamily="49" charset="0"/>
                  <a:cs typeface="Consolas" panose="020B0609020204030204" pitchFamily="49" charset="0"/>
                </a:rPr>
                <a:t>int</a:t>
              </a:r>
              <a:r>
                <a:rPr lang="sv-SE" sz="1000" dirty="0" smtClean="0">
                  <a:latin typeface="Consolas" panose="020B0609020204030204" pitchFamily="49" charset="0"/>
                  <a:cs typeface="Consolas" panose="020B0609020204030204" pitchFamily="49" charset="0"/>
                </a:rPr>
                <a:t> </a:t>
              </a:r>
              <a:r>
                <a:rPr lang="sv-SE" sz="1000" dirty="0" err="1" smtClean="0">
                  <a:latin typeface="Consolas" panose="020B0609020204030204" pitchFamily="49" charset="0"/>
                  <a:cs typeface="Consolas" panose="020B0609020204030204" pitchFamily="49" charset="0"/>
                </a:rPr>
                <a:t>foo</a:t>
              </a:r>
              <a:r>
                <a:rPr lang="sv-SE" sz="1000" dirty="0" smtClean="0">
                  <a:latin typeface="Consolas" panose="020B0609020204030204" pitchFamily="49" charset="0"/>
                  <a:cs typeface="Consolas" panose="020B0609020204030204" pitchFamily="49" charset="0"/>
                </a:rPr>
                <a:t>(String </a:t>
              </a:r>
              <a:r>
                <a:rPr lang="sv-SE" sz="1000" dirty="0" err="1" smtClean="0">
                  <a:latin typeface="Consolas" panose="020B0609020204030204" pitchFamily="49" charset="0"/>
                  <a:cs typeface="Consolas" panose="020B0609020204030204" pitchFamily="49" charset="0"/>
                </a:rPr>
                <a:t>name</a:t>
              </a:r>
              <a:r>
                <a:rPr lang="sv-SE" sz="1000" dirty="0" smtClean="0">
                  <a:latin typeface="Consolas" panose="020B0609020204030204" pitchFamily="49" charset="0"/>
                  <a:cs typeface="Consolas" panose="020B0609020204030204" pitchFamily="49" charset="0"/>
                </a:rPr>
                <a:t>) {</a:t>
              </a:r>
            </a:p>
            <a:p>
              <a:r>
                <a:rPr lang="sv-SE" sz="1000" dirty="0">
                  <a:latin typeface="Consolas" panose="020B0609020204030204" pitchFamily="49" charset="0"/>
                  <a:cs typeface="Consolas" panose="020B0609020204030204" pitchFamily="49" charset="0"/>
                </a:rPr>
                <a:t> </a:t>
              </a:r>
              <a:r>
                <a:rPr lang="sv-SE" sz="1000" dirty="0" smtClean="0">
                  <a:latin typeface="Consolas" panose="020B0609020204030204" pitchFamily="49" charset="0"/>
                  <a:cs typeface="Consolas" panose="020B0609020204030204" pitchFamily="49" charset="0"/>
                </a:rPr>
                <a:t>   ...</a:t>
              </a:r>
              <a:endParaRPr lang="sv-SE" sz="1000" dirty="0">
                <a:latin typeface="Consolas" panose="020B0609020204030204" pitchFamily="49" charset="0"/>
                <a:cs typeface="Consolas" panose="020B0609020204030204" pitchFamily="49" charset="0"/>
              </a:endParaRPr>
            </a:p>
            <a:p>
              <a:r>
                <a:rPr lang="sv-SE"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grpSp>
      <p:grpSp>
        <p:nvGrpSpPr>
          <p:cNvPr id="29" name="Grupp 28"/>
          <p:cNvGrpSpPr/>
          <p:nvPr/>
        </p:nvGrpSpPr>
        <p:grpSpPr>
          <a:xfrm>
            <a:off x="6084168" y="2060848"/>
            <a:ext cx="2808312" cy="1581981"/>
            <a:chOff x="971600" y="4725144"/>
            <a:chExt cx="2808312" cy="1581981"/>
          </a:xfrm>
        </p:grpSpPr>
        <p:pic>
          <p:nvPicPr>
            <p:cNvPr id="30"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941168"/>
              <a:ext cx="1224136" cy="1365957"/>
            </a:xfrm>
            <a:prstGeom prst="rect">
              <a:avLst/>
            </a:prstGeom>
            <a:noFill/>
            <a:extLst>
              <a:ext uri="{909E8E84-426E-40DD-AFC4-6F175D3DCCD1}">
                <a14:hiddenFill xmlns:a14="http://schemas.microsoft.com/office/drawing/2010/main">
                  <a:solidFill>
                    <a:srgbClr val="FFFFFF"/>
                  </a:solidFill>
                </a14:hiddenFill>
              </a:ext>
            </a:extLst>
          </p:spPr>
        </p:pic>
        <p:sp>
          <p:nvSpPr>
            <p:cNvPr id="31" name="textruta 30"/>
            <p:cNvSpPr txBox="1"/>
            <p:nvPr/>
          </p:nvSpPr>
          <p:spPr>
            <a:xfrm>
              <a:off x="1475656" y="4725144"/>
              <a:ext cx="2304256" cy="553998"/>
            </a:xfrm>
            <a:prstGeom prst="rect">
              <a:avLst/>
            </a:prstGeom>
            <a:solidFill>
              <a:schemeClr val="bg1">
                <a:lumMod val="50000"/>
                <a:alpha val="19000"/>
              </a:schemeClr>
            </a:solidFill>
            <a:ln w="3175">
              <a:solidFill>
                <a:schemeClr val="bg1">
                  <a:lumMod val="50000"/>
                </a:schemeClr>
              </a:solidFill>
            </a:ln>
          </p:spPr>
          <p:txBody>
            <a:bodyPr wrap="square" rtlCol="0">
              <a:spAutoFit/>
            </a:bodyPr>
            <a:lstStyle/>
            <a:p>
              <a:r>
                <a:rPr lang="sv-SE" sz="1000" dirty="0" smtClean="0">
                  <a:latin typeface="Consolas" panose="020B0609020204030204" pitchFamily="49" charset="0"/>
                  <a:cs typeface="Consolas" panose="020B0609020204030204" pitchFamily="49" charset="0"/>
                </a:rPr>
                <a:t>public </a:t>
              </a:r>
              <a:r>
                <a:rPr lang="sv-SE" sz="1000" dirty="0" err="1" smtClean="0">
                  <a:latin typeface="Consolas" panose="020B0609020204030204" pitchFamily="49" charset="0"/>
                  <a:cs typeface="Consolas" panose="020B0609020204030204" pitchFamily="49" charset="0"/>
                </a:rPr>
                <a:t>int</a:t>
              </a:r>
              <a:r>
                <a:rPr lang="sv-SE" sz="1000" dirty="0" smtClean="0">
                  <a:latin typeface="Consolas" panose="020B0609020204030204" pitchFamily="49" charset="0"/>
                  <a:cs typeface="Consolas" panose="020B0609020204030204" pitchFamily="49" charset="0"/>
                </a:rPr>
                <a:t> </a:t>
              </a:r>
              <a:r>
                <a:rPr lang="sv-SE" sz="1000" dirty="0" err="1" smtClean="0">
                  <a:latin typeface="Consolas" panose="020B0609020204030204" pitchFamily="49" charset="0"/>
                  <a:cs typeface="Consolas" panose="020B0609020204030204" pitchFamily="49" charset="0"/>
                </a:rPr>
                <a:t>foo</a:t>
              </a:r>
              <a:r>
                <a:rPr lang="sv-SE" sz="1000" dirty="0" smtClean="0">
                  <a:latin typeface="Consolas" panose="020B0609020204030204" pitchFamily="49" charset="0"/>
                  <a:cs typeface="Consolas" panose="020B0609020204030204" pitchFamily="49" charset="0"/>
                </a:rPr>
                <a:t>(String </a:t>
              </a:r>
              <a:r>
                <a:rPr lang="sv-SE" sz="1000" dirty="0" err="1" smtClean="0">
                  <a:latin typeface="Consolas" panose="020B0609020204030204" pitchFamily="49" charset="0"/>
                  <a:cs typeface="Consolas" panose="020B0609020204030204" pitchFamily="49" charset="0"/>
                </a:rPr>
                <a:t>name</a:t>
              </a:r>
              <a:r>
                <a:rPr lang="sv-SE" sz="1000" dirty="0" smtClean="0">
                  <a:latin typeface="Consolas" panose="020B0609020204030204" pitchFamily="49" charset="0"/>
                  <a:cs typeface="Consolas" panose="020B0609020204030204" pitchFamily="49" charset="0"/>
                </a:rPr>
                <a:t>) {</a:t>
              </a:r>
            </a:p>
            <a:p>
              <a:r>
                <a:rPr lang="sv-SE" sz="1000" dirty="0">
                  <a:latin typeface="Consolas" panose="020B0609020204030204" pitchFamily="49" charset="0"/>
                  <a:cs typeface="Consolas" panose="020B0609020204030204" pitchFamily="49" charset="0"/>
                </a:rPr>
                <a:t> </a:t>
              </a:r>
              <a:r>
                <a:rPr lang="sv-SE" sz="1000" dirty="0" smtClean="0">
                  <a:latin typeface="Consolas" panose="020B0609020204030204" pitchFamily="49" charset="0"/>
                  <a:cs typeface="Consolas" panose="020B0609020204030204" pitchFamily="49" charset="0"/>
                </a:rPr>
                <a:t>   ...</a:t>
              </a:r>
              <a:endParaRPr lang="sv-SE" sz="1000" dirty="0">
                <a:latin typeface="Consolas" panose="020B0609020204030204" pitchFamily="49" charset="0"/>
                <a:cs typeface="Consolas" panose="020B0609020204030204" pitchFamily="49" charset="0"/>
              </a:endParaRPr>
            </a:p>
            <a:p>
              <a:r>
                <a:rPr lang="sv-SE"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p:txBody>
        </p:sp>
      </p:grpSp>
      <p:sp>
        <p:nvSpPr>
          <p:cNvPr id="32" name="Vänster-höger 31"/>
          <p:cNvSpPr/>
          <p:nvPr/>
        </p:nvSpPr>
        <p:spPr>
          <a:xfrm rot="18323728">
            <a:off x="2384316" y="3396979"/>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Vänster-höger 32"/>
          <p:cNvSpPr/>
          <p:nvPr/>
        </p:nvSpPr>
        <p:spPr>
          <a:xfrm rot="13129082">
            <a:off x="4497474" y="3515196"/>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Vänster-höger 33"/>
          <p:cNvSpPr/>
          <p:nvPr/>
        </p:nvSpPr>
        <p:spPr>
          <a:xfrm rot="9411258">
            <a:off x="4508100" y="2596166"/>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upp 2"/>
          <p:cNvGrpSpPr/>
          <p:nvPr/>
        </p:nvGrpSpPr>
        <p:grpSpPr>
          <a:xfrm>
            <a:off x="845588" y="3717032"/>
            <a:ext cx="1602176" cy="1261114"/>
            <a:chOff x="845588" y="3717032"/>
            <a:chExt cx="1602176" cy="1261114"/>
          </a:xfrm>
        </p:grpSpPr>
        <p:sp>
          <p:nvSpPr>
            <p:cNvPr id="17" name="Magnetskiva 16"/>
            <p:cNvSpPr/>
            <p:nvPr/>
          </p:nvSpPr>
          <p:spPr>
            <a:xfrm>
              <a:off x="1943708" y="3717032"/>
              <a:ext cx="504056" cy="6480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Vänster-höger 17"/>
            <p:cNvSpPr/>
            <p:nvPr/>
          </p:nvSpPr>
          <p:spPr>
            <a:xfrm rot="18323728">
              <a:off x="1816991" y="4603554"/>
              <a:ext cx="524393" cy="2247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ruta 1"/>
            <p:cNvSpPr txBox="1"/>
            <p:nvPr/>
          </p:nvSpPr>
          <p:spPr>
            <a:xfrm>
              <a:off x="845588" y="3779458"/>
              <a:ext cx="969368" cy="523220"/>
            </a:xfrm>
            <a:prstGeom prst="rect">
              <a:avLst/>
            </a:prstGeom>
            <a:noFill/>
          </p:spPr>
          <p:txBody>
            <a:bodyPr wrap="none" rtlCol="0">
              <a:spAutoFit/>
            </a:bodyPr>
            <a:lstStyle/>
            <a:p>
              <a:pPr algn="ctr"/>
              <a:r>
                <a:rPr lang="sv-SE" sz="1400" dirty="0" err="1" smtClean="0"/>
                <a:t>Local</a:t>
              </a:r>
              <a:endParaRPr lang="sv-SE" sz="1400" dirty="0"/>
            </a:p>
            <a:p>
              <a:pPr algn="ctr"/>
              <a:r>
                <a:rPr lang="sv-SE" sz="1400" dirty="0" err="1" smtClean="0"/>
                <a:t>Repository</a:t>
              </a:r>
              <a:endParaRPr lang="en-US" sz="1400" dirty="0"/>
            </a:p>
          </p:txBody>
        </p:sp>
      </p:grpSp>
      <p:grpSp>
        <p:nvGrpSpPr>
          <p:cNvPr id="21" name="Grupp 20"/>
          <p:cNvGrpSpPr/>
          <p:nvPr/>
        </p:nvGrpSpPr>
        <p:grpSpPr>
          <a:xfrm>
            <a:off x="4283968" y="3779458"/>
            <a:ext cx="1602176" cy="1198688"/>
            <a:chOff x="845588" y="3717032"/>
            <a:chExt cx="1602176" cy="1198688"/>
          </a:xfrm>
        </p:grpSpPr>
        <p:sp>
          <p:nvSpPr>
            <p:cNvPr id="22" name="Magnetskiva 21"/>
            <p:cNvSpPr/>
            <p:nvPr/>
          </p:nvSpPr>
          <p:spPr>
            <a:xfrm>
              <a:off x="1943708" y="3717032"/>
              <a:ext cx="504056" cy="6480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Vänster-höger 22"/>
            <p:cNvSpPr/>
            <p:nvPr/>
          </p:nvSpPr>
          <p:spPr>
            <a:xfrm rot="18323728">
              <a:off x="1816991" y="4541128"/>
              <a:ext cx="524393" cy="2247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ruta 24"/>
            <p:cNvSpPr txBox="1"/>
            <p:nvPr/>
          </p:nvSpPr>
          <p:spPr>
            <a:xfrm>
              <a:off x="845588" y="3779458"/>
              <a:ext cx="969368" cy="523220"/>
            </a:xfrm>
            <a:prstGeom prst="rect">
              <a:avLst/>
            </a:prstGeom>
            <a:noFill/>
          </p:spPr>
          <p:txBody>
            <a:bodyPr wrap="none" rtlCol="0">
              <a:spAutoFit/>
            </a:bodyPr>
            <a:lstStyle/>
            <a:p>
              <a:pPr algn="ctr"/>
              <a:r>
                <a:rPr lang="sv-SE" sz="1400" dirty="0" err="1" smtClean="0"/>
                <a:t>Local</a:t>
              </a:r>
              <a:endParaRPr lang="sv-SE" sz="1400" dirty="0"/>
            </a:p>
            <a:p>
              <a:pPr algn="ctr"/>
              <a:r>
                <a:rPr lang="sv-SE" sz="1400" dirty="0" err="1" smtClean="0"/>
                <a:t>Repository</a:t>
              </a:r>
              <a:endParaRPr lang="en-US" sz="1400" dirty="0"/>
            </a:p>
          </p:txBody>
        </p:sp>
      </p:grpSp>
      <p:grpSp>
        <p:nvGrpSpPr>
          <p:cNvPr id="35" name="Grupp 34"/>
          <p:cNvGrpSpPr/>
          <p:nvPr/>
        </p:nvGrpSpPr>
        <p:grpSpPr>
          <a:xfrm>
            <a:off x="4158883" y="1909443"/>
            <a:ext cx="2238357" cy="648072"/>
            <a:chOff x="845588" y="3717032"/>
            <a:chExt cx="2238357" cy="648072"/>
          </a:xfrm>
        </p:grpSpPr>
        <p:sp>
          <p:nvSpPr>
            <p:cNvPr id="36" name="Magnetskiva 35"/>
            <p:cNvSpPr/>
            <p:nvPr/>
          </p:nvSpPr>
          <p:spPr>
            <a:xfrm>
              <a:off x="1943708" y="3717032"/>
              <a:ext cx="504056" cy="6480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Vänster-höger 36"/>
            <p:cNvSpPr/>
            <p:nvPr/>
          </p:nvSpPr>
          <p:spPr>
            <a:xfrm rot="10951682">
              <a:off x="2559552" y="3851978"/>
              <a:ext cx="524393" cy="2247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ruta 37"/>
            <p:cNvSpPr txBox="1"/>
            <p:nvPr/>
          </p:nvSpPr>
          <p:spPr>
            <a:xfrm>
              <a:off x="845588" y="3779458"/>
              <a:ext cx="969368" cy="523220"/>
            </a:xfrm>
            <a:prstGeom prst="rect">
              <a:avLst/>
            </a:prstGeom>
            <a:noFill/>
          </p:spPr>
          <p:txBody>
            <a:bodyPr wrap="none" rtlCol="0">
              <a:spAutoFit/>
            </a:bodyPr>
            <a:lstStyle/>
            <a:p>
              <a:pPr algn="ctr"/>
              <a:r>
                <a:rPr lang="sv-SE" sz="1400" dirty="0" err="1" smtClean="0"/>
                <a:t>Local</a:t>
              </a:r>
              <a:endParaRPr lang="sv-SE" sz="1400" dirty="0"/>
            </a:p>
            <a:p>
              <a:pPr algn="ctr"/>
              <a:r>
                <a:rPr lang="sv-SE" sz="1400" dirty="0" err="1" smtClean="0"/>
                <a:t>Repository</a:t>
              </a:r>
              <a:endParaRPr lang="en-US" sz="1400" dirty="0"/>
            </a:p>
          </p:txBody>
        </p:sp>
      </p:grpSp>
    </p:spTree>
    <p:extLst>
      <p:ext uri="{BB962C8B-B14F-4D97-AF65-F5344CB8AC3E}">
        <p14:creationId xmlns:p14="http://schemas.microsoft.com/office/powerpoint/2010/main" val="42119757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0272" y="1137786"/>
            <a:ext cx="6985000" cy="793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 </a:t>
            </a:r>
            <a:r>
              <a:rPr lang="sv-SE" sz="4000" b="1" dirty="0" err="1" smtClean="0">
                <a:solidFill>
                  <a:schemeClr val="accent3">
                    <a:lumMod val="75000"/>
                  </a:schemeClr>
                </a:solidFill>
                <a:latin typeface="Calibri" pitchFamily="34" charset="0"/>
              </a:rPr>
              <a:t>single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repository</a:t>
            </a:r>
            <a:r>
              <a:rPr lang="sv-SE" sz="4000" b="1" dirty="0" smtClean="0">
                <a:solidFill>
                  <a:schemeClr val="accent3">
                    <a:lumMod val="75000"/>
                  </a:schemeClr>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a:t>
            </a:r>
            <a:r>
              <a:rPr lang="sv-SE" sz="3000" dirty="0" err="1" smtClean="0">
                <a:solidFill>
                  <a:srgbClr val="EEECE1"/>
                </a:solidFill>
                <a:latin typeface="Cambria" pitchFamily="18" charset="0"/>
              </a:rPr>
              <a:t>repository</a:t>
            </a:r>
            <a:endParaRPr lang="sv-SE" sz="3000" dirty="0">
              <a:solidFill>
                <a:srgbClr val="EEECE1"/>
              </a:solidFill>
              <a:latin typeface="Cambria" pitchFamily="18" charset="0"/>
            </a:endParaRPr>
          </a:p>
        </p:txBody>
      </p:sp>
      <p:pic>
        <p:nvPicPr>
          <p:cNvPr id="3" name="Picture 2" descr="http://languages.opensuse.org/images/3/39/Icon-pack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0030" y="200121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languages.opensuse.org/images/3/39/Icon-pack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7813" y="2829190"/>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languages.opensuse.org/images/3/39/Icon-pack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3670638"/>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languages.opensuse.org/images/3/39/Icon-pack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986" y="4541235"/>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9" name="Magnetskiva 18"/>
          <p:cNvSpPr/>
          <p:nvPr/>
        </p:nvSpPr>
        <p:spPr>
          <a:xfrm>
            <a:off x="6084168" y="2780928"/>
            <a:ext cx="100811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öger 4"/>
          <p:cNvSpPr/>
          <p:nvPr/>
        </p:nvSpPr>
        <p:spPr>
          <a:xfrm rot="611464">
            <a:off x="4067944" y="2492896"/>
            <a:ext cx="5040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öger 19"/>
          <p:cNvSpPr/>
          <p:nvPr/>
        </p:nvSpPr>
        <p:spPr>
          <a:xfrm>
            <a:off x="4047101" y="3097955"/>
            <a:ext cx="5040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öger 20"/>
          <p:cNvSpPr/>
          <p:nvPr/>
        </p:nvSpPr>
        <p:spPr>
          <a:xfrm rot="20662881">
            <a:off x="3466155" y="3691642"/>
            <a:ext cx="5040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öger 21"/>
          <p:cNvSpPr/>
          <p:nvPr/>
        </p:nvSpPr>
        <p:spPr>
          <a:xfrm rot="19888555">
            <a:off x="3694057" y="4652845"/>
            <a:ext cx="5040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7986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0272" y="1137786"/>
            <a:ext cx="6985000" cy="793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 </a:t>
            </a:r>
            <a:r>
              <a:rPr lang="sv-SE" sz="4000" b="1" dirty="0" err="1" smtClean="0">
                <a:solidFill>
                  <a:schemeClr val="accent3">
                    <a:lumMod val="75000"/>
                  </a:schemeClr>
                </a:solidFill>
                <a:latin typeface="Calibri" pitchFamily="34" charset="0"/>
              </a:rPr>
              <a:t>single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repository</a:t>
            </a:r>
            <a:r>
              <a:rPr lang="sv-SE" sz="4000" b="1" dirty="0" smtClean="0">
                <a:solidFill>
                  <a:schemeClr val="accent3">
                    <a:lumMod val="75000"/>
                  </a:schemeClr>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a:t>
            </a:r>
            <a:r>
              <a:rPr lang="sv-SE" sz="3000" dirty="0" err="1" smtClean="0">
                <a:solidFill>
                  <a:srgbClr val="EEECE1"/>
                </a:solidFill>
                <a:latin typeface="Cambria" pitchFamily="18" charset="0"/>
              </a:rPr>
              <a:t>repository</a:t>
            </a:r>
            <a:endParaRPr lang="sv-SE" sz="3000" dirty="0">
              <a:solidFill>
                <a:srgbClr val="EEECE1"/>
              </a:solidFill>
              <a:latin typeface="Cambria" pitchFamily="18" charset="0"/>
            </a:endParaRPr>
          </a:p>
        </p:txBody>
      </p:sp>
      <p:pic>
        <p:nvPicPr>
          <p:cNvPr id="3" name="Picture 2" descr="http://languages.opensuse.org/images/3/39/Icon-pack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986" y="2636912"/>
            <a:ext cx="2016224" cy="2016224"/>
          </a:xfrm>
          <a:prstGeom prst="rect">
            <a:avLst/>
          </a:prstGeom>
          <a:noFill/>
          <a:extLst>
            <a:ext uri="{909E8E84-426E-40DD-AFC4-6F175D3DCCD1}">
              <a14:hiddenFill xmlns:a14="http://schemas.microsoft.com/office/drawing/2010/main">
                <a:solidFill>
                  <a:srgbClr val="FFFFFF"/>
                </a:solidFill>
              </a14:hiddenFill>
            </a:ext>
          </a:extLst>
        </p:spPr>
      </p:pic>
      <p:sp>
        <p:nvSpPr>
          <p:cNvPr id="19" name="Magnetskiva 18"/>
          <p:cNvSpPr/>
          <p:nvPr/>
        </p:nvSpPr>
        <p:spPr>
          <a:xfrm>
            <a:off x="6084168" y="2780928"/>
            <a:ext cx="100811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öger 12"/>
          <p:cNvSpPr/>
          <p:nvPr/>
        </p:nvSpPr>
        <p:spPr>
          <a:xfrm>
            <a:off x="4932040" y="3429000"/>
            <a:ext cx="5040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Bildobjekt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1692941"/>
            <a:ext cx="2520280" cy="2100233"/>
          </a:xfrm>
          <a:prstGeom prst="rect">
            <a:avLst/>
          </a:prstGeom>
        </p:spPr>
      </p:pic>
    </p:spTree>
    <p:extLst>
      <p:ext uri="{BB962C8B-B14F-4D97-AF65-F5344CB8AC3E}">
        <p14:creationId xmlns:p14="http://schemas.microsoft.com/office/powerpoint/2010/main" val="18966846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Automated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build</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dirty="0" err="1" smtClean="0">
                <a:solidFill>
                  <a:schemeClr val="tx1"/>
                </a:solidFill>
                <a:latin typeface="Calibri" pitchFamily="34" charset="0"/>
              </a:rPr>
              <a:t>Code</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automatically</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built</a:t>
            </a:r>
            <a:r>
              <a:rPr lang="sv-SE" sz="4000" dirty="0" smtClean="0">
                <a:solidFill>
                  <a:schemeClr val="tx1"/>
                </a:solidFill>
                <a:latin typeface="Calibri" pitchFamily="34" charset="0"/>
              </a:rPr>
              <a:t> as it is </a:t>
            </a:r>
            <a:r>
              <a:rPr lang="sv-SE" sz="4000" dirty="0" err="1" smtClean="0">
                <a:solidFill>
                  <a:schemeClr val="tx1"/>
                </a:solidFill>
                <a:latin typeface="Calibri" pitchFamily="34" charset="0"/>
              </a:rPr>
              <a:t>checked</a:t>
            </a:r>
            <a:r>
              <a:rPr lang="sv-SE" sz="4000" dirty="0" smtClean="0">
                <a:solidFill>
                  <a:schemeClr val="tx1"/>
                </a:solidFill>
                <a:latin typeface="Calibri" pitchFamily="34" charset="0"/>
              </a:rPr>
              <a:t> in.</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3074" name="Picture 2" descr="http://www.demgen.com/wp-content/uploads/2013/09/autom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235796"/>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0137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flow</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look  like:</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graphicFrame>
        <p:nvGraphicFramePr>
          <p:cNvPr id="2" name="Diagram 1"/>
          <p:cNvGraphicFramePr/>
          <p:nvPr>
            <p:extLst>
              <p:ext uri="{D42A27DB-BD31-4B8C-83A1-F6EECF244321}">
                <p14:modId xmlns:p14="http://schemas.microsoft.com/office/powerpoint/2010/main" val="1186190161"/>
              </p:ext>
            </p:extLst>
          </p:nvPr>
        </p:nvGraphicFramePr>
        <p:xfrm>
          <a:off x="1907704" y="174126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23585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flow</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look  like:</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grpSp>
        <p:nvGrpSpPr>
          <p:cNvPr id="5" name="Grupp 4"/>
          <p:cNvGrpSpPr/>
          <p:nvPr/>
        </p:nvGrpSpPr>
        <p:grpSpPr>
          <a:xfrm>
            <a:off x="1287706" y="2852936"/>
            <a:ext cx="1171277" cy="1625600"/>
            <a:chOff x="2678" y="1219199"/>
            <a:chExt cx="1171277" cy="1625600"/>
          </a:xfrm>
        </p:grpSpPr>
        <p:sp>
          <p:nvSpPr>
            <p:cNvPr id="6" name="Rektangel med rundade hörn 5"/>
            <p:cNvSpPr/>
            <p:nvPr/>
          </p:nvSpPr>
          <p:spPr>
            <a:xfrm>
              <a:off x="2678" y="1219199"/>
              <a:ext cx="1171277" cy="1625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ektangel 6"/>
            <p:cNvSpPr/>
            <p:nvPr/>
          </p:nvSpPr>
          <p:spPr>
            <a:xfrm>
              <a:off x="59855" y="1276376"/>
              <a:ext cx="1056923" cy="1511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sv-SE" sz="1700" kern="1200" dirty="0" err="1" smtClean="0"/>
                <a:t>Developer</a:t>
              </a:r>
              <a:r>
                <a:rPr lang="sv-SE" sz="1700" kern="1200" dirty="0" smtClean="0"/>
                <a:t> </a:t>
              </a:r>
              <a:r>
                <a:rPr lang="sv-SE" sz="1700" kern="1200" dirty="0" err="1" smtClean="0"/>
                <a:t>commits</a:t>
              </a:r>
              <a:r>
                <a:rPr lang="sv-SE" sz="1700" kern="1200" dirty="0" smtClean="0"/>
                <a:t> </a:t>
              </a:r>
              <a:r>
                <a:rPr lang="sv-SE" sz="1700" kern="1200" dirty="0" err="1" smtClean="0"/>
                <a:t>changes</a:t>
              </a:r>
              <a:endParaRPr lang="en-US" sz="1700" kern="1200" dirty="0"/>
            </a:p>
          </p:txBody>
        </p:sp>
      </p:grpSp>
      <p:sp>
        <p:nvSpPr>
          <p:cNvPr id="3" name="textruta 2"/>
          <p:cNvSpPr txBox="1"/>
          <p:nvPr/>
        </p:nvSpPr>
        <p:spPr>
          <a:xfrm>
            <a:off x="4139952" y="3204071"/>
            <a:ext cx="3384376" cy="923330"/>
          </a:xfrm>
          <a:prstGeom prst="rect">
            <a:avLst/>
          </a:prstGeom>
          <a:noFill/>
        </p:spPr>
        <p:txBody>
          <a:bodyPr wrap="square" rtlCol="0">
            <a:spAutoFit/>
          </a:bodyPr>
          <a:lstStyle/>
          <a:p>
            <a:r>
              <a:rPr lang="sv-SE" dirty="0" err="1" smtClean="0"/>
              <a:t>Developer</a:t>
            </a:r>
            <a:r>
              <a:rPr lang="sv-SE" dirty="0" smtClean="0"/>
              <a:t> </a:t>
            </a:r>
            <a:r>
              <a:rPr lang="sv-SE" dirty="0" err="1" smtClean="0"/>
              <a:t>commits</a:t>
            </a:r>
            <a:r>
              <a:rPr lang="sv-SE" dirty="0" smtClean="0"/>
              <a:t> </a:t>
            </a:r>
            <a:r>
              <a:rPr lang="sv-SE" dirty="0" err="1" smtClean="0"/>
              <a:t>his</a:t>
            </a:r>
            <a:r>
              <a:rPr lang="sv-SE" dirty="0" smtClean="0"/>
              <a:t>/</a:t>
            </a:r>
            <a:r>
              <a:rPr lang="sv-SE" dirty="0" err="1" smtClean="0"/>
              <a:t>her</a:t>
            </a:r>
            <a:r>
              <a:rPr lang="sv-SE" dirty="0" smtClean="0"/>
              <a:t> </a:t>
            </a:r>
            <a:r>
              <a:rPr lang="sv-SE" dirty="0" err="1" smtClean="0"/>
              <a:t>changes</a:t>
            </a:r>
            <a:r>
              <a:rPr lang="sv-SE" dirty="0" smtClean="0"/>
              <a:t> </a:t>
            </a:r>
            <a:r>
              <a:rPr lang="sv-SE" dirty="0" err="1" smtClean="0"/>
              <a:t>to</a:t>
            </a:r>
            <a:r>
              <a:rPr lang="sv-SE" dirty="0" smtClean="0"/>
              <a:t> the Version Control System </a:t>
            </a:r>
            <a:r>
              <a:rPr lang="sv-SE" dirty="0" err="1" smtClean="0"/>
              <a:t>triggering</a:t>
            </a:r>
            <a:r>
              <a:rPr lang="sv-SE" dirty="0" smtClean="0"/>
              <a:t> the process</a:t>
            </a:r>
            <a:endParaRPr lang="en-US" dirty="0"/>
          </a:p>
        </p:txBody>
      </p:sp>
    </p:spTree>
    <p:extLst>
      <p:ext uri="{BB962C8B-B14F-4D97-AF65-F5344CB8AC3E}">
        <p14:creationId xmlns:p14="http://schemas.microsoft.com/office/powerpoint/2010/main" val="15966516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flow</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look  like:</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
        <p:nvSpPr>
          <p:cNvPr id="3" name="textruta 2"/>
          <p:cNvSpPr txBox="1"/>
          <p:nvPr/>
        </p:nvSpPr>
        <p:spPr>
          <a:xfrm>
            <a:off x="4139952" y="3204071"/>
            <a:ext cx="3384376" cy="1200329"/>
          </a:xfrm>
          <a:prstGeom prst="rect">
            <a:avLst/>
          </a:prstGeom>
          <a:noFill/>
        </p:spPr>
        <p:txBody>
          <a:bodyPr wrap="square" rtlCol="0">
            <a:spAutoFit/>
          </a:bodyPr>
          <a:lstStyle/>
          <a:p>
            <a:r>
              <a:rPr lang="sv-SE" dirty="0" smtClean="0"/>
              <a:t>The VCS </a:t>
            </a:r>
            <a:r>
              <a:rPr lang="sv-SE" dirty="0" err="1" smtClean="0"/>
              <a:t>notifies</a:t>
            </a:r>
            <a:r>
              <a:rPr lang="sv-SE" dirty="0" smtClean="0"/>
              <a:t> the </a:t>
            </a:r>
            <a:r>
              <a:rPr lang="sv-SE" dirty="0" err="1" smtClean="0"/>
              <a:t>build</a:t>
            </a:r>
            <a:r>
              <a:rPr lang="sv-SE" dirty="0" smtClean="0"/>
              <a:t> server program, </a:t>
            </a:r>
            <a:r>
              <a:rPr lang="sv-SE" dirty="0" err="1" smtClean="0"/>
              <a:t>e.g</a:t>
            </a:r>
            <a:r>
              <a:rPr lang="sv-SE" dirty="0" smtClean="0"/>
              <a:t>. Jenkins </a:t>
            </a:r>
            <a:r>
              <a:rPr lang="sv-SE" dirty="0" err="1" smtClean="0"/>
              <a:t>that</a:t>
            </a:r>
            <a:r>
              <a:rPr lang="sv-SE" dirty="0" smtClean="0"/>
              <a:t> a </a:t>
            </a:r>
            <a:r>
              <a:rPr lang="sv-SE" dirty="0" err="1" smtClean="0"/>
              <a:t>update</a:t>
            </a:r>
            <a:r>
              <a:rPr lang="sv-SE" dirty="0" smtClean="0"/>
              <a:t> has </a:t>
            </a:r>
            <a:r>
              <a:rPr lang="sv-SE" dirty="0" err="1" smtClean="0"/>
              <a:t>been</a:t>
            </a:r>
            <a:r>
              <a:rPr lang="sv-SE" dirty="0" smtClean="0"/>
              <a:t> </a:t>
            </a:r>
            <a:r>
              <a:rPr lang="sv-SE" dirty="0" err="1" smtClean="0"/>
              <a:t>comitted</a:t>
            </a:r>
            <a:r>
              <a:rPr lang="sv-SE" dirty="0" smtClean="0"/>
              <a:t> </a:t>
            </a:r>
            <a:r>
              <a:rPr lang="sv-SE" dirty="0" err="1" smtClean="0"/>
              <a:t>to</a:t>
            </a:r>
            <a:r>
              <a:rPr lang="sv-SE" dirty="0" smtClean="0"/>
              <a:t> the VCS.</a:t>
            </a:r>
            <a:endParaRPr lang="en-US" dirty="0"/>
          </a:p>
        </p:txBody>
      </p:sp>
      <p:grpSp>
        <p:nvGrpSpPr>
          <p:cNvPr id="8" name="Grupp 7"/>
          <p:cNvGrpSpPr/>
          <p:nvPr/>
        </p:nvGrpSpPr>
        <p:grpSpPr>
          <a:xfrm>
            <a:off x="1187624" y="2852936"/>
            <a:ext cx="1171277" cy="1625600"/>
            <a:chOff x="1232520" y="1219199"/>
            <a:chExt cx="1171277" cy="1625600"/>
          </a:xfrm>
        </p:grpSpPr>
        <p:sp>
          <p:nvSpPr>
            <p:cNvPr id="9" name="Rektangel med rundade hörn 8"/>
            <p:cNvSpPr/>
            <p:nvPr/>
          </p:nvSpPr>
          <p:spPr>
            <a:xfrm>
              <a:off x="1232520" y="1219199"/>
              <a:ext cx="1171277" cy="1625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ktangel 9"/>
            <p:cNvSpPr/>
            <p:nvPr/>
          </p:nvSpPr>
          <p:spPr>
            <a:xfrm>
              <a:off x="1289697" y="1276376"/>
              <a:ext cx="1056923" cy="1511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sv-SE" sz="1700" kern="1200" dirty="0" err="1" smtClean="0"/>
                <a:t>Build</a:t>
              </a:r>
              <a:r>
                <a:rPr lang="sv-SE" sz="1700" kern="1200" dirty="0" smtClean="0"/>
                <a:t> server is </a:t>
              </a:r>
              <a:r>
                <a:rPr lang="sv-SE" sz="1700" kern="1200" dirty="0" err="1" smtClean="0"/>
                <a:t>notified</a:t>
              </a:r>
              <a:endParaRPr lang="en-US" sz="1700" kern="1200" dirty="0"/>
            </a:p>
          </p:txBody>
        </p:sp>
      </p:grpSp>
    </p:spTree>
    <p:extLst>
      <p:ext uri="{BB962C8B-B14F-4D97-AF65-F5344CB8AC3E}">
        <p14:creationId xmlns:p14="http://schemas.microsoft.com/office/powerpoint/2010/main" val="16198931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flow</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look  like:</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
        <p:nvSpPr>
          <p:cNvPr id="3" name="textruta 2"/>
          <p:cNvSpPr txBox="1"/>
          <p:nvPr/>
        </p:nvSpPr>
        <p:spPr>
          <a:xfrm>
            <a:off x="4139952" y="3092767"/>
            <a:ext cx="3384376" cy="1200329"/>
          </a:xfrm>
          <a:prstGeom prst="rect">
            <a:avLst/>
          </a:prstGeom>
          <a:noFill/>
        </p:spPr>
        <p:txBody>
          <a:bodyPr wrap="square" rtlCol="0">
            <a:spAutoFit/>
          </a:bodyPr>
          <a:lstStyle/>
          <a:p>
            <a:r>
              <a:rPr lang="sv-SE" dirty="0" smtClean="0"/>
              <a:t>Jenkins and </a:t>
            </a:r>
            <a:r>
              <a:rPr lang="sv-SE" dirty="0" err="1" smtClean="0"/>
              <a:t>other</a:t>
            </a:r>
            <a:r>
              <a:rPr lang="sv-SE" dirty="0" smtClean="0"/>
              <a:t> CI </a:t>
            </a:r>
            <a:r>
              <a:rPr lang="sv-SE" dirty="0" err="1" smtClean="0"/>
              <a:t>tools</a:t>
            </a:r>
            <a:r>
              <a:rPr lang="sv-SE" dirty="0" smtClean="0"/>
              <a:t> </a:t>
            </a:r>
            <a:r>
              <a:rPr lang="sv-SE" dirty="0" err="1" smtClean="0"/>
              <a:t>have</a:t>
            </a:r>
            <a:r>
              <a:rPr lang="sv-SE" dirty="0" smtClean="0"/>
              <a:t> </a:t>
            </a:r>
            <a:r>
              <a:rPr lang="sv-SE" dirty="0" err="1" smtClean="0"/>
              <a:t>plugins</a:t>
            </a:r>
            <a:r>
              <a:rPr lang="sv-SE" dirty="0" smtClean="0"/>
              <a:t> or </a:t>
            </a:r>
            <a:r>
              <a:rPr lang="sv-SE" dirty="0" err="1" smtClean="0"/>
              <a:t>native</a:t>
            </a:r>
            <a:r>
              <a:rPr lang="sv-SE" dirty="0" smtClean="0"/>
              <a:t> support for handling VCS systems like Subversion and GIT</a:t>
            </a:r>
            <a:endParaRPr lang="en-US" dirty="0"/>
          </a:p>
        </p:txBody>
      </p:sp>
      <p:grpSp>
        <p:nvGrpSpPr>
          <p:cNvPr id="8" name="Grupp 7"/>
          <p:cNvGrpSpPr/>
          <p:nvPr/>
        </p:nvGrpSpPr>
        <p:grpSpPr>
          <a:xfrm>
            <a:off x="1187624" y="2852936"/>
            <a:ext cx="1171277" cy="1625600"/>
            <a:chOff x="1232520" y="1219199"/>
            <a:chExt cx="1171277" cy="1625600"/>
          </a:xfrm>
        </p:grpSpPr>
        <p:sp>
          <p:nvSpPr>
            <p:cNvPr id="9" name="Rektangel med rundade hörn 8"/>
            <p:cNvSpPr/>
            <p:nvPr/>
          </p:nvSpPr>
          <p:spPr>
            <a:xfrm>
              <a:off x="1232520" y="1219199"/>
              <a:ext cx="1171277" cy="1625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ktangel 9"/>
            <p:cNvSpPr/>
            <p:nvPr/>
          </p:nvSpPr>
          <p:spPr>
            <a:xfrm>
              <a:off x="1289697" y="1276376"/>
              <a:ext cx="1056923" cy="1511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sv-SE" sz="1700" kern="1200" dirty="0" err="1" smtClean="0"/>
                <a:t>Build</a:t>
              </a:r>
              <a:r>
                <a:rPr lang="sv-SE" sz="1700" kern="1200" dirty="0" smtClean="0"/>
                <a:t> server is </a:t>
              </a:r>
              <a:r>
                <a:rPr lang="sv-SE" sz="1700" kern="1200" dirty="0" err="1" smtClean="0"/>
                <a:t>notified</a:t>
              </a:r>
              <a:endParaRPr lang="en-US" sz="1700" kern="1200" dirty="0"/>
            </a:p>
          </p:txBody>
        </p:sp>
      </p:grpSp>
      <p:pic>
        <p:nvPicPr>
          <p:cNvPr id="11" name="Picture 4" descr="http://static.v2ex.com/logos/g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9719" y="2996952"/>
            <a:ext cx="800018" cy="3340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hutteredbutterfly.files.wordpress.com/2012/12/subversion_a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9900" y="3717032"/>
            <a:ext cx="778050" cy="77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9444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flow</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look  like:</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
        <p:nvSpPr>
          <p:cNvPr id="3" name="textruta 2"/>
          <p:cNvSpPr txBox="1"/>
          <p:nvPr/>
        </p:nvSpPr>
        <p:spPr>
          <a:xfrm>
            <a:off x="4139952" y="2959784"/>
            <a:ext cx="3384376" cy="1477328"/>
          </a:xfrm>
          <a:prstGeom prst="rect">
            <a:avLst/>
          </a:prstGeom>
          <a:noFill/>
        </p:spPr>
        <p:txBody>
          <a:bodyPr wrap="square" rtlCol="0">
            <a:spAutoFit/>
          </a:bodyPr>
          <a:lstStyle/>
          <a:p>
            <a:r>
              <a:rPr lang="sv-SE" dirty="0" smtClean="0"/>
              <a:t>As an </a:t>
            </a:r>
            <a:r>
              <a:rPr lang="sv-SE" dirty="0" err="1" smtClean="0"/>
              <a:t>example</a:t>
            </a:r>
            <a:r>
              <a:rPr lang="sv-SE" dirty="0" smtClean="0"/>
              <a:t> </a:t>
            </a:r>
            <a:r>
              <a:rPr lang="sv-SE" dirty="0" err="1" smtClean="0"/>
              <a:t>you</a:t>
            </a:r>
            <a:r>
              <a:rPr lang="sv-SE" dirty="0" smtClean="0"/>
              <a:t> </a:t>
            </a:r>
            <a:r>
              <a:rPr lang="sv-SE" dirty="0" err="1" smtClean="0"/>
              <a:t>add</a:t>
            </a:r>
            <a:r>
              <a:rPr lang="sv-SE" dirty="0" smtClean="0"/>
              <a:t> the </a:t>
            </a:r>
            <a:r>
              <a:rPr lang="sv-SE" dirty="0" err="1" smtClean="0"/>
              <a:t>following</a:t>
            </a:r>
            <a:r>
              <a:rPr lang="sv-SE" dirty="0" smtClean="0"/>
              <a:t> </a:t>
            </a:r>
            <a:r>
              <a:rPr lang="sv-SE" dirty="0" err="1" smtClean="0"/>
              <a:t>code</a:t>
            </a:r>
            <a:r>
              <a:rPr lang="sv-SE" dirty="0" smtClean="0"/>
              <a:t> </a:t>
            </a:r>
            <a:r>
              <a:rPr lang="sv-SE" dirty="0" err="1" smtClean="0"/>
              <a:t>into</a:t>
            </a:r>
            <a:r>
              <a:rPr lang="sv-SE" dirty="0" smtClean="0"/>
              <a:t> the Subversion </a:t>
            </a:r>
            <a:r>
              <a:rPr lang="sv-SE" dirty="0" err="1" smtClean="0"/>
              <a:t>configuration</a:t>
            </a:r>
            <a:r>
              <a:rPr lang="sv-SE" dirty="0" smtClean="0"/>
              <a:t> </a:t>
            </a:r>
            <a:r>
              <a:rPr lang="sv-SE" dirty="0" err="1" smtClean="0"/>
              <a:t>files</a:t>
            </a:r>
            <a:r>
              <a:rPr lang="sv-SE" dirty="0" smtClean="0"/>
              <a:t> </a:t>
            </a:r>
            <a:r>
              <a:rPr lang="sv-SE" dirty="0" err="1" smtClean="0"/>
              <a:t>to</a:t>
            </a:r>
            <a:r>
              <a:rPr lang="sv-SE" dirty="0" smtClean="0"/>
              <a:t> make sure Jenkins </a:t>
            </a:r>
            <a:r>
              <a:rPr lang="sv-SE" dirty="0" err="1" smtClean="0"/>
              <a:t>finds</a:t>
            </a:r>
            <a:r>
              <a:rPr lang="sv-SE" dirty="0" smtClean="0"/>
              <a:t> </a:t>
            </a:r>
            <a:r>
              <a:rPr lang="sv-SE" dirty="0" err="1" smtClean="0"/>
              <a:t>that</a:t>
            </a:r>
            <a:r>
              <a:rPr lang="sv-SE" dirty="0" smtClean="0"/>
              <a:t> </a:t>
            </a:r>
            <a:r>
              <a:rPr lang="sv-SE" dirty="0" err="1" smtClean="0"/>
              <a:t>changes</a:t>
            </a:r>
            <a:r>
              <a:rPr lang="sv-SE" dirty="0" smtClean="0"/>
              <a:t> </a:t>
            </a:r>
            <a:r>
              <a:rPr lang="sv-SE" dirty="0" err="1" smtClean="0"/>
              <a:t>been</a:t>
            </a:r>
            <a:r>
              <a:rPr lang="sv-SE" dirty="0" smtClean="0"/>
              <a:t> </a:t>
            </a:r>
            <a:r>
              <a:rPr lang="sv-SE" dirty="0" err="1" smtClean="0"/>
              <a:t>made</a:t>
            </a:r>
            <a:r>
              <a:rPr lang="sv-SE" dirty="0"/>
              <a:t>.</a:t>
            </a:r>
            <a:endParaRPr lang="en-US" dirty="0"/>
          </a:p>
        </p:txBody>
      </p:sp>
      <p:grpSp>
        <p:nvGrpSpPr>
          <p:cNvPr id="8" name="Grupp 7"/>
          <p:cNvGrpSpPr/>
          <p:nvPr/>
        </p:nvGrpSpPr>
        <p:grpSpPr>
          <a:xfrm>
            <a:off x="1187624" y="2852936"/>
            <a:ext cx="1171277" cy="1625600"/>
            <a:chOff x="1232520" y="1219199"/>
            <a:chExt cx="1171277" cy="1625600"/>
          </a:xfrm>
        </p:grpSpPr>
        <p:sp>
          <p:nvSpPr>
            <p:cNvPr id="9" name="Rektangel med rundade hörn 8"/>
            <p:cNvSpPr/>
            <p:nvPr/>
          </p:nvSpPr>
          <p:spPr>
            <a:xfrm>
              <a:off x="1232520" y="1219199"/>
              <a:ext cx="1171277" cy="1625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ktangel 9"/>
            <p:cNvSpPr/>
            <p:nvPr/>
          </p:nvSpPr>
          <p:spPr>
            <a:xfrm>
              <a:off x="1289697" y="1276376"/>
              <a:ext cx="1056923" cy="1511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sv-SE" sz="1700" kern="1200" dirty="0" err="1" smtClean="0"/>
                <a:t>Build</a:t>
              </a:r>
              <a:r>
                <a:rPr lang="sv-SE" sz="1700" kern="1200" dirty="0" smtClean="0"/>
                <a:t> server is </a:t>
              </a:r>
              <a:r>
                <a:rPr lang="sv-SE" sz="1700" kern="1200" dirty="0" err="1" smtClean="0"/>
                <a:t>notified</a:t>
              </a:r>
              <a:endParaRPr lang="en-US" sz="1700" kern="1200" dirty="0"/>
            </a:p>
          </p:txBody>
        </p:sp>
      </p:grpSp>
      <p:pic>
        <p:nvPicPr>
          <p:cNvPr id="11" name="Picture 4" descr="http://static.v2ex.com/logos/g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9719" y="2996952"/>
            <a:ext cx="800018" cy="3340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hutteredbutterfly.files.wordpress.com/2012/12/subversion_a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9900" y="3717032"/>
            <a:ext cx="778050" cy="7780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2483768" y="4774793"/>
            <a:ext cx="4066819"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REPOS="$1"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REV="$2"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UUID=`</a:t>
            </a:r>
            <a:r>
              <a:rPr kumimoji="0" lang="en-US" altLang="en-US" sz="900" b="0" i="0" u="none" strike="noStrike" cap="none" normalizeH="0" baseline="0" dirty="0" err="1" smtClean="0">
                <a:ln>
                  <a:noFill/>
                </a:ln>
                <a:solidFill>
                  <a:srgbClr val="000000"/>
                </a:solidFill>
                <a:effectLst/>
                <a:latin typeface="Courier New" pitchFamily="49" charset="0"/>
                <a:cs typeface="Courier New" pitchFamily="49" charset="0"/>
              </a:rPr>
              <a:t>svnlook</a:t>
            </a: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900" b="0" i="0" u="none" strike="noStrike" cap="none" normalizeH="0" baseline="0" dirty="0" err="1" smtClean="0">
                <a:ln>
                  <a:noFill/>
                </a:ln>
                <a:solidFill>
                  <a:srgbClr val="000000"/>
                </a:solidFill>
                <a:effectLst/>
                <a:latin typeface="Courier New" pitchFamily="49" charset="0"/>
                <a:cs typeface="Courier New" pitchFamily="49" charset="0"/>
              </a:rPr>
              <a:t>uuid</a:t>
            </a: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 $REPOS`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900" b="0" i="0" u="none" strike="noStrike" cap="none" normalizeH="0" baseline="0" dirty="0" err="1" smtClean="0">
                <a:ln>
                  <a:noFill/>
                </a:ln>
                <a:solidFill>
                  <a:srgbClr val="000000"/>
                </a:solidFill>
                <a:effectLst/>
                <a:latin typeface="Courier New" pitchFamily="49" charset="0"/>
                <a:cs typeface="Courier New" pitchFamily="49" charset="0"/>
              </a:rPr>
              <a:t>usr</a:t>
            </a: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/bin/</a:t>
            </a:r>
            <a:r>
              <a:rPr kumimoji="0" lang="en-US" altLang="en-US" sz="900" b="0" i="0" u="none" strike="noStrike" cap="none" normalizeH="0" baseline="0" dirty="0" err="1" smtClean="0">
                <a:ln>
                  <a:noFill/>
                </a:ln>
                <a:solidFill>
                  <a:srgbClr val="000000"/>
                </a:solidFill>
                <a:effectLst/>
                <a:latin typeface="Courier New" pitchFamily="49" charset="0"/>
                <a:cs typeface="Courier New" pitchFamily="49" charset="0"/>
              </a:rPr>
              <a:t>wget</a:t>
            </a: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   --header "</a:t>
            </a:r>
            <a:r>
              <a:rPr kumimoji="0" lang="en-US" altLang="en-US" sz="900" b="0" i="0" u="none" strike="noStrike" cap="none" normalizeH="0" baseline="0" dirty="0" err="1" smtClean="0">
                <a:ln>
                  <a:noFill/>
                </a:ln>
                <a:solidFill>
                  <a:srgbClr val="000000"/>
                </a:solidFill>
                <a:effectLst/>
                <a:latin typeface="Courier New" pitchFamily="49" charset="0"/>
                <a:cs typeface="Courier New" pitchFamily="49" charset="0"/>
              </a:rPr>
              <a:t>Content-Type:text</a:t>
            </a: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900" b="0" i="0" u="none" strike="noStrike" cap="none" normalizeH="0" baseline="0" dirty="0" err="1" smtClean="0">
                <a:ln>
                  <a:noFill/>
                </a:ln>
                <a:solidFill>
                  <a:srgbClr val="000000"/>
                </a:solidFill>
                <a:effectLst/>
                <a:latin typeface="Courier New" pitchFamily="49" charset="0"/>
                <a:cs typeface="Courier New" pitchFamily="49" charset="0"/>
              </a:rPr>
              <a:t>plain;charset</a:t>
            </a: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=UTF-8"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   --post-data "`</a:t>
            </a:r>
            <a:r>
              <a:rPr kumimoji="0" lang="en-US" altLang="en-US" sz="900" b="0" i="0" u="none" strike="noStrike" cap="none" normalizeH="0" baseline="0" dirty="0" err="1" smtClean="0">
                <a:ln>
                  <a:noFill/>
                </a:ln>
                <a:solidFill>
                  <a:srgbClr val="000000"/>
                </a:solidFill>
                <a:effectLst/>
                <a:latin typeface="Courier New" pitchFamily="49" charset="0"/>
                <a:cs typeface="Courier New" pitchFamily="49" charset="0"/>
              </a:rPr>
              <a:t>svnlook</a:t>
            </a: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 changed --revision $REV $REPOS`"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   --output-document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   --timeout=2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itchFamily="49" charset="0"/>
                <a:cs typeface="Courier New" pitchFamily="49" charset="0"/>
              </a:rPr>
              <a:t>    http://server/subversion/${UUID}/notifyCommit?rev=$REV</a:t>
            </a:r>
            <a:r>
              <a:rPr kumimoji="0" lang="en-US" alt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68798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flow</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look  like:</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
        <p:nvSpPr>
          <p:cNvPr id="3" name="textruta 2"/>
          <p:cNvSpPr txBox="1"/>
          <p:nvPr/>
        </p:nvSpPr>
        <p:spPr>
          <a:xfrm>
            <a:off x="4139952" y="2959784"/>
            <a:ext cx="3384376" cy="646331"/>
          </a:xfrm>
          <a:prstGeom prst="rect">
            <a:avLst/>
          </a:prstGeom>
          <a:noFill/>
        </p:spPr>
        <p:txBody>
          <a:bodyPr wrap="square" rtlCol="0">
            <a:spAutoFit/>
          </a:bodyPr>
          <a:lstStyle/>
          <a:p>
            <a:r>
              <a:rPr lang="sv-SE" dirty="0" smtClean="0"/>
              <a:t>Make sure build can be traced back to commit.</a:t>
            </a:r>
            <a:endParaRPr lang="en-US" dirty="0"/>
          </a:p>
        </p:txBody>
      </p:sp>
      <p:grpSp>
        <p:nvGrpSpPr>
          <p:cNvPr id="13" name="Grupp 12"/>
          <p:cNvGrpSpPr/>
          <p:nvPr/>
        </p:nvGrpSpPr>
        <p:grpSpPr>
          <a:xfrm>
            <a:off x="1115616" y="2739504"/>
            <a:ext cx="1171277" cy="1625600"/>
            <a:chOff x="2462361" y="1219199"/>
            <a:chExt cx="1171277" cy="1625600"/>
          </a:xfrm>
        </p:grpSpPr>
        <p:sp>
          <p:nvSpPr>
            <p:cNvPr id="14" name="Rektangel med rundade hörn 13"/>
            <p:cNvSpPr/>
            <p:nvPr/>
          </p:nvSpPr>
          <p:spPr>
            <a:xfrm>
              <a:off x="2462361" y="1219199"/>
              <a:ext cx="1171277" cy="1625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ktangel 14"/>
            <p:cNvSpPr/>
            <p:nvPr/>
          </p:nvSpPr>
          <p:spPr>
            <a:xfrm>
              <a:off x="2519538" y="1276376"/>
              <a:ext cx="1056923" cy="1511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sv-SE" sz="1700" kern="1200" dirty="0" smtClean="0"/>
                <a:t>Set build identifier</a:t>
              </a:r>
              <a:endParaRPr lang="en-US" sz="1700" kern="1200" dirty="0"/>
            </a:p>
          </p:txBody>
        </p:sp>
      </p:grpSp>
    </p:spTree>
    <p:extLst>
      <p:ext uri="{BB962C8B-B14F-4D97-AF65-F5344CB8AC3E}">
        <p14:creationId xmlns:p14="http://schemas.microsoft.com/office/powerpoint/2010/main" val="8735267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2133600"/>
            <a:ext cx="69850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is </a:t>
            </a:r>
            <a:r>
              <a:rPr lang="sv-SE" sz="4000" b="1" dirty="0" err="1" smtClean="0">
                <a:solidFill>
                  <a:schemeClr val="accent3">
                    <a:lumMod val="75000"/>
                  </a:schemeClr>
                </a:solidFill>
                <a:latin typeface="Calibri" pitchFamily="34" charset="0"/>
              </a:rPr>
              <a:t>Continuous</a:t>
            </a:r>
            <a:r>
              <a:rPr lang="sv-SE" sz="4000" b="1" dirty="0" smtClean="0">
                <a:solidFill>
                  <a:schemeClr val="accent3">
                    <a:lumMod val="75000"/>
                  </a:schemeClr>
                </a:solidFill>
                <a:latin typeface="Calibri" pitchFamily="34" charset="0"/>
              </a:rPr>
              <a:t> Integration</a:t>
            </a:r>
            <a:endParaRPr lang="sv-SE" sz="4000" b="1" dirty="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36772362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flow</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look  like:</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
        <p:nvSpPr>
          <p:cNvPr id="3" name="textruta 2"/>
          <p:cNvSpPr txBox="1"/>
          <p:nvPr/>
        </p:nvSpPr>
        <p:spPr>
          <a:xfrm>
            <a:off x="4139952" y="2959784"/>
            <a:ext cx="3384376" cy="923330"/>
          </a:xfrm>
          <a:prstGeom prst="rect">
            <a:avLst/>
          </a:prstGeom>
          <a:noFill/>
        </p:spPr>
        <p:txBody>
          <a:bodyPr wrap="square" rtlCol="0">
            <a:spAutoFit/>
          </a:bodyPr>
          <a:lstStyle/>
          <a:p>
            <a:r>
              <a:rPr lang="sv-SE" dirty="0" err="1" smtClean="0"/>
              <a:t>Helps</a:t>
            </a:r>
            <a:r>
              <a:rPr lang="sv-SE" dirty="0" smtClean="0"/>
              <a:t> </a:t>
            </a:r>
            <a:r>
              <a:rPr lang="sv-SE" dirty="0" err="1" smtClean="0"/>
              <a:t>to</a:t>
            </a:r>
            <a:r>
              <a:rPr lang="sv-SE" dirty="0" smtClean="0"/>
              <a:t> </a:t>
            </a:r>
            <a:r>
              <a:rPr lang="sv-SE" dirty="0" err="1" smtClean="0"/>
              <a:t>identify</a:t>
            </a:r>
            <a:r>
              <a:rPr lang="sv-SE" dirty="0" smtClean="0"/>
              <a:t> a </a:t>
            </a:r>
            <a:r>
              <a:rPr lang="sv-SE" dirty="0" err="1" smtClean="0"/>
              <a:t>build</a:t>
            </a:r>
            <a:r>
              <a:rPr lang="sv-SE" dirty="0" smtClean="0"/>
              <a:t> in later </a:t>
            </a:r>
            <a:r>
              <a:rPr lang="sv-SE" dirty="0" err="1" smtClean="0"/>
              <a:t>stages</a:t>
            </a:r>
            <a:r>
              <a:rPr lang="sv-SE" dirty="0" smtClean="0"/>
              <a:t> </a:t>
            </a:r>
            <a:r>
              <a:rPr lang="sv-SE" dirty="0" err="1" smtClean="0"/>
              <a:t>if</a:t>
            </a:r>
            <a:r>
              <a:rPr lang="sv-SE" dirty="0" smtClean="0"/>
              <a:t> i.e. a rollback is </a:t>
            </a:r>
            <a:r>
              <a:rPr lang="sv-SE" dirty="0" err="1" smtClean="0"/>
              <a:t>necessary</a:t>
            </a:r>
            <a:r>
              <a:rPr lang="sv-SE" dirty="0" smtClean="0"/>
              <a:t>.</a:t>
            </a:r>
            <a:endParaRPr lang="en-US" dirty="0"/>
          </a:p>
        </p:txBody>
      </p:sp>
      <p:grpSp>
        <p:nvGrpSpPr>
          <p:cNvPr id="13" name="Grupp 12"/>
          <p:cNvGrpSpPr/>
          <p:nvPr/>
        </p:nvGrpSpPr>
        <p:grpSpPr>
          <a:xfrm>
            <a:off x="1115616" y="2739504"/>
            <a:ext cx="1171277" cy="1625600"/>
            <a:chOff x="2462361" y="1219199"/>
            <a:chExt cx="1171277" cy="1625600"/>
          </a:xfrm>
        </p:grpSpPr>
        <p:sp>
          <p:nvSpPr>
            <p:cNvPr id="14" name="Rektangel med rundade hörn 13"/>
            <p:cNvSpPr/>
            <p:nvPr/>
          </p:nvSpPr>
          <p:spPr>
            <a:xfrm>
              <a:off x="2462361" y="1219199"/>
              <a:ext cx="1171277" cy="1625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ktangel 14"/>
            <p:cNvSpPr/>
            <p:nvPr/>
          </p:nvSpPr>
          <p:spPr>
            <a:xfrm>
              <a:off x="2519538" y="1276376"/>
              <a:ext cx="1056923" cy="1511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sv-SE" sz="1700" kern="1200" dirty="0" smtClean="0"/>
                <a:t>Tag set in VCS</a:t>
              </a:r>
              <a:endParaRPr lang="en-US" sz="1700" kern="1200" dirty="0"/>
            </a:p>
          </p:txBody>
        </p:sp>
      </p:grpSp>
    </p:spTree>
    <p:extLst>
      <p:ext uri="{BB962C8B-B14F-4D97-AF65-F5344CB8AC3E}">
        <p14:creationId xmlns:p14="http://schemas.microsoft.com/office/powerpoint/2010/main" val="38262832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flow</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look  like:</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
        <p:nvSpPr>
          <p:cNvPr id="3" name="textruta 2"/>
          <p:cNvSpPr txBox="1"/>
          <p:nvPr/>
        </p:nvSpPr>
        <p:spPr>
          <a:xfrm>
            <a:off x="4139952" y="2959784"/>
            <a:ext cx="3384376" cy="923330"/>
          </a:xfrm>
          <a:prstGeom prst="rect">
            <a:avLst/>
          </a:prstGeom>
          <a:noFill/>
        </p:spPr>
        <p:txBody>
          <a:bodyPr wrap="square" rtlCol="0">
            <a:spAutoFit/>
          </a:bodyPr>
          <a:lstStyle/>
          <a:p>
            <a:r>
              <a:rPr lang="sv-SE" dirty="0" smtClean="0"/>
              <a:t>Tag </a:t>
            </a:r>
            <a:r>
              <a:rPr lang="sv-SE" dirty="0" err="1" smtClean="0"/>
              <a:t>should</a:t>
            </a:r>
            <a:r>
              <a:rPr lang="sv-SE" dirty="0" smtClean="0"/>
              <a:t> </a:t>
            </a:r>
            <a:r>
              <a:rPr lang="sv-SE" dirty="0" err="1" smtClean="0"/>
              <a:t>identify</a:t>
            </a:r>
            <a:r>
              <a:rPr lang="sv-SE" dirty="0" smtClean="0"/>
              <a:t> </a:t>
            </a:r>
            <a:r>
              <a:rPr lang="sv-SE" dirty="0" err="1" smtClean="0"/>
              <a:t>type</a:t>
            </a:r>
            <a:r>
              <a:rPr lang="sv-SE" dirty="0" smtClean="0"/>
              <a:t> </a:t>
            </a:r>
            <a:r>
              <a:rPr lang="sv-SE" dirty="0" err="1" smtClean="0"/>
              <a:t>of</a:t>
            </a:r>
            <a:r>
              <a:rPr lang="sv-SE" dirty="0" smtClean="0"/>
              <a:t> tag, and a </a:t>
            </a:r>
            <a:r>
              <a:rPr lang="sv-SE" dirty="0" err="1" smtClean="0"/>
              <a:t>unique</a:t>
            </a:r>
            <a:r>
              <a:rPr lang="sv-SE" dirty="0" smtClean="0"/>
              <a:t> </a:t>
            </a:r>
            <a:r>
              <a:rPr lang="sv-SE" dirty="0" err="1" smtClean="0"/>
              <a:t>key</a:t>
            </a:r>
            <a:r>
              <a:rPr lang="sv-SE" dirty="0" smtClean="0"/>
              <a:t>, </a:t>
            </a:r>
            <a:r>
              <a:rPr lang="sv-SE" dirty="0" err="1" smtClean="0"/>
              <a:t>usually</a:t>
            </a:r>
            <a:r>
              <a:rPr lang="sv-SE" dirty="0" smtClean="0"/>
              <a:t> a </a:t>
            </a:r>
            <a:r>
              <a:rPr lang="sv-SE" dirty="0" err="1" smtClean="0"/>
              <a:t>timestamp</a:t>
            </a:r>
            <a:r>
              <a:rPr lang="sv-SE" dirty="0" smtClean="0"/>
              <a:t> like:</a:t>
            </a:r>
            <a:endParaRPr lang="en-US" dirty="0"/>
          </a:p>
        </p:txBody>
      </p:sp>
      <p:grpSp>
        <p:nvGrpSpPr>
          <p:cNvPr id="13" name="Grupp 12"/>
          <p:cNvGrpSpPr/>
          <p:nvPr/>
        </p:nvGrpSpPr>
        <p:grpSpPr>
          <a:xfrm>
            <a:off x="1115616" y="2739504"/>
            <a:ext cx="1171277" cy="1625600"/>
            <a:chOff x="2462361" y="1219199"/>
            <a:chExt cx="1171277" cy="1625600"/>
          </a:xfrm>
        </p:grpSpPr>
        <p:sp>
          <p:nvSpPr>
            <p:cNvPr id="14" name="Rektangel med rundade hörn 13"/>
            <p:cNvSpPr/>
            <p:nvPr/>
          </p:nvSpPr>
          <p:spPr>
            <a:xfrm>
              <a:off x="2462361" y="1219199"/>
              <a:ext cx="1171277" cy="1625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ktangel 14"/>
            <p:cNvSpPr/>
            <p:nvPr/>
          </p:nvSpPr>
          <p:spPr>
            <a:xfrm>
              <a:off x="2519538" y="1276376"/>
              <a:ext cx="1056923" cy="1511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sv-SE" sz="1700" kern="1200" dirty="0" smtClean="0"/>
                <a:t>Tag set in VCS</a:t>
              </a:r>
              <a:endParaRPr lang="en-US" sz="1700" kern="1200" dirty="0"/>
            </a:p>
          </p:txBody>
        </p:sp>
      </p:grpSp>
      <p:sp>
        <p:nvSpPr>
          <p:cNvPr id="8" name="Rectangle 1"/>
          <p:cNvSpPr>
            <a:spLocks noChangeArrowheads="1"/>
          </p:cNvSpPr>
          <p:nvPr/>
        </p:nvSpPr>
        <p:spPr bwMode="auto">
          <a:xfrm>
            <a:off x="2997752" y="4808185"/>
            <a:ext cx="34464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BUILD_2013-12-24-17:00:01</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30337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flow</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look  like:</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
        <p:nvSpPr>
          <p:cNvPr id="3" name="textruta 2"/>
          <p:cNvSpPr txBox="1"/>
          <p:nvPr/>
        </p:nvSpPr>
        <p:spPr>
          <a:xfrm>
            <a:off x="4139952" y="2959784"/>
            <a:ext cx="3384376" cy="646331"/>
          </a:xfrm>
          <a:prstGeom prst="rect">
            <a:avLst/>
          </a:prstGeom>
          <a:noFill/>
        </p:spPr>
        <p:txBody>
          <a:bodyPr wrap="square" rtlCol="0">
            <a:spAutoFit/>
          </a:bodyPr>
          <a:lstStyle/>
          <a:p>
            <a:r>
              <a:rPr lang="sv-SE" dirty="0" err="1" smtClean="0"/>
              <a:t>Build</a:t>
            </a:r>
            <a:r>
              <a:rPr lang="sv-SE" dirty="0" smtClean="0"/>
              <a:t> server checks </a:t>
            </a:r>
            <a:r>
              <a:rPr lang="sv-SE" dirty="0" err="1" smtClean="0"/>
              <a:t>out</a:t>
            </a:r>
            <a:r>
              <a:rPr lang="sv-SE" dirty="0" smtClean="0"/>
              <a:t> the </a:t>
            </a:r>
            <a:r>
              <a:rPr lang="sv-SE" dirty="0" err="1" smtClean="0"/>
              <a:t>code</a:t>
            </a:r>
            <a:r>
              <a:rPr lang="sv-SE" dirty="0" smtClean="0"/>
              <a:t> </a:t>
            </a:r>
            <a:r>
              <a:rPr lang="sv-SE" dirty="0" err="1" smtClean="0"/>
              <a:t>to</a:t>
            </a:r>
            <a:r>
              <a:rPr lang="sv-SE" dirty="0" smtClean="0"/>
              <a:t> </a:t>
            </a:r>
            <a:r>
              <a:rPr lang="sv-SE" dirty="0" err="1" smtClean="0"/>
              <a:t>build</a:t>
            </a:r>
            <a:r>
              <a:rPr lang="sv-SE" dirty="0" smtClean="0"/>
              <a:t> </a:t>
            </a:r>
            <a:r>
              <a:rPr lang="sv-SE" dirty="0" err="1" smtClean="0"/>
              <a:t>to</a:t>
            </a:r>
            <a:r>
              <a:rPr lang="sv-SE" dirty="0" smtClean="0"/>
              <a:t> the server</a:t>
            </a:r>
            <a:endParaRPr lang="en-US" dirty="0"/>
          </a:p>
        </p:txBody>
      </p:sp>
      <p:grpSp>
        <p:nvGrpSpPr>
          <p:cNvPr id="9" name="Grupp 8"/>
          <p:cNvGrpSpPr/>
          <p:nvPr/>
        </p:nvGrpSpPr>
        <p:grpSpPr>
          <a:xfrm>
            <a:off x="1187624" y="2616200"/>
            <a:ext cx="1171277" cy="1625600"/>
            <a:chOff x="3692202" y="1219199"/>
            <a:chExt cx="1171277" cy="1625600"/>
          </a:xfrm>
        </p:grpSpPr>
        <p:sp>
          <p:nvSpPr>
            <p:cNvPr id="10" name="Rektangel med rundade hörn 9"/>
            <p:cNvSpPr/>
            <p:nvPr/>
          </p:nvSpPr>
          <p:spPr>
            <a:xfrm>
              <a:off x="3692202" y="1219199"/>
              <a:ext cx="1171277" cy="1625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ktangel 10"/>
            <p:cNvSpPr/>
            <p:nvPr/>
          </p:nvSpPr>
          <p:spPr>
            <a:xfrm>
              <a:off x="3749379" y="1276376"/>
              <a:ext cx="1056923" cy="1511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sv-SE" sz="1700" kern="1200" dirty="0" err="1" smtClean="0"/>
                <a:t>Code</a:t>
              </a:r>
              <a:r>
                <a:rPr lang="sv-SE" sz="1700" kern="1200" dirty="0" smtClean="0"/>
                <a:t> </a:t>
              </a:r>
              <a:r>
                <a:rPr lang="sv-SE" sz="1700" kern="1200" dirty="0" err="1" smtClean="0"/>
                <a:t>checked</a:t>
              </a:r>
              <a:r>
                <a:rPr lang="sv-SE" sz="1700" kern="1200" dirty="0" smtClean="0"/>
                <a:t> </a:t>
              </a:r>
              <a:r>
                <a:rPr lang="sv-SE" sz="1700" kern="1200" dirty="0" err="1" smtClean="0"/>
                <a:t>out</a:t>
              </a:r>
              <a:r>
                <a:rPr lang="sv-SE" sz="1700" kern="1200" dirty="0" smtClean="0"/>
                <a:t> </a:t>
              </a:r>
              <a:r>
                <a:rPr lang="sv-SE" sz="1700" kern="1200" dirty="0" err="1" smtClean="0"/>
                <a:t>to</a:t>
              </a:r>
              <a:r>
                <a:rPr lang="sv-SE" sz="1700" kern="1200" dirty="0" smtClean="0"/>
                <a:t> </a:t>
              </a:r>
              <a:r>
                <a:rPr lang="sv-SE" sz="1700" kern="1200" dirty="0" err="1" smtClean="0"/>
                <a:t>build</a:t>
              </a:r>
              <a:r>
                <a:rPr lang="sv-SE" sz="1700" kern="1200" dirty="0" smtClean="0"/>
                <a:t> server</a:t>
              </a:r>
              <a:endParaRPr lang="en-US" sz="1700" kern="1200" dirty="0"/>
            </a:p>
          </p:txBody>
        </p:sp>
      </p:grpSp>
    </p:spTree>
    <p:extLst>
      <p:ext uri="{BB962C8B-B14F-4D97-AF65-F5344CB8AC3E}">
        <p14:creationId xmlns:p14="http://schemas.microsoft.com/office/powerpoint/2010/main" val="35975481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flow</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look  like:</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
        <p:nvSpPr>
          <p:cNvPr id="3" name="textruta 2"/>
          <p:cNvSpPr txBox="1"/>
          <p:nvPr/>
        </p:nvSpPr>
        <p:spPr>
          <a:xfrm>
            <a:off x="4139952" y="2959784"/>
            <a:ext cx="3384376" cy="646331"/>
          </a:xfrm>
          <a:prstGeom prst="rect">
            <a:avLst/>
          </a:prstGeom>
          <a:noFill/>
        </p:spPr>
        <p:txBody>
          <a:bodyPr wrap="square" rtlCol="0">
            <a:spAutoFit/>
          </a:bodyPr>
          <a:lstStyle/>
          <a:p>
            <a:r>
              <a:rPr lang="sv-SE" dirty="0" err="1" smtClean="0"/>
              <a:t>Code</a:t>
            </a:r>
            <a:r>
              <a:rPr lang="sv-SE" dirty="0" smtClean="0"/>
              <a:t> is </a:t>
            </a:r>
            <a:r>
              <a:rPr lang="sv-SE" dirty="0" err="1" smtClean="0"/>
              <a:t>built</a:t>
            </a:r>
            <a:r>
              <a:rPr lang="sv-SE" dirty="0" smtClean="0"/>
              <a:t>, </a:t>
            </a:r>
            <a:r>
              <a:rPr lang="sv-SE" dirty="0" err="1" smtClean="0"/>
              <a:t>tested</a:t>
            </a:r>
            <a:r>
              <a:rPr lang="sv-SE" dirty="0" smtClean="0"/>
              <a:t> and </a:t>
            </a:r>
            <a:r>
              <a:rPr lang="sv-SE" dirty="0" err="1" smtClean="0"/>
              <a:t>measured</a:t>
            </a:r>
            <a:r>
              <a:rPr lang="sv-SE" dirty="0" smtClean="0"/>
              <a:t>.</a:t>
            </a:r>
            <a:endParaRPr lang="en-US" dirty="0"/>
          </a:p>
        </p:txBody>
      </p:sp>
      <p:grpSp>
        <p:nvGrpSpPr>
          <p:cNvPr id="8" name="Grupp 7"/>
          <p:cNvGrpSpPr/>
          <p:nvPr/>
        </p:nvGrpSpPr>
        <p:grpSpPr>
          <a:xfrm>
            <a:off x="1168475" y="2616200"/>
            <a:ext cx="1171277" cy="1625600"/>
            <a:chOff x="4922043" y="1219199"/>
            <a:chExt cx="1171277" cy="1625600"/>
          </a:xfrm>
        </p:grpSpPr>
        <p:sp>
          <p:nvSpPr>
            <p:cNvPr id="12" name="Rektangel med rundade hörn 11"/>
            <p:cNvSpPr/>
            <p:nvPr/>
          </p:nvSpPr>
          <p:spPr>
            <a:xfrm>
              <a:off x="4922043" y="1219199"/>
              <a:ext cx="1171277" cy="1625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ktangel 12"/>
            <p:cNvSpPr/>
            <p:nvPr/>
          </p:nvSpPr>
          <p:spPr>
            <a:xfrm>
              <a:off x="4979220" y="1276376"/>
              <a:ext cx="1056923" cy="1511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sv-SE" sz="1700" kern="1200" dirty="0" err="1" smtClean="0"/>
                <a:t>Code</a:t>
              </a:r>
              <a:r>
                <a:rPr lang="sv-SE" sz="1700" kern="1200" dirty="0" smtClean="0"/>
                <a:t> </a:t>
              </a:r>
              <a:r>
                <a:rPr lang="sv-SE" sz="1700" kern="1200" dirty="0" err="1" smtClean="0"/>
                <a:t>compiled</a:t>
              </a:r>
              <a:r>
                <a:rPr lang="sv-SE" sz="1700" kern="1200" dirty="0" smtClean="0"/>
                <a:t>, </a:t>
              </a:r>
              <a:r>
                <a:rPr lang="sv-SE" sz="1700" kern="1200" dirty="0" err="1" smtClean="0"/>
                <a:t>tested</a:t>
              </a:r>
              <a:r>
                <a:rPr lang="sv-SE" sz="1700" kern="1200" dirty="0" smtClean="0"/>
                <a:t>, </a:t>
              </a:r>
              <a:r>
                <a:rPr lang="sv-SE" sz="1700" kern="1200" dirty="0" err="1" smtClean="0"/>
                <a:t>measured</a:t>
              </a:r>
              <a:endParaRPr lang="en-US" sz="1700" kern="1200" dirty="0"/>
            </a:p>
          </p:txBody>
        </p:sp>
      </p:grpSp>
    </p:spTree>
    <p:extLst>
      <p:ext uri="{BB962C8B-B14F-4D97-AF65-F5344CB8AC3E}">
        <p14:creationId xmlns:p14="http://schemas.microsoft.com/office/powerpoint/2010/main" val="7767598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flow</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look  like:</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graphicFrame>
        <p:nvGraphicFramePr>
          <p:cNvPr id="2" name="Diagram 1"/>
          <p:cNvGraphicFramePr/>
          <p:nvPr>
            <p:extLst>
              <p:ext uri="{D42A27DB-BD31-4B8C-83A1-F6EECF244321}">
                <p14:modId xmlns:p14="http://schemas.microsoft.com/office/powerpoint/2010/main" val="2973078047"/>
              </p:ext>
            </p:extLst>
          </p:nvPr>
        </p:nvGraphicFramePr>
        <p:xfrm>
          <a:off x="1524000" y="197887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3851920" y="5013176"/>
            <a:ext cx="4420786" cy="369332"/>
          </a:xfrm>
          <a:prstGeom prst="rect">
            <a:avLst/>
          </a:prstGeom>
          <a:noFill/>
        </p:spPr>
        <p:txBody>
          <a:bodyPr wrap="square" rtlCol="0">
            <a:spAutoFit/>
          </a:bodyPr>
          <a:lstStyle/>
          <a:p>
            <a:r>
              <a:rPr lang="sv-SE" dirty="0" smtClean="0"/>
              <a:t>Separate build jobs into smaller parts</a:t>
            </a:r>
            <a:endParaRPr lang="sv-SE" dirty="0"/>
          </a:p>
        </p:txBody>
      </p:sp>
    </p:spTree>
    <p:extLst>
      <p:ext uri="{BB962C8B-B14F-4D97-AF65-F5344CB8AC3E}">
        <p14:creationId xmlns:p14="http://schemas.microsoft.com/office/powerpoint/2010/main" val="30130802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flow</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look  like:</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
        <p:nvSpPr>
          <p:cNvPr id="3" name="textruta 2"/>
          <p:cNvSpPr txBox="1"/>
          <p:nvPr/>
        </p:nvSpPr>
        <p:spPr>
          <a:xfrm>
            <a:off x="4139952" y="2959784"/>
            <a:ext cx="3384376" cy="1200329"/>
          </a:xfrm>
          <a:prstGeom prst="rect">
            <a:avLst/>
          </a:prstGeom>
          <a:noFill/>
        </p:spPr>
        <p:txBody>
          <a:bodyPr wrap="square" rtlCol="0">
            <a:spAutoFit/>
          </a:bodyPr>
          <a:lstStyle/>
          <a:p>
            <a:r>
              <a:rPr lang="sv-SE" dirty="0" err="1" smtClean="0"/>
              <a:t>Publish</a:t>
            </a:r>
            <a:r>
              <a:rPr lang="sv-SE" dirty="0" smtClean="0"/>
              <a:t> the </a:t>
            </a:r>
            <a:r>
              <a:rPr lang="sv-SE" dirty="0" err="1" smtClean="0"/>
              <a:t>result</a:t>
            </a:r>
            <a:r>
              <a:rPr lang="sv-SE" dirty="0" smtClean="0"/>
              <a:t> </a:t>
            </a:r>
            <a:r>
              <a:rPr lang="sv-SE" dirty="0" err="1" smtClean="0"/>
              <a:t>of</a:t>
            </a:r>
            <a:r>
              <a:rPr lang="sv-SE" dirty="0" smtClean="0"/>
              <a:t> the </a:t>
            </a:r>
            <a:r>
              <a:rPr lang="sv-SE" dirty="0" err="1" smtClean="0"/>
              <a:t>build</a:t>
            </a:r>
            <a:r>
              <a:rPr lang="sv-SE" dirty="0" smtClean="0"/>
              <a:t> so team </a:t>
            </a:r>
            <a:r>
              <a:rPr lang="sv-SE" dirty="0" err="1" smtClean="0"/>
              <a:t>members</a:t>
            </a:r>
            <a:r>
              <a:rPr lang="sv-SE" dirty="0" smtClean="0"/>
              <a:t> and </a:t>
            </a:r>
            <a:r>
              <a:rPr lang="sv-SE" dirty="0" err="1" smtClean="0"/>
              <a:t>stakeholders</a:t>
            </a:r>
            <a:r>
              <a:rPr lang="sv-SE" dirty="0" smtClean="0"/>
              <a:t> </a:t>
            </a:r>
            <a:r>
              <a:rPr lang="sv-SE" dirty="0" err="1" smtClean="0"/>
              <a:t>can</a:t>
            </a:r>
            <a:r>
              <a:rPr lang="sv-SE" dirty="0" smtClean="0"/>
              <a:t> </a:t>
            </a:r>
            <a:r>
              <a:rPr lang="sv-SE" dirty="0" err="1" smtClean="0"/>
              <a:t>see</a:t>
            </a:r>
            <a:r>
              <a:rPr lang="sv-SE" dirty="0" smtClean="0"/>
              <a:t>. </a:t>
            </a:r>
            <a:r>
              <a:rPr lang="sv-SE" dirty="0" err="1" smtClean="0"/>
              <a:t>Using</a:t>
            </a:r>
            <a:r>
              <a:rPr lang="sv-SE" dirty="0" smtClean="0"/>
              <a:t> combination </a:t>
            </a:r>
            <a:r>
              <a:rPr lang="sv-SE" dirty="0" err="1" smtClean="0"/>
              <a:t>of</a:t>
            </a:r>
            <a:r>
              <a:rPr lang="sv-SE" dirty="0" smtClean="0"/>
              <a:t> </a:t>
            </a:r>
            <a:r>
              <a:rPr lang="sv-SE" dirty="0" err="1" smtClean="0"/>
              <a:t>screens</a:t>
            </a:r>
            <a:r>
              <a:rPr lang="sv-SE" dirty="0" smtClean="0"/>
              <a:t>, </a:t>
            </a:r>
            <a:r>
              <a:rPr lang="sv-SE" dirty="0" err="1" smtClean="0"/>
              <a:t>Wiki</a:t>
            </a:r>
            <a:r>
              <a:rPr lang="sv-SE" dirty="0" smtClean="0"/>
              <a:t> pages etc.</a:t>
            </a:r>
            <a:endParaRPr lang="en-US" dirty="0"/>
          </a:p>
        </p:txBody>
      </p:sp>
      <p:grpSp>
        <p:nvGrpSpPr>
          <p:cNvPr id="9" name="Grupp 8"/>
          <p:cNvGrpSpPr/>
          <p:nvPr/>
        </p:nvGrpSpPr>
        <p:grpSpPr>
          <a:xfrm>
            <a:off x="1403648" y="2568613"/>
            <a:ext cx="974824" cy="1625600"/>
            <a:chOff x="5119501" y="1219199"/>
            <a:chExt cx="974824" cy="1625600"/>
          </a:xfrm>
        </p:grpSpPr>
        <p:sp>
          <p:nvSpPr>
            <p:cNvPr id="10" name="Rektangel med rundade hörn 9"/>
            <p:cNvSpPr/>
            <p:nvPr/>
          </p:nvSpPr>
          <p:spPr>
            <a:xfrm>
              <a:off x="5119501" y="1219199"/>
              <a:ext cx="974824" cy="1625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ktangel 10"/>
            <p:cNvSpPr/>
            <p:nvPr/>
          </p:nvSpPr>
          <p:spPr>
            <a:xfrm>
              <a:off x="5167088" y="1266786"/>
              <a:ext cx="879650" cy="15304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600" kern="1200" dirty="0" err="1" smtClean="0"/>
                <a:t>Publish</a:t>
              </a:r>
              <a:r>
                <a:rPr lang="sv-SE" sz="1600" kern="1200" dirty="0" smtClean="0"/>
                <a:t> </a:t>
              </a:r>
              <a:r>
                <a:rPr lang="sv-SE" sz="1600" kern="1200" dirty="0" err="1" smtClean="0"/>
                <a:t>result</a:t>
              </a:r>
              <a:endParaRPr lang="en-US" sz="1600" kern="1200" dirty="0"/>
            </a:p>
          </p:txBody>
        </p:sp>
      </p:grpSp>
      <p:pic>
        <p:nvPicPr>
          <p:cNvPr id="11266" name="Picture 2" descr="http://www.droid-life.com/wp-content/uploads/2012/01/Wiki-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4725144"/>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www.aperfectworld.org/clipart/entertainment/flatscreentv1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4464558"/>
            <a:ext cx="2106117" cy="1389906"/>
          </a:xfrm>
          <a:prstGeom prst="rect">
            <a:avLst/>
          </a:prstGeom>
          <a:noFill/>
          <a:extLst>
            <a:ext uri="{909E8E84-426E-40DD-AFC4-6F175D3DCCD1}">
              <a14:hiddenFill xmlns:a14="http://schemas.microsoft.com/office/drawing/2010/main">
                <a:solidFill>
                  <a:srgbClr val="FFFFFF"/>
                </a:solidFill>
              </a14:hiddenFill>
            </a:ext>
          </a:extLst>
        </p:spPr>
      </p:pic>
      <p:sp>
        <p:nvSpPr>
          <p:cNvPr id="2" name="textruta 1"/>
          <p:cNvSpPr txBox="1"/>
          <p:nvPr/>
        </p:nvSpPr>
        <p:spPr>
          <a:xfrm>
            <a:off x="5292080" y="4797152"/>
            <a:ext cx="1728192" cy="523220"/>
          </a:xfrm>
          <a:prstGeom prst="rect">
            <a:avLst/>
          </a:prstGeom>
          <a:noFill/>
        </p:spPr>
        <p:txBody>
          <a:bodyPr wrap="square" rtlCol="0">
            <a:spAutoFit/>
          </a:bodyPr>
          <a:lstStyle/>
          <a:p>
            <a:r>
              <a:rPr lang="sv-SE" sz="1400" b="1" dirty="0" err="1" smtClean="0"/>
              <a:t>Build</a:t>
            </a:r>
            <a:r>
              <a:rPr lang="sv-SE" sz="1400" b="1" dirty="0" smtClean="0"/>
              <a:t> #123:</a:t>
            </a:r>
            <a:r>
              <a:rPr lang="sv-SE" sz="1400" b="1" dirty="0" smtClean="0">
                <a:solidFill>
                  <a:srgbClr val="92D050"/>
                </a:solidFill>
              </a:rPr>
              <a:t> </a:t>
            </a:r>
            <a:r>
              <a:rPr lang="sv-SE" sz="1400" b="1" dirty="0" err="1" smtClean="0">
                <a:solidFill>
                  <a:schemeClr val="accent3">
                    <a:lumMod val="75000"/>
                  </a:schemeClr>
                </a:solidFill>
              </a:rPr>
              <a:t>Success</a:t>
            </a:r>
            <a:r>
              <a:rPr lang="sv-SE" sz="1400" b="1" dirty="0" smtClean="0">
                <a:solidFill>
                  <a:schemeClr val="accent3">
                    <a:lumMod val="75000"/>
                  </a:schemeClr>
                </a:solidFill>
              </a:rPr>
              <a:t>!</a:t>
            </a:r>
          </a:p>
          <a:p>
            <a:r>
              <a:rPr lang="sv-SE" sz="1400" b="1" dirty="0" smtClean="0"/>
              <a:t># Tests: </a:t>
            </a:r>
            <a:r>
              <a:rPr lang="sv-SE" sz="1400" b="1" dirty="0" smtClean="0">
                <a:solidFill>
                  <a:schemeClr val="accent3">
                    <a:lumMod val="75000"/>
                  </a:schemeClr>
                </a:solidFill>
              </a:rPr>
              <a:t>12345</a:t>
            </a:r>
            <a:endParaRPr lang="en-US" sz="1400" b="1" dirty="0">
              <a:solidFill>
                <a:schemeClr val="accent3">
                  <a:lumMod val="75000"/>
                </a:schemeClr>
              </a:solidFill>
            </a:endParaRPr>
          </a:p>
        </p:txBody>
      </p:sp>
    </p:spTree>
    <p:extLst>
      <p:ext uri="{BB962C8B-B14F-4D97-AF65-F5344CB8AC3E}">
        <p14:creationId xmlns:p14="http://schemas.microsoft.com/office/powerpoint/2010/main" val="9487145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Automated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testing</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dirty="0" smtClean="0">
                <a:solidFill>
                  <a:schemeClr val="tx1"/>
                </a:solidFill>
                <a:latin typeface="Calibri" pitchFamily="34" charset="0"/>
              </a:rPr>
              <a:t>Make </a:t>
            </a:r>
            <a:r>
              <a:rPr lang="sv-SE" sz="4000" dirty="0" err="1" smtClean="0">
                <a:solidFill>
                  <a:schemeClr val="tx1"/>
                </a:solidFill>
                <a:latin typeface="Calibri" pitchFamily="34" charset="0"/>
              </a:rPr>
              <a:t>your</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build</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self-testing</a:t>
            </a:r>
            <a:endParaRPr lang="sv-SE" sz="40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3284984"/>
            <a:ext cx="2070860" cy="2924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gnetskiva 1"/>
          <p:cNvSpPr/>
          <p:nvPr/>
        </p:nvSpPr>
        <p:spPr>
          <a:xfrm>
            <a:off x="5148064" y="3645024"/>
            <a:ext cx="1080120" cy="1512168"/>
          </a:xfrm>
          <a:prstGeom prst="flowChartMagneticDisk">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 3"/>
          <p:cNvSpPr/>
          <p:nvPr/>
        </p:nvSpPr>
        <p:spPr>
          <a:xfrm rot="20085026">
            <a:off x="4903889" y="3915573"/>
            <a:ext cx="1268826"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b="1" dirty="0" smtClean="0">
                <a:solidFill>
                  <a:srgbClr val="FF0000"/>
                </a:solidFill>
                <a:latin typeface="Consolas" panose="020B0609020204030204" pitchFamily="49" charset="0"/>
                <a:cs typeface="Consolas" panose="020B0609020204030204" pitchFamily="49" charset="0"/>
              </a:rPr>
              <a:t>Under Test</a:t>
            </a:r>
            <a:endParaRPr lang="en-US" sz="2000" b="1"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737317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Automated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testing</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dirty="0" err="1" smtClean="0">
                <a:solidFill>
                  <a:schemeClr val="tx1"/>
                </a:solidFill>
                <a:latin typeface="Calibri" pitchFamily="34" charset="0"/>
              </a:rPr>
              <a:t>Select</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tools</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based</a:t>
            </a:r>
            <a:r>
              <a:rPr lang="sv-SE" sz="4000" dirty="0" smtClean="0">
                <a:solidFill>
                  <a:schemeClr val="tx1"/>
                </a:solidFill>
                <a:latin typeface="Calibri" pitchFamily="34" charset="0"/>
              </a:rPr>
              <a:t> on </a:t>
            </a:r>
            <a:r>
              <a:rPr lang="sv-SE" sz="4000" dirty="0" err="1" smtClean="0">
                <a:solidFill>
                  <a:schemeClr val="tx1"/>
                </a:solidFill>
                <a:latin typeface="Calibri" pitchFamily="34" charset="0"/>
              </a:rPr>
              <a:t>your</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application</a:t>
            </a:r>
            <a:r>
              <a:rPr lang="sv-SE" sz="4000" dirty="0" smtClean="0">
                <a:solidFill>
                  <a:schemeClr val="tx1"/>
                </a:solidFill>
                <a:latin typeface="Calibri" pitchFamily="34" charset="0"/>
              </a:rPr>
              <a:t> and </a:t>
            </a:r>
            <a:r>
              <a:rPr lang="sv-SE" sz="4000" dirty="0" err="1" smtClean="0">
                <a:solidFill>
                  <a:schemeClr val="tx1"/>
                </a:solidFill>
                <a:latin typeface="Calibri" pitchFamily="34" charset="0"/>
              </a:rPr>
              <a:t>languages</a:t>
            </a:r>
            <a:r>
              <a:rPr lang="sv-SE" sz="40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9" name="Picture 16" descr="http://sqatutorial.com/wp-content/uploads/2013/09/HeaderJMeterWebser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645024"/>
            <a:ext cx="1368152" cy="8154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Selenium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4937132"/>
            <a:ext cx="576064" cy="521338"/>
          </a:xfrm>
          <a:prstGeom prst="rect">
            <a:avLst/>
          </a:prstGeom>
          <a:noFill/>
          <a:extLst>
            <a:ext uri="{909E8E84-426E-40DD-AFC4-6F175D3DCCD1}">
              <a14:hiddenFill xmlns:a14="http://schemas.microsoft.com/office/drawing/2010/main">
                <a:solidFill>
                  <a:srgbClr val="FFFFFF"/>
                </a:solidFill>
              </a14:hiddenFill>
            </a:ext>
          </a:extLst>
        </p:spPr>
      </p:pic>
      <p:sp>
        <p:nvSpPr>
          <p:cNvPr id="11" name="textruta 10"/>
          <p:cNvSpPr txBox="1"/>
          <p:nvPr/>
        </p:nvSpPr>
        <p:spPr>
          <a:xfrm>
            <a:off x="5678746" y="5013135"/>
            <a:ext cx="1053494" cy="369332"/>
          </a:xfrm>
          <a:prstGeom prst="rect">
            <a:avLst/>
          </a:prstGeom>
          <a:noFill/>
          <a:effectLst>
            <a:reflection blurRad="6350" stA="59000" endPos="46000" dir="5400000" sy="-100000" algn="bl" rotWithShape="0"/>
          </a:effectLst>
          <a:scene3d>
            <a:camera prst="perspectiveLeft"/>
            <a:lightRig rig="threePt" dir="t"/>
          </a:scene3d>
        </p:spPr>
        <p:txBody>
          <a:bodyPr wrap="none" rtlCol="0">
            <a:spAutoFit/>
          </a:bodyPr>
          <a:lstStyle/>
          <a:p>
            <a:r>
              <a:rPr lang="sv-SE" b="1" dirty="0" err="1"/>
              <a:t>s</a:t>
            </a:r>
            <a:r>
              <a:rPr lang="sv-SE" b="1" dirty="0" err="1" smtClean="0"/>
              <a:t>elenium</a:t>
            </a:r>
            <a:endParaRPr lang="en-US" b="1" dirty="0"/>
          </a:p>
        </p:txBody>
      </p:sp>
      <p:pic>
        <p:nvPicPr>
          <p:cNvPr id="2054" name="Picture 6" descr="https://raw.github.com/xunit/media/master/full-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3490759"/>
            <a:ext cx="1769861" cy="3702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georgialexandrov.eu/img/tech/junit.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5143760"/>
            <a:ext cx="1299625" cy="47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8127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Automated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testing</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dirty="0" smtClean="0">
                <a:solidFill>
                  <a:schemeClr val="tx1"/>
                </a:solidFill>
                <a:latin typeface="Calibri" pitchFamily="34" charset="0"/>
              </a:rPr>
              <a:t>The </a:t>
            </a:r>
            <a:r>
              <a:rPr lang="sv-SE" sz="4000" dirty="0" err="1" smtClean="0">
                <a:solidFill>
                  <a:schemeClr val="tx1"/>
                </a:solidFill>
                <a:latin typeface="Calibri" pitchFamily="34" charset="0"/>
              </a:rPr>
              <a:t>flow</a:t>
            </a:r>
            <a:r>
              <a:rPr lang="sv-SE" sz="40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graphicFrame>
        <p:nvGraphicFramePr>
          <p:cNvPr id="2" name="Diagram 1"/>
          <p:cNvGraphicFramePr/>
          <p:nvPr>
            <p:extLst>
              <p:ext uri="{D42A27DB-BD31-4B8C-83A1-F6EECF244321}">
                <p14:modId xmlns:p14="http://schemas.microsoft.com/office/powerpoint/2010/main" val="3611363331"/>
              </p:ext>
            </p:extLst>
          </p:nvPr>
        </p:nvGraphicFramePr>
        <p:xfrm>
          <a:off x="2267744" y="177281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68265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Build</a:t>
            </a:r>
            <a:r>
              <a:rPr lang="sv-SE" sz="4000" b="1" dirty="0" smtClean="0">
                <a:solidFill>
                  <a:schemeClr val="accent3">
                    <a:lumMod val="75000"/>
                  </a:schemeClr>
                </a:solidFill>
                <a:latin typeface="Calibri" pitchFamily="34" charset="0"/>
              </a:rPr>
              <a:t> on a integration </a:t>
            </a:r>
            <a:r>
              <a:rPr lang="sv-SE" sz="4000" b="1" dirty="0" err="1" smtClean="0">
                <a:solidFill>
                  <a:schemeClr val="accent3">
                    <a:lumMod val="75000"/>
                  </a:schemeClr>
                </a:solidFill>
                <a:latin typeface="Calibri" pitchFamily="34" charset="0"/>
              </a:rPr>
              <a:t>machine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dirty="0" err="1" smtClean="0">
                <a:solidFill>
                  <a:schemeClr val="tx1"/>
                </a:solidFill>
                <a:latin typeface="Calibri" pitchFamily="34" charset="0"/>
              </a:rPr>
              <a:t>Use</a:t>
            </a:r>
            <a:r>
              <a:rPr lang="sv-SE" sz="4000" dirty="0">
                <a:solidFill>
                  <a:schemeClr val="tx1"/>
                </a:solidFill>
                <a:latin typeface="Calibri" pitchFamily="34" charset="0"/>
              </a:rPr>
              <a:t> </a:t>
            </a:r>
            <a:r>
              <a:rPr lang="sv-SE" sz="4000" dirty="0" smtClean="0">
                <a:solidFill>
                  <a:schemeClr val="tx1"/>
                </a:solidFill>
                <a:latin typeface="Calibri" pitchFamily="34" charset="0"/>
              </a:rPr>
              <a:t>HW </a:t>
            </a:r>
            <a:r>
              <a:rPr lang="sv-SE" sz="4000" dirty="0" err="1" smtClean="0">
                <a:solidFill>
                  <a:schemeClr val="tx1"/>
                </a:solidFill>
                <a:latin typeface="Calibri" pitchFamily="34" charset="0"/>
              </a:rPr>
              <a:t>separate</a:t>
            </a:r>
            <a:r>
              <a:rPr lang="sv-SE" sz="4000" dirty="0" smtClean="0">
                <a:solidFill>
                  <a:schemeClr val="tx1"/>
                </a:solidFill>
                <a:latin typeface="Calibri" pitchFamily="34" charset="0"/>
              </a:rPr>
              <a:t> from </a:t>
            </a:r>
            <a:r>
              <a:rPr lang="sv-SE" sz="4000" dirty="0" err="1" smtClean="0">
                <a:solidFill>
                  <a:schemeClr val="tx1"/>
                </a:solidFill>
                <a:latin typeface="Calibri" pitchFamily="34" charset="0"/>
              </a:rPr>
              <a:t>development</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environment</a:t>
            </a:r>
            <a:r>
              <a:rPr lang="sv-SE" sz="4000" dirty="0" smtClean="0">
                <a:solidFill>
                  <a:schemeClr val="tx1"/>
                </a:solidFill>
                <a:latin typeface="Calibri" pitchFamily="34" charset="0"/>
              </a:rPr>
              <a:t> for </a:t>
            </a:r>
            <a:r>
              <a:rPr lang="sv-SE" sz="4000" dirty="0" err="1" smtClean="0">
                <a:solidFill>
                  <a:schemeClr val="tx1"/>
                </a:solidFill>
                <a:latin typeface="Calibri" pitchFamily="34" charset="0"/>
              </a:rPr>
              <a:t>building</a:t>
            </a:r>
            <a:endParaRPr lang="sv-SE" sz="40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4" name="Picture 6" descr="http://fedil.ukneeq.com/wp-content/uploads/2013/02/senior-develo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717032"/>
            <a:ext cx="1907882" cy="2128918"/>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4128" y="3573016"/>
            <a:ext cx="1910186" cy="2348880"/>
          </a:xfrm>
          <a:prstGeom prst="rect">
            <a:avLst/>
          </a:prstGeom>
          <a:noFill/>
          <a:extLst>
            <a:ext uri="{909E8E84-426E-40DD-AFC4-6F175D3DCCD1}">
              <a14:hiddenFill xmlns:a14="http://schemas.microsoft.com/office/drawing/2010/main">
                <a:solidFill>
                  <a:srgbClr val="FFFFFF"/>
                </a:solidFill>
              </a14:hiddenFill>
            </a:ext>
          </a:extLst>
        </p:spPr>
      </p:pic>
      <p:sp>
        <p:nvSpPr>
          <p:cNvPr id="2" name="Inte lika med 1"/>
          <p:cNvSpPr/>
          <p:nvPr/>
        </p:nvSpPr>
        <p:spPr>
          <a:xfrm>
            <a:off x="4572000" y="4509120"/>
            <a:ext cx="720080" cy="504056"/>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49798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is </a:t>
            </a:r>
            <a:r>
              <a:rPr lang="sv-SE" sz="4000" b="1" dirty="0" err="1" smtClean="0">
                <a:solidFill>
                  <a:schemeClr val="accent3">
                    <a:lumMod val="75000"/>
                  </a:schemeClr>
                </a:solidFill>
                <a:latin typeface="Calibri" pitchFamily="34" charset="0"/>
              </a:rPr>
              <a:t>Continuous</a:t>
            </a:r>
            <a:r>
              <a:rPr lang="sv-SE" sz="4000" b="1" dirty="0" smtClean="0">
                <a:solidFill>
                  <a:schemeClr val="accent3">
                    <a:lumMod val="75000"/>
                  </a:schemeClr>
                </a:solidFill>
                <a:latin typeface="Calibri" pitchFamily="34" charset="0"/>
              </a:rPr>
              <a:t> Integration?</a:t>
            </a:r>
          </a:p>
          <a:p>
            <a:pPr marL="1587" indent="0" algn="ctr" eaLnBrk="1" hangingPunct="1">
              <a:lnSpc>
                <a:spcPct val="100000"/>
              </a:lnSpc>
              <a:spcBef>
                <a:spcPts val="638"/>
              </a:spcBef>
              <a:spcAft>
                <a:spcPts val="1425"/>
              </a:spcAft>
              <a:buClrTx/>
            </a:pPr>
            <a:r>
              <a:rPr lang="sv-SE" sz="4000" dirty="0" smtClean="0">
                <a:solidFill>
                  <a:schemeClr val="tx1"/>
                </a:solidFill>
                <a:latin typeface="Calibri" pitchFamily="34" charset="0"/>
              </a:rPr>
              <a:t>A </a:t>
            </a:r>
            <a:r>
              <a:rPr lang="sv-SE" sz="4000" dirty="0" err="1" smtClean="0">
                <a:solidFill>
                  <a:schemeClr val="tx1"/>
                </a:solidFill>
                <a:latin typeface="Calibri" pitchFamily="34" charset="0"/>
              </a:rPr>
              <a:t>way</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of</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working</a:t>
            </a:r>
            <a:r>
              <a:rPr lang="sv-SE" sz="4000" dirty="0" smtClean="0">
                <a:solidFill>
                  <a:schemeClr val="tx1"/>
                </a:solidFill>
                <a:latin typeface="Calibri" pitchFamily="34" charset="0"/>
              </a:rPr>
              <a:t> supported by a </a:t>
            </a:r>
            <a:r>
              <a:rPr lang="sv-SE" sz="4000" dirty="0" err="1" smtClean="0">
                <a:solidFill>
                  <a:schemeClr val="tx1"/>
                </a:solidFill>
                <a:latin typeface="Calibri" pitchFamily="34" charset="0"/>
              </a:rPr>
              <a:t>number</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of</a:t>
            </a:r>
            <a:r>
              <a:rPr lang="sv-SE" sz="4000" dirty="0" smtClean="0">
                <a:solidFill>
                  <a:schemeClr val="tx1"/>
                </a:solidFill>
                <a:latin typeface="Calibri" pitchFamily="34" charset="0"/>
              </a:rPr>
              <a:t> principles.</a:t>
            </a: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40996146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Fast </a:t>
            </a:r>
            <a:r>
              <a:rPr lang="sv-SE" sz="4000" b="1" dirty="0" err="1" smtClean="0">
                <a:solidFill>
                  <a:schemeClr val="accent3">
                    <a:lumMod val="75000"/>
                  </a:schemeClr>
                </a:solidFill>
                <a:latin typeface="Calibri" pitchFamily="34" charset="0"/>
              </a:rPr>
              <a:t>Build</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dirty="0" err="1" smtClean="0">
                <a:solidFill>
                  <a:schemeClr val="tx1"/>
                </a:solidFill>
                <a:latin typeface="Calibri" pitchFamily="34" charset="0"/>
              </a:rPr>
              <a:t>Keep</a:t>
            </a:r>
            <a:r>
              <a:rPr lang="sv-SE" sz="4000" dirty="0" smtClean="0">
                <a:solidFill>
                  <a:schemeClr val="tx1"/>
                </a:solidFill>
                <a:latin typeface="Calibri" pitchFamily="34" charset="0"/>
              </a:rPr>
              <a:t> the </a:t>
            </a:r>
            <a:r>
              <a:rPr lang="sv-SE" sz="4000" dirty="0" err="1" smtClean="0">
                <a:solidFill>
                  <a:schemeClr val="tx1"/>
                </a:solidFill>
                <a:latin typeface="Calibri" pitchFamily="34" charset="0"/>
              </a:rPr>
              <a:t>build</a:t>
            </a:r>
            <a:r>
              <a:rPr lang="sv-SE" sz="4000" dirty="0" smtClean="0">
                <a:solidFill>
                  <a:schemeClr val="tx1"/>
                </a:solidFill>
                <a:latin typeface="Calibri" pitchFamily="34" charset="0"/>
              </a:rPr>
              <a:t> fast, no </a:t>
            </a:r>
            <a:r>
              <a:rPr lang="sv-SE" sz="4000" dirty="0" err="1" smtClean="0">
                <a:solidFill>
                  <a:schemeClr val="tx1"/>
                </a:solidFill>
                <a:latin typeface="Calibri" pitchFamily="34" charset="0"/>
              </a:rPr>
              <a:t>waiting</a:t>
            </a:r>
            <a:r>
              <a:rPr lang="sv-SE" sz="4000" dirty="0" smtClean="0">
                <a:solidFill>
                  <a:schemeClr val="tx1"/>
                </a:solidFill>
                <a:latin typeface="Calibri" pitchFamily="34" charset="0"/>
              </a:rPr>
              <a:t> for </a:t>
            </a:r>
            <a:r>
              <a:rPr lang="sv-SE" sz="4000" dirty="0" err="1" smtClean="0">
                <a:solidFill>
                  <a:schemeClr val="tx1"/>
                </a:solidFill>
                <a:latin typeface="Calibri" pitchFamily="34" charset="0"/>
              </a:rPr>
              <a:t>result</a:t>
            </a:r>
            <a:endParaRPr lang="sv-SE" sz="40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4" name="Picture 4" descr="http://www.seorocket.com/wp-content/uploads/2012/10/bg_rock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280" y="2588400"/>
            <a:ext cx="45720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4803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5256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Fast </a:t>
            </a:r>
            <a:r>
              <a:rPr lang="sv-SE" sz="4000" b="1" dirty="0" err="1" smtClean="0">
                <a:solidFill>
                  <a:schemeClr val="accent3">
                    <a:lumMod val="75000"/>
                  </a:schemeClr>
                </a:solidFill>
                <a:latin typeface="Calibri" pitchFamily="34" charset="0"/>
              </a:rPr>
              <a:t>Build</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dirty="0" err="1" smtClean="0">
                <a:solidFill>
                  <a:schemeClr val="tx1"/>
                </a:solidFill>
                <a:latin typeface="Calibri" pitchFamily="34" charset="0"/>
              </a:rPr>
              <a:t>What</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if</a:t>
            </a:r>
            <a:r>
              <a:rPr lang="sv-SE" sz="4000" dirty="0" smtClean="0">
                <a:solidFill>
                  <a:schemeClr val="tx1"/>
                </a:solidFill>
                <a:latin typeface="Calibri" pitchFamily="34" charset="0"/>
              </a:rPr>
              <a:t> it is </a:t>
            </a:r>
            <a:r>
              <a:rPr lang="sv-SE" sz="4000" dirty="0" err="1" smtClean="0">
                <a:solidFill>
                  <a:schemeClr val="tx1"/>
                </a:solidFill>
                <a:latin typeface="Calibri" pitchFamily="34" charset="0"/>
              </a:rPr>
              <a:t>too</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slow</a:t>
            </a:r>
            <a:r>
              <a:rPr lang="sv-SE" sz="40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endParaRPr lang="sv-SE" sz="4000" dirty="0">
              <a:solidFill>
                <a:schemeClr val="tx1"/>
              </a:solidFill>
              <a:latin typeface="Calibri" pitchFamily="34" charset="0"/>
            </a:endParaRPr>
          </a:p>
          <a:p>
            <a:pPr marL="1587" indent="0" algn="ctr" eaLnBrk="1" hangingPunct="1">
              <a:lnSpc>
                <a:spcPct val="100000"/>
              </a:lnSpc>
              <a:spcBef>
                <a:spcPts val="638"/>
              </a:spcBef>
              <a:spcAft>
                <a:spcPts val="1425"/>
              </a:spcAft>
              <a:buClrTx/>
            </a:pPr>
            <a:endParaRPr lang="sv-SE" sz="40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endParaRPr lang="sv-SE" sz="4000" dirty="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4000" dirty="0" err="1" smtClean="0">
                <a:solidFill>
                  <a:schemeClr val="tx1"/>
                </a:solidFill>
                <a:latin typeface="Calibri" pitchFamily="34" charset="0"/>
              </a:rPr>
              <a:t>Bigger</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machine</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more</a:t>
            </a:r>
            <a:r>
              <a:rPr lang="sv-SE" sz="4000" dirty="0" smtClean="0">
                <a:solidFill>
                  <a:schemeClr val="tx1"/>
                </a:solidFill>
                <a:latin typeface="Calibri" pitchFamily="34" charset="0"/>
              </a:rPr>
              <a:t> CPU and </a:t>
            </a:r>
            <a:r>
              <a:rPr lang="sv-SE" sz="4000" dirty="0" err="1" smtClean="0">
                <a:solidFill>
                  <a:schemeClr val="tx1"/>
                </a:solidFill>
                <a:latin typeface="Calibri" pitchFamily="34" charset="0"/>
              </a:rPr>
              <a:t>Memory</a:t>
            </a:r>
            <a:endParaRPr lang="sv-SE" sz="40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5"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3429000"/>
            <a:ext cx="955093" cy="11744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2564904"/>
            <a:ext cx="2166693" cy="2664296"/>
          </a:xfrm>
          <a:prstGeom prst="rect">
            <a:avLst/>
          </a:prstGeom>
          <a:noFill/>
          <a:extLst>
            <a:ext uri="{909E8E84-426E-40DD-AFC4-6F175D3DCCD1}">
              <a14:hiddenFill xmlns:a14="http://schemas.microsoft.com/office/drawing/2010/main">
                <a:solidFill>
                  <a:srgbClr val="FFFFFF"/>
                </a:solidFill>
              </a14:hiddenFill>
            </a:ext>
          </a:extLst>
        </p:spPr>
      </p:pic>
      <p:sp>
        <p:nvSpPr>
          <p:cNvPr id="2" name="Höger 1"/>
          <p:cNvSpPr/>
          <p:nvPr/>
        </p:nvSpPr>
        <p:spPr>
          <a:xfrm>
            <a:off x="4211960" y="3897052"/>
            <a:ext cx="648072" cy="396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57468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5256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Fast </a:t>
            </a:r>
            <a:r>
              <a:rPr lang="sv-SE" sz="4000" b="1" dirty="0" err="1" smtClean="0">
                <a:solidFill>
                  <a:schemeClr val="accent3">
                    <a:lumMod val="75000"/>
                  </a:schemeClr>
                </a:solidFill>
                <a:latin typeface="Calibri" pitchFamily="34" charset="0"/>
              </a:rPr>
              <a:t>Build</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dirty="0" err="1" smtClean="0">
                <a:solidFill>
                  <a:schemeClr val="tx1"/>
                </a:solidFill>
                <a:latin typeface="Calibri" pitchFamily="34" charset="0"/>
              </a:rPr>
              <a:t>Build</a:t>
            </a:r>
            <a:r>
              <a:rPr lang="sv-SE" sz="4000" dirty="0" smtClean="0">
                <a:solidFill>
                  <a:schemeClr val="tx1"/>
                </a:solidFill>
                <a:latin typeface="Calibri" pitchFamily="34" charset="0"/>
              </a:rPr>
              <a:t> Management server</a:t>
            </a:r>
          </a:p>
          <a:p>
            <a:pPr marL="1587" indent="0" algn="ctr" eaLnBrk="1" hangingPunct="1">
              <a:lnSpc>
                <a:spcPct val="100000"/>
              </a:lnSpc>
              <a:spcBef>
                <a:spcPts val="638"/>
              </a:spcBef>
              <a:spcAft>
                <a:spcPts val="1425"/>
              </a:spcAft>
              <a:buClrTx/>
            </a:pPr>
            <a:endParaRPr lang="sv-SE" sz="4000" dirty="0">
              <a:solidFill>
                <a:schemeClr val="tx1"/>
              </a:solidFill>
              <a:latin typeface="Calibri" pitchFamily="34" charset="0"/>
            </a:endParaRPr>
          </a:p>
          <a:p>
            <a:pPr marL="1587" indent="0" algn="ctr" eaLnBrk="1" hangingPunct="1">
              <a:lnSpc>
                <a:spcPct val="100000"/>
              </a:lnSpc>
              <a:spcBef>
                <a:spcPts val="638"/>
              </a:spcBef>
              <a:spcAft>
                <a:spcPts val="1425"/>
              </a:spcAft>
              <a:buClrTx/>
            </a:pPr>
            <a:endParaRPr lang="sv-SE" sz="40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endParaRPr lang="sv-SE" sz="4000" dirty="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4000" dirty="0" err="1" smtClean="0">
                <a:solidFill>
                  <a:schemeClr val="tx1"/>
                </a:solidFill>
                <a:latin typeface="Calibri" pitchFamily="34" charset="0"/>
              </a:rPr>
              <a:t>Distribute</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build</a:t>
            </a:r>
            <a:r>
              <a:rPr lang="sv-SE" sz="4000" dirty="0" smtClean="0">
                <a:solidFill>
                  <a:schemeClr val="tx1"/>
                </a:solidFill>
                <a:latin typeface="Calibri" pitchFamily="34" charset="0"/>
              </a:rPr>
              <a:t> over </a:t>
            </a:r>
            <a:r>
              <a:rPr lang="sv-SE" sz="4000" dirty="0" err="1" smtClean="0">
                <a:solidFill>
                  <a:schemeClr val="tx1"/>
                </a:solidFill>
                <a:latin typeface="Calibri" pitchFamily="34" charset="0"/>
              </a:rPr>
              <a:t>several</a:t>
            </a:r>
            <a:r>
              <a:rPr lang="sv-SE" sz="4000" dirty="0" smtClean="0">
                <a:solidFill>
                  <a:schemeClr val="tx1"/>
                </a:solidFill>
                <a:latin typeface="Calibri" pitchFamily="34" charset="0"/>
              </a:rPr>
              <a:t> servers</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5"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3429000"/>
            <a:ext cx="955093" cy="11744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3" y="2506588"/>
            <a:ext cx="691576" cy="8504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3" y="3429000"/>
            <a:ext cx="691576" cy="8504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3" y="4437112"/>
            <a:ext cx="691576" cy="850404"/>
          </a:xfrm>
          <a:prstGeom prst="rect">
            <a:avLst/>
          </a:prstGeom>
          <a:noFill/>
          <a:extLst>
            <a:ext uri="{909E8E84-426E-40DD-AFC4-6F175D3DCCD1}">
              <a14:hiddenFill xmlns:a14="http://schemas.microsoft.com/office/drawing/2010/main">
                <a:solidFill>
                  <a:srgbClr val="FFFFFF"/>
                </a:solidFill>
              </a14:hiddenFill>
            </a:ext>
          </a:extLst>
        </p:spPr>
      </p:pic>
      <p:sp>
        <p:nvSpPr>
          <p:cNvPr id="3" name="Höger 2"/>
          <p:cNvSpPr/>
          <p:nvPr/>
        </p:nvSpPr>
        <p:spPr>
          <a:xfrm rot="19808488">
            <a:off x="4211960" y="3465004"/>
            <a:ext cx="720080"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öger 12"/>
          <p:cNvSpPr/>
          <p:nvPr/>
        </p:nvSpPr>
        <p:spPr>
          <a:xfrm>
            <a:off x="4283968" y="3736488"/>
            <a:ext cx="720080" cy="180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öger 13"/>
          <p:cNvSpPr/>
          <p:nvPr/>
        </p:nvSpPr>
        <p:spPr>
          <a:xfrm rot="1432843">
            <a:off x="4237033" y="4003719"/>
            <a:ext cx="720080" cy="180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6347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2095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Fast </a:t>
            </a:r>
            <a:r>
              <a:rPr lang="sv-SE" sz="4000" b="1" dirty="0" err="1" smtClean="0">
                <a:solidFill>
                  <a:schemeClr val="accent3">
                    <a:lumMod val="75000"/>
                  </a:schemeClr>
                </a:solidFill>
                <a:latin typeface="Calibri" pitchFamily="34" charset="0"/>
              </a:rPr>
              <a:t>Build</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2800" dirty="0" err="1" smtClean="0">
                <a:solidFill>
                  <a:schemeClr val="tx1"/>
                </a:solidFill>
                <a:latin typeface="Calibri" pitchFamily="34" charset="0"/>
              </a:rPr>
              <a:t>Requires</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analysis</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of</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build</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dependencies</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between</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components</a:t>
            </a:r>
            <a:endParaRPr lang="sv-SE" sz="28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endParaRPr lang="sv-SE" sz="4000" dirty="0">
              <a:solidFill>
                <a:schemeClr val="tx1"/>
              </a:solidFill>
              <a:latin typeface="Calibri" pitchFamily="34" charset="0"/>
            </a:endParaRPr>
          </a:p>
          <a:p>
            <a:pPr marL="1587" indent="0" algn="ctr" eaLnBrk="1" hangingPunct="1">
              <a:lnSpc>
                <a:spcPct val="100000"/>
              </a:lnSpc>
              <a:spcBef>
                <a:spcPts val="638"/>
              </a:spcBef>
              <a:spcAft>
                <a:spcPts val="1425"/>
              </a:spcAft>
              <a:buClrTx/>
            </a:pPr>
            <a:endParaRPr lang="sv-SE" sz="40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5"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3429000"/>
            <a:ext cx="955093" cy="11744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3" y="2506588"/>
            <a:ext cx="691576" cy="8504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3" y="3429000"/>
            <a:ext cx="691576" cy="8504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3" y="4437112"/>
            <a:ext cx="691576" cy="850404"/>
          </a:xfrm>
          <a:prstGeom prst="rect">
            <a:avLst/>
          </a:prstGeom>
          <a:noFill/>
          <a:extLst>
            <a:ext uri="{909E8E84-426E-40DD-AFC4-6F175D3DCCD1}">
              <a14:hiddenFill xmlns:a14="http://schemas.microsoft.com/office/drawing/2010/main">
                <a:solidFill>
                  <a:srgbClr val="FFFFFF"/>
                </a:solidFill>
              </a14:hiddenFill>
            </a:ext>
          </a:extLst>
        </p:spPr>
      </p:pic>
      <p:sp>
        <p:nvSpPr>
          <p:cNvPr id="3" name="Höger 2"/>
          <p:cNvSpPr/>
          <p:nvPr/>
        </p:nvSpPr>
        <p:spPr>
          <a:xfrm rot="19808488">
            <a:off x="4211960" y="3465004"/>
            <a:ext cx="720080"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öger 12"/>
          <p:cNvSpPr/>
          <p:nvPr/>
        </p:nvSpPr>
        <p:spPr>
          <a:xfrm>
            <a:off x="4283968" y="3736488"/>
            <a:ext cx="720080" cy="180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öger 13"/>
          <p:cNvSpPr/>
          <p:nvPr/>
        </p:nvSpPr>
        <p:spPr>
          <a:xfrm rot="1432843">
            <a:off x="4237033" y="4003719"/>
            <a:ext cx="720080" cy="180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ktangel 1"/>
          <p:cNvSpPr/>
          <p:nvPr/>
        </p:nvSpPr>
        <p:spPr>
          <a:xfrm>
            <a:off x="3391798" y="5359524"/>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A</a:t>
            </a:r>
            <a:endParaRPr lang="en-US" dirty="0"/>
          </a:p>
        </p:txBody>
      </p:sp>
      <p:sp>
        <p:nvSpPr>
          <p:cNvPr id="12" name="Rektangel 11"/>
          <p:cNvSpPr/>
          <p:nvPr/>
        </p:nvSpPr>
        <p:spPr>
          <a:xfrm>
            <a:off x="3967603" y="4783460"/>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B</a:t>
            </a:r>
            <a:endParaRPr lang="en-US" dirty="0"/>
          </a:p>
        </p:txBody>
      </p:sp>
      <p:sp>
        <p:nvSpPr>
          <p:cNvPr id="15" name="Rektangel 14"/>
          <p:cNvSpPr/>
          <p:nvPr/>
        </p:nvSpPr>
        <p:spPr>
          <a:xfrm>
            <a:off x="3995936" y="5863580"/>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a:t>
            </a:r>
            <a:endParaRPr lang="en-US" dirty="0"/>
          </a:p>
        </p:txBody>
      </p:sp>
      <p:sp>
        <p:nvSpPr>
          <p:cNvPr id="16" name="Rektangel 15"/>
          <p:cNvSpPr/>
          <p:nvPr/>
        </p:nvSpPr>
        <p:spPr>
          <a:xfrm>
            <a:off x="4499992" y="5359524"/>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D</a:t>
            </a:r>
            <a:endParaRPr lang="en-US" dirty="0"/>
          </a:p>
        </p:txBody>
      </p:sp>
      <p:sp>
        <p:nvSpPr>
          <p:cNvPr id="17" name="Rektangel 16"/>
          <p:cNvSpPr/>
          <p:nvPr/>
        </p:nvSpPr>
        <p:spPr>
          <a:xfrm>
            <a:off x="5004048" y="5813648"/>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E</a:t>
            </a:r>
            <a:endParaRPr lang="en-US" dirty="0"/>
          </a:p>
        </p:txBody>
      </p:sp>
      <p:cxnSp>
        <p:nvCxnSpPr>
          <p:cNvPr id="6" name="Rak pil 5"/>
          <p:cNvCxnSpPr>
            <a:endCxn id="15" idx="3"/>
          </p:cNvCxnSpPr>
          <p:nvPr/>
        </p:nvCxnSpPr>
        <p:spPr>
          <a:xfrm flipH="1">
            <a:off x="4499992" y="5964510"/>
            <a:ext cx="504056" cy="499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Rak pil 8"/>
          <p:cNvCxnSpPr>
            <a:stCxn id="17" idx="0"/>
            <a:endCxn id="16" idx="3"/>
          </p:cNvCxnSpPr>
          <p:nvPr/>
        </p:nvCxnSpPr>
        <p:spPr>
          <a:xfrm flipH="1" flipV="1">
            <a:off x="5004048" y="5510386"/>
            <a:ext cx="252028" cy="303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Rak pil 21"/>
          <p:cNvCxnSpPr>
            <a:stCxn id="16" idx="1"/>
            <a:endCxn id="2" idx="3"/>
          </p:cNvCxnSpPr>
          <p:nvPr/>
        </p:nvCxnSpPr>
        <p:spPr>
          <a:xfrm flipH="1">
            <a:off x="3895854" y="5510386"/>
            <a:ext cx="6041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Rak pil 23"/>
          <p:cNvCxnSpPr>
            <a:stCxn id="15" idx="1"/>
            <a:endCxn id="2" idx="2"/>
          </p:cNvCxnSpPr>
          <p:nvPr/>
        </p:nvCxnSpPr>
        <p:spPr>
          <a:xfrm flipH="1" flipV="1">
            <a:off x="3643826" y="5661248"/>
            <a:ext cx="352110" cy="353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Rak pil 25"/>
          <p:cNvCxnSpPr>
            <a:stCxn id="12" idx="1"/>
            <a:endCxn id="2" idx="0"/>
          </p:cNvCxnSpPr>
          <p:nvPr/>
        </p:nvCxnSpPr>
        <p:spPr>
          <a:xfrm flipH="1">
            <a:off x="3643826" y="4934322"/>
            <a:ext cx="323777" cy="425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943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upp 32"/>
          <p:cNvGrpSpPr/>
          <p:nvPr/>
        </p:nvGrpSpPr>
        <p:grpSpPr>
          <a:xfrm>
            <a:off x="3654540" y="2708920"/>
            <a:ext cx="2429628" cy="1930524"/>
            <a:chOff x="2771800" y="2506588"/>
            <a:chExt cx="3499889" cy="2780928"/>
          </a:xfrm>
        </p:grpSpPr>
        <p:pic>
          <p:nvPicPr>
            <p:cNvPr id="5" name="Picture 2" descr="http://www.advess.net/media/database_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3429000"/>
              <a:ext cx="955093" cy="11744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3" y="2506588"/>
              <a:ext cx="691576" cy="8504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3" y="3429000"/>
              <a:ext cx="691576" cy="8504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advess.net/media/database_serve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2449" y="4437111"/>
              <a:ext cx="691576" cy="850405"/>
            </a:xfrm>
            <a:prstGeom prst="rect">
              <a:avLst/>
            </a:prstGeom>
            <a:noFill/>
            <a:extLst>
              <a:ext uri="{909E8E84-426E-40DD-AFC4-6F175D3DCCD1}">
                <a14:hiddenFill xmlns:a14="http://schemas.microsoft.com/office/drawing/2010/main">
                  <a:solidFill>
                    <a:srgbClr val="FFFFFF"/>
                  </a:solidFill>
                </a14:hiddenFill>
              </a:ext>
            </a:extLst>
          </p:spPr>
        </p:pic>
        <p:sp>
          <p:nvSpPr>
            <p:cNvPr id="3" name="Höger 2"/>
            <p:cNvSpPr/>
            <p:nvPr/>
          </p:nvSpPr>
          <p:spPr>
            <a:xfrm rot="19808488">
              <a:off x="4211960" y="3465004"/>
              <a:ext cx="720080"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öger 12"/>
            <p:cNvSpPr/>
            <p:nvPr/>
          </p:nvSpPr>
          <p:spPr>
            <a:xfrm>
              <a:off x="4283968" y="3736488"/>
              <a:ext cx="720080" cy="180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öger 13"/>
            <p:cNvSpPr/>
            <p:nvPr/>
          </p:nvSpPr>
          <p:spPr>
            <a:xfrm rot="1432843">
              <a:off x="4237033" y="4003719"/>
              <a:ext cx="720080" cy="180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ktangel 41"/>
          <p:cNvSpPr/>
          <p:nvPr/>
        </p:nvSpPr>
        <p:spPr>
          <a:xfrm>
            <a:off x="5790158" y="2730406"/>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E</a:t>
            </a:r>
            <a:endParaRPr lang="en-US" dirty="0"/>
          </a:p>
        </p:txBody>
      </p:sp>
      <p:sp>
        <p:nvSpPr>
          <p:cNvPr id="6146" name="Text Box 1"/>
          <p:cNvSpPr txBox="1">
            <a:spLocks noChangeArrowheads="1"/>
          </p:cNvSpPr>
          <p:nvPr/>
        </p:nvSpPr>
        <p:spPr bwMode="auto">
          <a:xfrm>
            <a:off x="1287706" y="836712"/>
            <a:ext cx="6985000" cy="2095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Fast </a:t>
            </a:r>
            <a:r>
              <a:rPr lang="sv-SE" sz="4000" b="1" dirty="0" err="1" smtClean="0">
                <a:solidFill>
                  <a:schemeClr val="accent3">
                    <a:lumMod val="75000"/>
                  </a:schemeClr>
                </a:solidFill>
                <a:latin typeface="Calibri" pitchFamily="34" charset="0"/>
              </a:rPr>
              <a:t>Build</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2800" dirty="0" smtClean="0">
                <a:solidFill>
                  <a:schemeClr val="tx1"/>
                </a:solidFill>
                <a:latin typeface="Calibri" pitchFamily="34" charset="0"/>
              </a:rPr>
              <a:t>As </a:t>
            </a:r>
            <a:r>
              <a:rPr lang="sv-SE" sz="2800" dirty="0" err="1" smtClean="0">
                <a:solidFill>
                  <a:schemeClr val="tx1"/>
                </a:solidFill>
                <a:latin typeface="Calibri" pitchFamily="34" charset="0"/>
              </a:rPr>
              <a:t>dependecies</a:t>
            </a:r>
            <a:r>
              <a:rPr lang="sv-SE" sz="2800" dirty="0" smtClean="0">
                <a:solidFill>
                  <a:schemeClr val="tx1"/>
                </a:solidFill>
                <a:latin typeface="Calibri" pitchFamily="34" charset="0"/>
              </a:rPr>
              <a:t> analysed </a:t>
            </a:r>
            <a:r>
              <a:rPr lang="sv-SE" sz="2800" dirty="0" err="1" smtClean="0">
                <a:solidFill>
                  <a:schemeClr val="tx1"/>
                </a:solidFill>
                <a:latin typeface="Calibri" pitchFamily="34" charset="0"/>
              </a:rPr>
              <a:t>distribute</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builds</a:t>
            </a:r>
            <a:r>
              <a:rPr lang="sv-SE" sz="2800" dirty="0" smtClean="0">
                <a:solidFill>
                  <a:schemeClr val="tx1"/>
                </a:solidFill>
                <a:latin typeface="Calibri" pitchFamily="34" charset="0"/>
              </a:rPr>
              <a:t> over the servers and </a:t>
            </a:r>
            <a:r>
              <a:rPr lang="sv-SE" sz="2800" dirty="0" err="1" smtClean="0">
                <a:solidFill>
                  <a:schemeClr val="tx1"/>
                </a:solidFill>
                <a:latin typeface="Calibri" pitchFamily="34" charset="0"/>
              </a:rPr>
              <a:t>timeslots</a:t>
            </a:r>
            <a:endParaRPr lang="sv-SE" sz="40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endParaRPr lang="sv-SE" sz="40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
        <p:nvSpPr>
          <p:cNvPr id="2" name="Rektangel 1"/>
          <p:cNvSpPr/>
          <p:nvPr/>
        </p:nvSpPr>
        <p:spPr>
          <a:xfrm>
            <a:off x="2627784" y="5365856"/>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A</a:t>
            </a:r>
            <a:endParaRPr lang="en-US" dirty="0"/>
          </a:p>
        </p:txBody>
      </p:sp>
      <p:sp>
        <p:nvSpPr>
          <p:cNvPr id="12" name="Rektangel 11"/>
          <p:cNvSpPr/>
          <p:nvPr/>
        </p:nvSpPr>
        <p:spPr>
          <a:xfrm>
            <a:off x="3967603" y="4841828"/>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B</a:t>
            </a:r>
            <a:endParaRPr lang="en-US" dirty="0"/>
          </a:p>
        </p:txBody>
      </p:sp>
      <p:sp>
        <p:nvSpPr>
          <p:cNvPr id="15" name="Rektangel 14"/>
          <p:cNvSpPr/>
          <p:nvPr/>
        </p:nvSpPr>
        <p:spPr>
          <a:xfrm>
            <a:off x="3966752" y="5863580"/>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a:t>
            </a:r>
            <a:endParaRPr lang="en-US" dirty="0"/>
          </a:p>
        </p:txBody>
      </p:sp>
      <p:sp>
        <p:nvSpPr>
          <p:cNvPr id="16" name="Rektangel 15"/>
          <p:cNvSpPr/>
          <p:nvPr/>
        </p:nvSpPr>
        <p:spPr>
          <a:xfrm>
            <a:off x="3962912" y="5359274"/>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D</a:t>
            </a:r>
            <a:endParaRPr lang="en-US" dirty="0"/>
          </a:p>
        </p:txBody>
      </p:sp>
      <p:sp>
        <p:nvSpPr>
          <p:cNvPr id="17" name="Rektangel 16"/>
          <p:cNvSpPr/>
          <p:nvPr/>
        </p:nvSpPr>
        <p:spPr>
          <a:xfrm>
            <a:off x="5004048" y="5346220"/>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E</a:t>
            </a:r>
            <a:endParaRPr lang="en-US" dirty="0"/>
          </a:p>
        </p:txBody>
      </p:sp>
      <p:cxnSp>
        <p:nvCxnSpPr>
          <p:cNvPr id="6" name="Rak pil 5"/>
          <p:cNvCxnSpPr>
            <a:stCxn id="17" idx="1"/>
            <a:endCxn id="15" idx="3"/>
          </p:cNvCxnSpPr>
          <p:nvPr/>
        </p:nvCxnSpPr>
        <p:spPr>
          <a:xfrm flipH="1">
            <a:off x="4470808" y="5497082"/>
            <a:ext cx="533240" cy="517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Rak pil 8"/>
          <p:cNvCxnSpPr>
            <a:stCxn id="17" idx="1"/>
            <a:endCxn id="16" idx="3"/>
          </p:cNvCxnSpPr>
          <p:nvPr/>
        </p:nvCxnSpPr>
        <p:spPr>
          <a:xfrm flipH="1">
            <a:off x="4466968" y="5497082"/>
            <a:ext cx="537080" cy="13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Rak pil 21"/>
          <p:cNvCxnSpPr>
            <a:stCxn id="16" idx="1"/>
            <a:endCxn id="2" idx="3"/>
          </p:cNvCxnSpPr>
          <p:nvPr/>
        </p:nvCxnSpPr>
        <p:spPr>
          <a:xfrm flipH="1">
            <a:off x="3131840" y="5510136"/>
            <a:ext cx="831072" cy="65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Rak pil 23"/>
          <p:cNvCxnSpPr>
            <a:stCxn id="15" idx="1"/>
            <a:endCxn id="2" idx="2"/>
          </p:cNvCxnSpPr>
          <p:nvPr/>
        </p:nvCxnSpPr>
        <p:spPr>
          <a:xfrm flipH="1" flipV="1">
            <a:off x="2879812" y="5667580"/>
            <a:ext cx="1086940" cy="346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Rak pil 25"/>
          <p:cNvCxnSpPr>
            <a:stCxn id="12" idx="1"/>
            <a:endCxn id="2" idx="0"/>
          </p:cNvCxnSpPr>
          <p:nvPr/>
        </p:nvCxnSpPr>
        <p:spPr>
          <a:xfrm flipH="1">
            <a:off x="2879812" y="4992690"/>
            <a:ext cx="1087791" cy="37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ruta 30"/>
          <p:cNvSpPr txBox="1"/>
          <p:nvPr/>
        </p:nvSpPr>
        <p:spPr>
          <a:xfrm>
            <a:off x="2339752" y="4365104"/>
            <a:ext cx="986167" cy="307777"/>
          </a:xfrm>
          <a:prstGeom prst="rect">
            <a:avLst/>
          </a:prstGeom>
          <a:noFill/>
        </p:spPr>
        <p:txBody>
          <a:bodyPr wrap="none" rtlCol="0">
            <a:spAutoFit/>
          </a:bodyPr>
          <a:lstStyle/>
          <a:p>
            <a:r>
              <a:rPr lang="sv-SE" sz="1400" dirty="0" err="1" smtClean="0"/>
              <a:t>Timeslot</a:t>
            </a:r>
            <a:r>
              <a:rPr lang="sv-SE" sz="1400" dirty="0" smtClean="0"/>
              <a:t>  1</a:t>
            </a:r>
            <a:endParaRPr lang="en-US" sz="1400" dirty="0"/>
          </a:p>
        </p:txBody>
      </p:sp>
      <p:sp>
        <p:nvSpPr>
          <p:cNvPr id="36" name="textruta 35"/>
          <p:cNvSpPr txBox="1"/>
          <p:nvPr/>
        </p:nvSpPr>
        <p:spPr>
          <a:xfrm>
            <a:off x="3726547" y="4365466"/>
            <a:ext cx="986167" cy="307777"/>
          </a:xfrm>
          <a:prstGeom prst="rect">
            <a:avLst/>
          </a:prstGeom>
          <a:noFill/>
        </p:spPr>
        <p:txBody>
          <a:bodyPr wrap="none" rtlCol="0">
            <a:spAutoFit/>
          </a:bodyPr>
          <a:lstStyle/>
          <a:p>
            <a:r>
              <a:rPr lang="sv-SE" sz="1400" dirty="0" err="1" smtClean="0"/>
              <a:t>Timeslot</a:t>
            </a:r>
            <a:r>
              <a:rPr lang="sv-SE" sz="1400" dirty="0" smtClean="0"/>
              <a:t>  2</a:t>
            </a:r>
            <a:endParaRPr lang="en-US" sz="1400" dirty="0"/>
          </a:p>
        </p:txBody>
      </p:sp>
      <p:sp>
        <p:nvSpPr>
          <p:cNvPr id="37" name="textruta 36"/>
          <p:cNvSpPr txBox="1"/>
          <p:nvPr/>
        </p:nvSpPr>
        <p:spPr>
          <a:xfrm>
            <a:off x="4852634" y="4777407"/>
            <a:ext cx="986167" cy="307777"/>
          </a:xfrm>
          <a:prstGeom prst="rect">
            <a:avLst/>
          </a:prstGeom>
          <a:noFill/>
        </p:spPr>
        <p:txBody>
          <a:bodyPr wrap="none" rtlCol="0">
            <a:spAutoFit/>
          </a:bodyPr>
          <a:lstStyle/>
          <a:p>
            <a:r>
              <a:rPr lang="sv-SE" sz="1400" dirty="0" err="1" smtClean="0"/>
              <a:t>Timeslot</a:t>
            </a:r>
            <a:r>
              <a:rPr lang="sv-SE" sz="1400" dirty="0" smtClean="0"/>
              <a:t>  3</a:t>
            </a:r>
            <a:endParaRPr lang="en-US" sz="1400" dirty="0"/>
          </a:p>
        </p:txBody>
      </p:sp>
      <p:sp>
        <p:nvSpPr>
          <p:cNvPr id="39" name="Rektangel 38"/>
          <p:cNvSpPr/>
          <p:nvPr/>
        </p:nvSpPr>
        <p:spPr>
          <a:xfrm>
            <a:off x="5652120" y="2630066"/>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B</a:t>
            </a:r>
            <a:endParaRPr lang="en-US" dirty="0"/>
          </a:p>
        </p:txBody>
      </p:sp>
      <p:sp>
        <p:nvSpPr>
          <p:cNvPr id="38" name="Rektangel 37"/>
          <p:cNvSpPr/>
          <p:nvPr/>
        </p:nvSpPr>
        <p:spPr>
          <a:xfrm>
            <a:off x="5408816" y="2551212"/>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A</a:t>
            </a:r>
            <a:endParaRPr lang="en-US" dirty="0"/>
          </a:p>
        </p:txBody>
      </p:sp>
      <p:sp>
        <p:nvSpPr>
          <p:cNvPr id="40" name="Rektangel 39"/>
          <p:cNvSpPr/>
          <p:nvPr/>
        </p:nvSpPr>
        <p:spPr>
          <a:xfrm>
            <a:off x="5508104" y="3356655"/>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D</a:t>
            </a:r>
            <a:endParaRPr lang="en-US" dirty="0"/>
          </a:p>
        </p:txBody>
      </p:sp>
      <p:sp>
        <p:nvSpPr>
          <p:cNvPr id="41" name="Rektangel 40"/>
          <p:cNvSpPr/>
          <p:nvPr/>
        </p:nvSpPr>
        <p:spPr>
          <a:xfrm>
            <a:off x="5574792" y="4077072"/>
            <a:ext cx="504056" cy="301724"/>
          </a:xfrm>
          <a:prstGeom prst="rect">
            <a:avLst/>
          </a:prstGeom>
          <a:solidFill>
            <a:schemeClr val="accent1">
              <a:alpha val="69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a:t>
            </a:r>
            <a:endParaRPr lang="en-US" dirty="0"/>
          </a:p>
        </p:txBody>
      </p:sp>
    </p:spTree>
    <p:extLst>
      <p:ext uri="{BB962C8B-B14F-4D97-AF65-F5344CB8AC3E}">
        <p14:creationId xmlns:p14="http://schemas.microsoft.com/office/powerpoint/2010/main" val="23092953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Test on a </a:t>
            </a:r>
            <a:r>
              <a:rPr lang="sv-SE" sz="4000" b="1" dirty="0" err="1" smtClean="0">
                <a:solidFill>
                  <a:schemeClr val="accent3">
                    <a:lumMod val="75000"/>
                  </a:schemeClr>
                </a:solidFill>
                <a:latin typeface="Calibri" pitchFamily="34" charset="0"/>
              </a:rPr>
              <a:t>clone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of</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production</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environement</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dirty="0" smtClean="0">
                <a:solidFill>
                  <a:schemeClr val="tx1"/>
                </a:solidFill>
                <a:latin typeface="Calibri" pitchFamily="34" charset="0"/>
              </a:rPr>
              <a:t>Make sure automated tests </a:t>
            </a:r>
            <a:r>
              <a:rPr lang="sv-SE" sz="4000" dirty="0" err="1" smtClean="0">
                <a:solidFill>
                  <a:schemeClr val="tx1"/>
                </a:solidFill>
                <a:latin typeface="Calibri" pitchFamily="34" charset="0"/>
              </a:rPr>
              <a:t>are</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run</a:t>
            </a:r>
            <a:r>
              <a:rPr lang="sv-SE" sz="4000" dirty="0" smtClean="0">
                <a:solidFill>
                  <a:schemeClr val="tx1"/>
                </a:solidFill>
                <a:latin typeface="Calibri" pitchFamily="34" charset="0"/>
              </a:rPr>
              <a:t> on an </a:t>
            </a:r>
            <a:r>
              <a:rPr lang="sv-SE" sz="4000" dirty="0" err="1" smtClean="0">
                <a:solidFill>
                  <a:schemeClr val="tx1"/>
                </a:solidFill>
                <a:latin typeface="Calibri" pitchFamily="34" charset="0"/>
              </a:rPr>
              <a:t>environment</a:t>
            </a:r>
            <a:r>
              <a:rPr lang="sv-SE" sz="4000" dirty="0" smtClean="0">
                <a:solidFill>
                  <a:schemeClr val="tx1"/>
                </a:solidFill>
                <a:latin typeface="Calibri" pitchFamily="34" charset="0"/>
              </a:rPr>
              <a:t> as </a:t>
            </a:r>
            <a:r>
              <a:rPr lang="sv-SE" sz="4000" dirty="0" err="1" smtClean="0">
                <a:solidFill>
                  <a:schemeClr val="tx1"/>
                </a:solidFill>
                <a:latin typeface="Calibri" pitchFamily="34" charset="0"/>
              </a:rPr>
              <a:t>similar</a:t>
            </a:r>
            <a:r>
              <a:rPr lang="sv-SE" sz="4000" dirty="0" smtClean="0">
                <a:solidFill>
                  <a:schemeClr val="tx1"/>
                </a:solidFill>
                <a:latin typeface="Calibri" pitchFamily="34" charset="0"/>
              </a:rPr>
              <a:t> as </a:t>
            </a:r>
            <a:r>
              <a:rPr lang="sv-SE" sz="4000" dirty="0" err="1" smtClean="0">
                <a:solidFill>
                  <a:schemeClr val="tx1"/>
                </a:solidFill>
                <a:latin typeface="Calibri" pitchFamily="34" charset="0"/>
              </a:rPr>
              <a:t>possible</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to</a:t>
            </a:r>
            <a:r>
              <a:rPr lang="sv-SE" sz="4000" dirty="0" smtClean="0">
                <a:solidFill>
                  <a:schemeClr val="tx1"/>
                </a:solidFill>
                <a:latin typeface="Calibri" pitchFamily="34" charset="0"/>
              </a:rPr>
              <a:t> the </a:t>
            </a:r>
            <a:r>
              <a:rPr lang="sv-SE" sz="4000" dirty="0" err="1" smtClean="0">
                <a:solidFill>
                  <a:schemeClr val="tx1"/>
                </a:solidFill>
                <a:latin typeface="Calibri" pitchFamily="34" charset="0"/>
              </a:rPr>
              <a:t>production</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environment</a:t>
            </a:r>
            <a:r>
              <a:rPr lang="sv-SE" sz="40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39021176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Easy</a:t>
            </a:r>
            <a:r>
              <a:rPr lang="sv-SE" sz="4000" b="1" dirty="0" smtClean="0">
                <a:solidFill>
                  <a:schemeClr val="accent3">
                    <a:lumMod val="75000"/>
                  </a:schemeClr>
                </a:solidFill>
                <a:latin typeface="Calibri" pitchFamily="34" charset="0"/>
              </a:rPr>
              <a:t> access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latest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executable</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dirty="0" err="1" smtClean="0">
                <a:solidFill>
                  <a:schemeClr val="tx1"/>
                </a:solidFill>
                <a:latin typeface="Calibri" pitchFamily="34" charset="0"/>
              </a:rPr>
              <a:t>Everyone</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should</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have</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easy</a:t>
            </a:r>
            <a:r>
              <a:rPr lang="sv-SE" sz="4000" dirty="0" smtClean="0">
                <a:solidFill>
                  <a:schemeClr val="tx1"/>
                </a:solidFill>
                <a:latin typeface="Calibri" pitchFamily="34" charset="0"/>
              </a:rPr>
              <a:t> access </a:t>
            </a:r>
            <a:r>
              <a:rPr lang="sv-SE" sz="4000" dirty="0" err="1" smtClean="0">
                <a:solidFill>
                  <a:schemeClr val="tx1"/>
                </a:solidFill>
                <a:latin typeface="Calibri" pitchFamily="34" charset="0"/>
              </a:rPr>
              <a:t>to</a:t>
            </a:r>
            <a:r>
              <a:rPr lang="sv-SE" sz="4000" dirty="0" smtClean="0">
                <a:solidFill>
                  <a:schemeClr val="tx1"/>
                </a:solidFill>
                <a:latin typeface="Calibri" pitchFamily="34" charset="0"/>
              </a:rPr>
              <a:t> the </a:t>
            </a:r>
            <a:r>
              <a:rPr lang="sv-SE" sz="4000" dirty="0" err="1" smtClean="0">
                <a:solidFill>
                  <a:schemeClr val="tx1"/>
                </a:solidFill>
                <a:latin typeface="Calibri" pitchFamily="34" charset="0"/>
              </a:rPr>
              <a:t>latest</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executable</a:t>
            </a:r>
            <a:r>
              <a:rPr lang="sv-SE" sz="40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7052497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Public </a:t>
            </a:r>
            <a:r>
              <a:rPr lang="sv-SE" sz="4000" b="1" dirty="0" err="1" smtClean="0">
                <a:solidFill>
                  <a:schemeClr val="accent3">
                    <a:lumMod val="75000"/>
                  </a:schemeClr>
                </a:solidFill>
                <a:latin typeface="Calibri" pitchFamily="34" charset="0"/>
              </a:rPr>
              <a:t>Result</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dirty="0" err="1" smtClean="0">
                <a:solidFill>
                  <a:schemeClr val="tx1"/>
                </a:solidFill>
                <a:latin typeface="Calibri" pitchFamily="34" charset="0"/>
              </a:rPr>
              <a:t>Build</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result</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should</a:t>
            </a:r>
            <a:r>
              <a:rPr lang="sv-SE" sz="4000" dirty="0" smtClean="0">
                <a:solidFill>
                  <a:schemeClr val="tx1"/>
                </a:solidFill>
                <a:latin typeface="Calibri" pitchFamily="34" charset="0"/>
              </a:rPr>
              <a:t> be public and </a:t>
            </a:r>
            <a:r>
              <a:rPr lang="sv-SE" sz="4000" dirty="0" err="1" smtClean="0">
                <a:solidFill>
                  <a:schemeClr val="tx1"/>
                </a:solidFill>
                <a:latin typeface="Calibri" pitchFamily="34" charset="0"/>
              </a:rPr>
              <a:t>easily</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accessible</a:t>
            </a:r>
            <a:r>
              <a:rPr lang="sv-SE" sz="40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32762371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Automate </a:t>
            </a:r>
            <a:r>
              <a:rPr lang="sv-SE" sz="4000" b="1" dirty="0" err="1" smtClean="0">
                <a:solidFill>
                  <a:schemeClr val="accent3">
                    <a:lumMod val="75000"/>
                  </a:schemeClr>
                </a:solidFill>
                <a:latin typeface="Calibri" pitchFamily="34" charset="0"/>
              </a:rPr>
              <a:t>Deployment</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dirty="0" smtClean="0">
                <a:solidFill>
                  <a:schemeClr val="tx1"/>
                </a:solidFill>
                <a:latin typeface="Calibri" pitchFamily="34" charset="0"/>
              </a:rPr>
              <a:t>Automate </a:t>
            </a:r>
            <a:r>
              <a:rPr lang="sv-SE" sz="4000" dirty="0" err="1" smtClean="0">
                <a:solidFill>
                  <a:schemeClr val="tx1"/>
                </a:solidFill>
                <a:latin typeface="Calibri" pitchFamily="34" charset="0"/>
              </a:rPr>
              <a:t>deployment</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of</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build</a:t>
            </a:r>
            <a:r>
              <a:rPr lang="sv-SE" sz="4000" dirty="0" smtClean="0">
                <a:solidFill>
                  <a:schemeClr val="tx1"/>
                </a:solidFill>
                <a:latin typeface="Calibri" pitchFamily="34" charset="0"/>
              </a:rPr>
              <a:t> </a:t>
            </a:r>
            <a:r>
              <a:rPr lang="sv-SE" sz="4000" dirty="0" err="1" smtClean="0">
                <a:solidFill>
                  <a:schemeClr val="tx1"/>
                </a:solidFill>
                <a:latin typeface="Calibri" pitchFamily="34" charset="0"/>
              </a:rPr>
              <a:t>to</a:t>
            </a:r>
            <a:r>
              <a:rPr lang="sv-SE" sz="4000" dirty="0" smtClean="0">
                <a:solidFill>
                  <a:schemeClr val="tx1"/>
                </a:solidFill>
                <a:latin typeface="Calibri" pitchFamily="34" charset="0"/>
              </a:rPr>
              <a:t> test </a:t>
            </a:r>
            <a:r>
              <a:rPr lang="sv-SE" sz="4000" dirty="0" err="1" smtClean="0">
                <a:solidFill>
                  <a:schemeClr val="tx1"/>
                </a:solidFill>
                <a:latin typeface="Calibri" pitchFamily="34" charset="0"/>
              </a:rPr>
              <a:t>environment</a:t>
            </a:r>
            <a:endParaRPr lang="sv-SE" sz="40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2640115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1296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Responsibilities</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of</a:t>
            </a:r>
            <a:r>
              <a:rPr lang="sv-SE" sz="4000" b="1" dirty="0" smtClean="0">
                <a:solidFill>
                  <a:schemeClr val="accent3">
                    <a:lumMod val="75000"/>
                  </a:schemeClr>
                </a:solidFill>
                <a:latin typeface="Calibri" pitchFamily="34" charset="0"/>
              </a:rPr>
              <a:t> the team</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What is Continuous Integration</a:t>
            </a:r>
            <a:endParaRPr lang="sv-SE" sz="3000" dirty="0">
              <a:solidFill>
                <a:srgbClr val="EEECE1"/>
              </a:solidFill>
              <a:latin typeface="Cambria" pitchFamily="18" charset="0"/>
            </a:endParaRPr>
          </a:p>
        </p:txBody>
      </p:sp>
      <p:sp>
        <p:nvSpPr>
          <p:cNvPr id="3" name="AutoShape 2"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0" name="Picture 2" descr="http://www.leadersinstitute.com/wp-content/uploads/2012/05/stick_figure_asleep_computer_400_w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70892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ankebubbla 6"/>
          <p:cNvSpPr/>
          <p:nvPr/>
        </p:nvSpPr>
        <p:spPr>
          <a:xfrm>
            <a:off x="6581800" y="1988840"/>
            <a:ext cx="1590600" cy="1080120"/>
          </a:xfrm>
          <a:prstGeom prst="cloudCallout">
            <a:avLst>
              <a:gd name="adj1" fmla="val -65478"/>
              <a:gd name="adj2" fmla="val 462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Frequent</a:t>
            </a:r>
            <a:r>
              <a:rPr lang="sv-SE" dirty="0" smtClean="0">
                <a:solidFill>
                  <a:schemeClr val="tx1"/>
                </a:solidFill>
              </a:rPr>
              <a:t> </a:t>
            </a:r>
            <a:r>
              <a:rPr lang="sv-SE" dirty="0" err="1" smtClean="0">
                <a:solidFill>
                  <a:schemeClr val="tx1"/>
                </a:solidFill>
              </a:rPr>
              <a:t>checkins</a:t>
            </a:r>
            <a:endParaRPr lang="en-US" dirty="0">
              <a:solidFill>
                <a:schemeClr val="tx1"/>
              </a:solidFill>
            </a:endParaRPr>
          </a:p>
        </p:txBody>
      </p:sp>
      <p:sp>
        <p:nvSpPr>
          <p:cNvPr id="14" name="Tankebubbla 13"/>
          <p:cNvSpPr/>
          <p:nvPr/>
        </p:nvSpPr>
        <p:spPr>
          <a:xfrm>
            <a:off x="6682106" y="3861048"/>
            <a:ext cx="1590600" cy="1080120"/>
          </a:xfrm>
          <a:prstGeom prst="cloudCallout">
            <a:avLst>
              <a:gd name="adj1" fmla="val -74040"/>
              <a:gd name="adj2" fmla="val -194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No broken </a:t>
            </a:r>
            <a:r>
              <a:rPr lang="sv-SE" dirty="0" err="1" smtClean="0">
                <a:solidFill>
                  <a:schemeClr val="tx1"/>
                </a:solidFill>
              </a:rPr>
              <a:t>code</a:t>
            </a:r>
            <a:r>
              <a:rPr lang="sv-SE" dirty="0" smtClean="0">
                <a:solidFill>
                  <a:schemeClr val="tx1"/>
                </a:solidFill>
              </a:rPr>
              <a:t>…</a:t>
            </a:r>
            <a:endParaRPr lang="en-US" dirty="0">
              <a:solidFill>
                <a:schemeClr val="tx1"/>
              </a:solidFill>
            </a:endParaRPr>
          </a:p>
        </p:txBody>
      </p:sp>
      <p:sp>
        <p:nvSpPr>
          <p:cNvPr id="15" name="Tankebubbla 14"/>
          <p:cNvSpPr/>
          <p:nvPr/>
        </p:nvSpPr>
        <p:spPr>
          <a:xfrm>
            <a:off x="3341440" y="1628800"/>
            <a:ext cx="1590600" cy="1080120"/>
          </a:xfrm>
          <a:prstGeom prst="cloudCallout">
            <a:avLst>
              <a:gd name="adj1" fmla="val 17084"/>
              <a:gd name="adj2" fmla="val 805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No </a:t>
            </a:r>
            <a:r>
              <a:rPr lang="sv-SE" dirty="0" err="1" smtClean="0">
                <a:solidFill>
                  <a:schemeClr val="tx1"/>
                </a:solidFill>
              </a:rPr>
              <a:t>untested</a:t>
            </a:r>
            <a:r>
              <a:rPr lang="sv-SE" dirty="0" smtClean="0">
                <a:solidFill>
                  <a:schemeClr val="tx1"/>
                </a:solidFill>
              </a:rPr>
              <a:t> </a:t>
            </a:r>
            <a:r>
              <a:rPr lang="sv-SE" dirty="0" err="1" smtClean="0">
                <a:solidFill>
                  <a:schemeClr val="tx1"/>
                </a:solidFill>
              </a:rPr>
              <a:t>code</a:t>
            </a:r>
            <a:endParaRPr lang="en-US" dirty="0">
              <a:solidFill>
                <a:schemeClr val="tx1"/>
              </a:solidFill>
            </a:endParaRPr>
          </a:p>
        </p:txBody>
      </p:sp>
      <p:sp>
        <p:nvSpPr>
          <p:cNvPr id="16" name="Tankebubbla 15"/>
          <p:cNvSpPr/>
          <p:nvPr/>
        </p:nvSpPr>
        <p:spPr>
          <a:xfrm>
            <a:off x="460375" y="2744924"/>
            <a:ext cx="2023393" cy="1332148"/>
          </a:xfrm>
          <a:prstGeom prst="cloudCallout">
            <a:avLst>
              <a:gd name="adj1" fmla="val 80034"/>
              <a:gd name="adj2" fmla="val 278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No </a:t>
            </a:r>
            <a:r>
              <a:rPr lang="sv-SE" dirty="0" err="1" smtClean="0">
                <a:solidFill>
                  <a:schemeClr val="tx1"/>
                </a:solidFill>
              </a:rPr>
              <a:t>checkin</a:t>
            </a:r>
            <a:r>
              <a:rPr lang="sv-SE" dirty="0" smtClean="0">
                <a:solidFill>
                  <a:schemeClr val="tx1"/>
                </a:solidFill>
              </a:rPr>
              <a:t> </a:t>
            </a:r>
            <a:r>
              <a:rPr lang="sv-SE" dirty="0" err="1" smtClean="0">
                <a:solidFill>
                  <a:schemeClr val="tx1"/>
                </a:solidFill>
              </a:rPr>
              <a:t>when</a:t>
            </a:r>
            <a:r>
              <a:rPr lang="sv-SE" dirty="0" smtClean="0">
                <a:solidFill>
                  <a:schemeClr val="tx1"/>
                </a:solidFill>
              </a:rPr>
              <a:t> broken </a:t>
            </a:r>
            <a:r>
              <a:rPr lang="sv-SE" dirty="0" err="1" smtClean="0">
                <a:solidFill>
                  <a:schemeClr val="tx1"/>
                </a:solidFill>
              </a:rPr>
              <a:t>build</a:t>
            </a:r>
            <a:endParaRPr lang="en-US" dirty="0">
              <a:solidFill>
                <a:schemeClr val="tx1"/>
              </a:solidFill>
            </a:endParaRPr>
          </a:p>
        </p:txBody>
      </p:sp>
      <p:sp>
        <p:nvSpPr>
          <p:cNvPr id="17" name="Tankebubbla 16"/>
          <p:cNvSpPr/>
          <p:nvPr/>
        </p:nvSpPr>
        <p:spPr>
          <a:xfrm>
            <a:off x="594519" y="4509120"/>
            <a:ext cx="2023393" cy="1332148"/>
          </a:xfrm>
          <a:prstGeom prst="cloudCallout">
            <a:avLst>
              <a:gd name="adj1" fmla="val 75707"/>
              <a:gd name="adj2" fmla="val -298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Make sure </a:t>
            </a:r>
            <a:r>
              <a:rPr lang="sv-SE" dirty="0" err="1" smtClean="0">
                <a:solidFill>
                  <a:schemeClr val="tx1"/>
                </a:solidFill>
              </a:rPr>
              <a:t>build</a:t>
            </a:r>
            <a:r>
              <a:rPr lang="sv-SE" dirty="0" smtClean="0">
                <a:solidFill>
                  <a:schemeClr val="tx1"/>
                </a:solidFill>
              </a:rPr>
              <a:t> </a:t>
            </a:r>
            <a:r>
              <a:rPr lang="sv-SE" dirty="0" err="1" smtClean="0">
                <a:solidFill>
                  <a:schemeClr val="tx1"/>
                </a:solidFill>
              </a:rPr>
              <a:t>works</a:t>
            </a:r>
            <a:r>
              <a:rPr lang="sv-SE" dirty="0" smtClean="0">
                <a:solidFill>
                  <a:schemeClr val="tx1"/>
                </a:solidFill>
              </a:rPr>
              <a:t> </a:t>
            </a:r>
            <a:r>
              <a:rPr lang="sv-SE" dirty="0" err="1" smtClean="0">
                <a:solidFill>
                  <a:schemeClr val="tx1"/>
                </a:solidFill>
              </a:rPr>
              <a:t>before</a:t>
            </a:r>
            <a:r>
              <a:rPr lang="sv-SE" dirty="0" smtClean="0">
                <a:solidFill>
                  <a:schemeClr val="tx1"/>
                </a:solidFill>
              </a:rPr>
              <a:t> going </a:t>
            </a:r>
            <a:r>
              <a:rPr lang="sv-SE" dirty="0" err="1" smtClean="0">
                <a:solidFill>
                  <a:schemeClr val="tx1"/>
                </a:solidFill>
              </a:rPr>
              <a:t>home</a:t>
            </a:r>
            <a:endParaRPr lang="en-US" dirty="0">
              <a:solidFill>
                <a:schemeClr val="tx1"/>
              </a:solidFill>
            </a:endParaRPr>
          </a:p>
        </p:txBody>
      </p:sp>
    </p:spTree>
    <p:extLst>
      <p:ext uri="{BB962C8B-B14F-4D97-AF65-F5344CB8AC3E}">
        <p14:creationId xmlns:p14="http://schemas.microsoft.com/office/powerpoint/2010/main" val="42758774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9 </a:t>
            </a:r>
            <a:r>
              <a:rPr lang="sv-SE" sz="4000" b="1" dirty="0">
                <a:solidFill>
                  <a:schemeClr val="accent3">
                    <a:lumMod val="75000"/>
                  </a:schemeClr>
                </a:solidFill>
                <a:latin typeface="Calibri" pitchFamily="34" charset="0"/>
              </a:rPr>
              <a:t>p</a:t>
            </a:r>
            <a:r>
              <a:rPr lang="sv-SE" sz="4000" b="1" dirty="0" smtClean="0">
                <a:solidFill>
                  <a:schemeClr val="accent3">
                    <a:lumMod val="75000"/>
                  </a:schemeClr>
                </a:solidFill>
                <a:latin typeface="Calibri" pitchFamily="34" charset="0"/>
              </a:rPr>
              <a:t>rinciples </a:t>
            </a:r>
            <a:r>
              <a:rPr lang="sv-SE" sz="4000" b="1" dirty="0" err="1" smtClean="0">
                <a:solidFill>
                  <a:schemeClr val="accent3">
                    <a:lumMod val="75000"/>
                  </a:schemeClr>
                </a:solidFill>
                <a:latin typeface="Calibri" pitchFamily="34" charset="0"/>
              </a:rPr>
              <a:t>of</a:t>
            </a:r>
            <a:r>
              <a:rPr lang="sv-SE" sz="4000" b="1" dirty="0" smtClean="0">
                <a:solidFill>
                  <a:schemeClr val="accent3">
                    <a:lumMod val="75000"/>
                  </a:schemeClr>
                </a:solidFill>
                <a:latin typeface="Calibri" pitchFamily="34" charset="0"/>
              </a:rPr>
              <a:t> CI</a:t>
            </a:r>
          </a:p>
          <a:p>
            <a:pPr marL="1658937" lvl="3" indent="-742950" eaLnBrk="1">
              <a:spcBef>
                <a:spcPts val="638"/>
              </a:spcBef>
              <a:spcAft>
                <a:spcPts val="1425"/>
              </a:spcAft>
              <a:buAutoNum type="arabicPeriod"/>
            </a:pPr>
            <a:r>
              <a:rPr lang="sv-SE" sz="2800" dirty="0" smtClean="0">
                <a:solidFill>
                  <a:schemeClr val="tx1"/>
                </a:solidFill>
                <a:latin typeface="Calibri" pitchFamily="34" charset="0"/>
              </a:rPr>
              <a:t>A </a:t>
            </a:r>
            <a:r>
              <a:rPr lang="sv-SE" sz="2800" dirty="0" err="1" smtClean="0">
                <a:solidFill>
                  <a:schemeClr val="tx1"/>
                </a:solidFill>
                <a:latin typeface="Calibri" pitchFamily="34" charset="0"/>
              </a:rPr>
              <a:t>single</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code</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repository</a:t>
            </a:r>
            <a:endParaRPr lang="sv-SE" sz="2800" dirty="0" smtClean="0">
              <a:solidFill>
                <a:schemeClr val="tx1"/>
              </a:solidFill>
              <a:latin typeface="Calibri" pitchFamily="34" charset="0"/>
            </a:endParaRPr>
          </a:p>
          <a:p>
            <a:pPr marL="1658937" lvl="3" indent="-742950" eaLnBrk="1">
              <a:spcBef>
                <a:spcPts val="638"/>
              </a:spcBef>
              <a:spcAft>
                <a:spcPts val="1425"/>
              </a:spcAft>
              <a:buAutoNum type="arabicPeriod"/>
            </a:pPr>
            <a:r>
              <a:rPr lang="sv-SE" sz="2800" dirty="0" smtClean="0">
                <a:solidFill>
                  <a:schemeClr val="tx1"/>
                </a:solidFill>
                <a:latin typeface="Calibri" pitchFamily="34" charset="0"/>
              </a:rPr>
              <a:t>Automate </a:t>
            </a:r>
            <a:r>
              <a:rPr lang="sv-SE" sz="2800" dirty="0" err="1" smtClean="0">
                <a:solidFill>
                  <a:schemeClr val="tx1"/>
                </a:solidFill>
                <a:latin typeface="Calibri" pitchFamily="34" charset="0"/>
              </a:rPr>
              <a:t>build</a:t>
            </a:r>
            <a:endParaRPr lang="sv-SE" sz="2800" dirty="0" smtClean="0">
              <a:solidFill>
                <a:schemeClr val="tx1"/>
              </a:solidFill>
              <a:latin typeface="Calibri" pitchFamily="34" charset="0"/>
            </a:endParaRPr>
          </a:p>
          <a:p>
            <a:pPr marL="1658937" lvl="3" indent="-742950" eaLnBrk="1">
              <a:spcBef>
                <a:spcPts val="638"/>
              </a:spcBef>
              <a:spcAft>
                <a:spcPts val="1425"/>
              </a:spcAft>
              <a:buAutoNum type="arabicPeriod"/>
            </a:pPr>
            <a:r>
              <a:rPr lang="sv-SE" sz="2800" dirty="0">
                <a:solidFill>
                  <a:schemeClr val="tx1"/>
                </a:solidFill>
                <a:latin typeface="Calibri" pitchFamily="34" charset="0"/>
              </a:rPr>
              <a:t>F</a:t>
            </a:r>
            <a:r>
              <a:rPr lang="sv-SE" sz="2800" dirty="0" smtClean="0">
                <a:solidFill>
                  <a:schemeClr val="tx1"/>
                </a:solidFill>
                <a:latin typeface="Calibri" pitchFamily="34" charset="0"/>
              </a:rPr>
              <a:t>ast Build</a:t>
            </a:r>
          </a:p>
          <a:p>
            <a:pPr marL="1658937" lvl="3" indent="-742950" eaLnBrk="1">
              <a:spcBef>
                <a:spcPts val="638"/>
              </a:spcBef>
              <a:spcAft>
                <a:spcPts val="1425"/>
              </a:spcAft>
              <a:buAutoNum type="arabicPeriod"/>
            </a:pPr>
            <a:r>
              <a:rPr lang="sv-SE" sz="2800" dirty="0" err="1" smtClean="0">
                <a:solidFill>
                  <a:schemeClr val="tx1"/>
                </a:solidFill>
                <a:latin typeface="Calibri" pitchFamily="34" charset="0"/>
              </a:rPr>
              <a:t>Automated</a:t>
            </a:r>
            <a:r>
              <a:rPr lang="sv-SE" sz="2800" dirty="0" smtClean="0">
                <a:solidFill>
                  <a:schemeClr val="tx1"/>
                </a:solidFill>
                <a:latin typeface="Calibri" pitchFamily="34" charset="0"/>
              </a:rPr>
              <a:t> Test</a:t>
            </a:r>
          </a:p>
          <a:p>
            <a:pPr marL="1658937" lvl="3" indent="-742950" eaLnBrk="1">
              <a:spcBef>
                <a:spcPts val="638"/>
              </a:spcBef>
              <a:spcAft>
                <a:spcPts val="1425"/>
              </a:spcAft>
              <a:buAutoNum type="arabicPeriod"/>
            </a:pPr>
            <a:r>
              <a:rPr lang="sv-SE" sz="2800" dirty="0" err="1" smtClean="0">
                <a:solidFill>
                  <a:schemeClr val="tx1"/>
                </a:solidFill>
                <a:latin typeface="Calibri" pitchFamily="34" charset="0"/>
              </a:rPr>
              <a:t>Build</a:t>
            </a:r>
            <a:r>
              <a:rPr lang="sv-SE" sz="2800" dirty="0" smtClean="0">
                <a:solidFill>
                  <a:schemeClr val="tx1"/>
                </a:solidFill>
                <a:latin typeface="Calibri" pitchFamily="34" charset="0"/>
              </a:rPr>
              <a:t> on integration </a:t>
            </a:r>
            <a:r>
              <a:rPr lang="sv-SE" sz="2800" dirty="0" err="1" smtClean="0">
                <a:solidFill>
                  <a:schemeClr val="tx1"/>
                </a:solidFill>
                <a:latin typeface="Calibri" pitchFamily="34" charset="0"/>
              </a:rPr>
              <a:t>machine</a:t>
            </a:r>
            <a:endParaRPr lang="sv-SE" sz="2800" dirty="0" smtClean="0">
              <a:solidFill>
                <a:schemeClr val="tx1"/>
              </a:solidFill>
              <a:latin typeface="Calibri" pitchFamily="34" charset="0"/>
            </a:endParaRPr>
          </a:p>
          <a:p>
            <a:pPr marL="1658937" lvl="3" indent="-742950" eaLnBrk="1">
              <a:spcBef>
                <a:spcPts val="638"/>
              </a:spcBef>
              <a:spcAft>
                <a:spcPts val="1425"/>
              </a:spcAft>
              <a:buAutoNum type="arabicPeriod"/>
            </a:pPr>
            <a:r>
              <a:rPr lang="sv-SE" sz="2800" dirty="0" smtClean="0">
                <a:solidFill>
                  <a:schemeClr val="tx1"/>
                </a:solidFill>
                <a:latin typeface="Calibri" pitchFamily="34" charset="0"/>
              </a:rPr>
              <a:t>Test on </a:t>
            </a:r>
            <a:r>
              <a:rPr lang="sv-SE" sz="2800" dirty="0" err="1" smtClean="0">
                <a:solidFill>
                  <a:schemeClr val="tx1"/>
                </a:solidFill>
                <a:latin typeface="Calibri" pitchFamily="34" charset="0"/>
              </a:rPr>
              <a:t>clone</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of</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production</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environment</a:t>
            </a:r>
            <a:endParaRPr lang="sv-SE" sz="28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5231770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720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Process</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CI Process</a:t>
            </a:r>
            <a:endParaRPr lang="sv-SE" sz="3000" dirty="0">
              <a:solidFill>
                <a:srgbClr val="EEECE1"/>
              </a:solidFill>
              <a:latin typeface="Cambria" pitchFamily="18" charset="0"/>
            </a:endParaRPr>
          </a:p>
        </p:txBody>
      </p:sp>
      <p:graphicFrame>
        <p:nvGraphicFramePr>
          <p:cNvPr id="2" name="Diagram 1"/>
          <p:cNvGraphicFramePr/>
          <p:nvPr>
            <p:extLst>
              <p:ext uri="{D42A27DB-BD31-4B8C-83A1-F6EECF244321}">
                <p14:modId xmlns:p14="http://schemas.microsoft.com/office/powerpoint/2010/main" val="1455720842"/>
              </p:ext>
            </p:extLst>
          </p:nvPr>
        </p:nvGraphicFramePr>
        <p:xfrm>
          <a:off x="1788368" y="1700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09949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1296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Developer</a:t>
            </a:r>
            <a:r>
              <a:rPr lang="sv-SE" sz="4000" b="1" dirty="0" smtClean="0">
                <a:solidFill>
                  <a:schemeClr val="accent3">
                    <a:lumMod val="75000"/>
                  </a:schemeClr>
                </a:solidFill>
                <a:latin typeface="Calibri" pitchFamily="34" charset="0"/>
              </a:rPr>
              <a:t> checks </a:t>
            </a:r>
            <a:r>
              <a:rPr lang="sv-SE" sz="4000" b="1" dirty="0" err="1" smtClean="0">
                <a:solidFill>
                  <a:schemeClr val="accent3">
                    <a:lumMod val="75000"/>
                  </a:schemeClr>
                </a:solidFill>
                <a:latin typeface="Calibri" pitchFamily="34" charset="0"/>
              </a:rPr>
              <a:t>out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private </a:t>
            </a:r>
            <a:r>
              <a:rPr lang="sv-SE" sz="4000" b="1" dirty="0" err="1" smtClean="0">
                <a:solidFill>
                  <a:schemeClr val="accent3">
                    <a:lumMod val="75000"/>
                  </a:schemeClr>
                </a:solidFill>
                <a:latin typeface="Calibri" pitchFamily="34" charset="0"/>
              </a:rPr>
              <a:t>environment</a:t>
            </a:r>
            <a:endParaRPr lang="sv-SE" sz="4000" b="1" dirty="0" smtClean="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CI Process</a:t>
            </a:r>
            <a:endParaRPr lang="sv-SE" sz="3000" dirty="0">
              <a:solidFill>
                <a:srgbClr val="EEECE1"/>
              </a:solidFill>
              <a:latin typeface="Cambria" pitchFamily="18" charset="0"/>
            </a:endParaRPr>
          </a:p>
        </p:txBody>
      </p:sp>
      <p:sp>
        <p:nvSpPr>
          <p:cNvPr id="3" name="AutoShape 2"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0" name="Picture 6" descr="http://fedil.ukneeq.com/wp-content/uploads/2013/02/senior-develo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06" y="2636912"/>
            <a:ext cx="3124200" cy="3486151"/>
          </a:xfrm>
          <a:prstGeom prst="rect">
            <a:avLst/>
          </a:prstGeom>
          <a:noFill/>
          <a:extLst>
            <a:ext uri="{909E8E84-426E-40DD-AFC4-6F175D3DCCD1}">
              <a14:hiddenFill xmlns:a14="http://schemas.microsoft.com/office/drawing/2010/main">
                <a:solidFill>
                  <a:srgbClr val="FFFFFF"/>
                </a:solidFill>
              </a14:hiddenFill>
            </a:ext>
          </a:extLst>
        </p:spPr>
      </p:pic>
      <p:sp>
        <p:nvSpPr>
          <p:cNvPr id="5" name="Magnetskiva 4"/>
          <p:cNvSpPr/>
          <p:nvPr/>
        </p:nvSpPr>
        <p:spPr>
          <a:xfrm>
            <a:off x="6732240" y="2636912"/>
            <a:ext cx="1080120"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öger 5"/>
          <p:cNvSpPr/>
          <p:nvPr/>
        </p:nvSpPr>
        <p:spPr>
          <a:xfrm rot="9868063">
            <a:off x="5148064" y="3320988"/>
            <a:ext cx="1008112" cy="54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ankebubbla 12"/>
          <p:cNvSpPr/>
          <p:nvPr/>
        </p:nvSpPr>
        <p:spPr>
          <a:xfrm>
            <a:off x="1835696" y="1700808"/>
            <a:ext cx="1656184" cy="104225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Develop</a:t>
            </a:r>
            <a:endParaRPr lang="sv-SE" dirty="0" smtClean="0">
              <a:solidFill>
                <a:schemeClr val="tx1"/>
              </a:solidFill>
            </a:endParaRPr>
          </a:p>
          <a:p>
            <a:pPr algn="ctr"/>
            <a:r>
              <a:rPr lang="sv-SE" dirty="0" smtClean="0">
                <a:solidFill>
                  <a:schemeClr val="tx1"/>
                </a:solidFill>
              </a:rPr>
              <a:t>Test</a:t>
            </a:r>
          </a:p>
          <a:p>
            <a:pPr algn="ctr"/>
            <a:r>
              <a:rPr lang="sv-SE" dirty="0" err="1" smtClean="0">
                <a:solidFill>
                  <a:schemeClr val="tx1"/>
                </a:solidFill>
              </a:rPr>
              <a:t>Build</a:t>
            </a:r>
            <a:endParaRPr lang="en-US" dirty="0">
              <a:solidFill>
                <a:schemeClr val="tx1"/>
              </a:solidFill>
            </a:endParaRPr>
          </a:p>
        </p:txBody>
      </p:sp>
    </p:spTree>
    <p:extLst>
      <p:ext uri="{BB962C8B-B14F-4D97-AF65-F5344CB8AC3E}">
        <p14:creationId xmlns:p14="http://schemas.microsoft.com/office/powerpoint/2010/main" val="32370647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720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Developer</a:t>
            </a:r>
            <a:r>
              <a:rPr lang="sv-SE" sz="4000" b="1" dirty="0" smtClean="0">
                <a:solidFill>
                  <a:schemeClr val="accent3">
                    <a:lumMod val="75000"/>
                  </a:schemeClr>
                </a:solidFill>
                <a:latin typeface="Calibri" pitchFamily="34" charset="0"/>
              </a:rPr>
              <a:t> checks in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the central </a:t>
            </a:r>
            <a:r>
              <a:rPr lang="sv-SE" sz="4000" b="1" dirty="0" err="1" smtClean="0">
                <a:solidFill>
                  <a:schemeClr val="accent3">
                    <a:lumMod val="75000"/>
                  </a:schemeClr>
                </a:solidFill>
                <a:latin typeface="Calibri" pitchFamily="34" charset="0"/>
              </a:rPr>
              <a:t>repository</a:t>
            </a:r>
            <a:endParaRPr lang="sv-SE" sz="4000" b="1" dirty="0" smtClean="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CI Process</a:t>
            </a:r>
            <a:endParaRPr lang="sv-SE" sz="3000" dirty="0">
              <a:solidFill>
                <a:srgbClr val="EEECE1"/>
              </a:solidFill>
              <a:latin typeface="Cambria" pitchFamily="18" charset="0"/>
            </a:endParaRPr>
          </a:p>
        </p:txBody>
      </p:sp>
      <p:sp>
        <p:nvSpPr>
          <p:cNvPr id="3" name="AutoShape 2"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0" name="Picture 6" descr="http://fedil.ukneeq.com/wp-content/uploads/2013/02/senior-develo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06" y="2636912"/>
            <a:ext cx="3124200" cy="3486151"/>
          </a:xfrm>
          <a:prstGeom prst="rect">
            <a:avLst/>
          </a:prstGeom>
          <a:noFill/>
          <a:extLst>
            <a:ext uri="{909E8E84-426E-40DD-AFC4-6F175D3DCCD1}">
              <a14:hiddenFill xmlns:a14="http://schemas.microsoft.com/office/drawing/2010/main">
                <a:solidFill>
                  <a:srgbClr val="FFFFFF"/>
                </a:solidFill>
              </a14:hiddenFill>
            </a:ext>
          </a:extLst>
        </p:spPr>
      </p:pic>
      <p:sp>
        <p:nvSpPr>
          <p:cNvPr id="5" name="Magnetskiva 4"/>
          <p:cNvSpPr/>
          <p:nvPr/>
        </p:nvSpPr>
        <p:spPr>
          <a:xfrm>
            <a:off x="6732240" y="2636912"/>
            <a:ext cx="1080120"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öger 5"/>
          <p:cNvSpPr/>
          <p:nvPr/>
        </p:nvSpPr>
        <p:spPr>
          <a:xfrm rot="20106049">
            <a:off x="5148064" y="3320988"/>
            <a:ext cx="1008112" cy="54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ankebubbla 12"/>
          <p:cNvSpPr/>
          <p:nvPr/>
        </p:nvSpPr>
        <p:spPr>
          <a:xfrm>
            <a:off x="2051720" y="2060848"/>
            <a:ext cx="1296144" cy="826226"/>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Done</a:t>
            </a:r>
            <a:r>
              <a:rPr lang="sv-SE"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6431038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720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 is </a:t>
            </a:r>
            <a:r>
              <a:rPr lang="sv-SE" sz="4000" b="1" dirty="0" err="1" smtClean="0">
                <a:solidFill>
                  <a:schemeClr val="accent3">
                    <a:lumMod val="75000"/>
                  </a:schemeClr>
                </a:solidFill>
                <a:latin typeface="Calibri" pitchFamily="34" charset="0"/>
              </a:rPr>
              <a:t>built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deployed</a:t>
            </a:r>
            <a:r>
              <a:rPr lang="sv-SE" sz="4000" b="1" dirty="0" smtClean="0">
                <a:solidFill>
                  <a:schemeClr val="accent3">
                    <a:lumMod val="75000"/>
                  </a:schemeClr>
                </a:solidFill>
                <a:latin typeface="Calibri" pitchFamily="34" charset="0"/>
              </a:rPr>
              <a:t> and </a:t>
            </a:r>
            <a:r>
              <a:rPr lang="sv-SE" sz="4000" b="1" dirty="0" err="1" smtClean="0">
                <a:solidFill>
                  <a:schemeClr val="accent3">
                    <a:lumMod val="75000"/>
                  </a:schemeClr>
                </a:solidFill>
                <a:latin typeface="Calibri" pitchFamily="34" charset="0"/>
              </a:rPr>
              <a:t>tested</a:t>
            </a:r>
            <a:r>
              <a:rPr lang="sv-SE" sz="4000" b="1" dirty="0" smtClean="0">
                <a:solidFill>
                  <a:schemeClr val="accent3">
                    <a:lumMod val="75000"/>
                  </a:schemeClr>
                </a:solidFill>
                <a:latin typeface="Calibri" pitchFamily="34" charset="0"/>
              </a:rPr>
              <a:t>	</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CI Process</a:t>
            </a:r>
            <a:endParaRPr lang="sv-SE" sz="3000" dirty="0">
              <a:solidFill>
                <a:srgbClr val="EEECE1"/>
              </a:solidFill>
              <a:latin typeface="Cambria" pitchFamily="18" charset="0"/>
            </a:endParaRPr>
          </a:p>
        </p:txBody>
      </p:sp>
      <p:sp>
        <p:nvSpPr>
          <p:cNvPr id="3" name="AutoShape 2"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0" name="Picture 6" descr="http://fedil.ukneeq.com/wp-content/uploads/2013/02/senior-develo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06" y="2636912"/>
            <a:ext cx="3124200" cy="3486151"/>
          </a:xfrm>
          <a:prstGeom prst="rect">
            <a:avLst/>
          </a:prstGeom>
          <a:noFill/>
          <a:extLst>
            <a:ext uri="{909E8E84-426E-40DD-AFC4-6F175D3DCCD1}">
              <a14:hiddenFill xmlns:a14="http://schemas.microsoft.com/office/drawing/2010/main">
                <a:solidFill>
                  <a:srgbClr val="FFFFFF"/>
                </a:solidFill>
              </a14:hiddenFill>
            </a:ext>
          </a:extLst>
        </p:spPr>
      </p:pic>
      <p:sp>
        <p:nvSpPr>
          <p:cNvPr id="5" name="Magnetskiva 4"/>
          <p:cNvSpPr/>
          <p:nvPr/>
        </p:nvSpPr>
        <p:spPr>
          <a:xfrm>
            <a:off x="6732240" y="2636912"/>
            <a:ext cx="1080120"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Bildobjekt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964" y="2348880"/>
            <a:ext cx="1274671" cy="1076389"/>
          </a:xfrm>
          <a:prstGeom prst="rect">
            <a:avLst/>
          </a:prstGeom>
        </p:spPr>
      </p:pic>
      <p:sp>
        <p:nvSpPr>
          <p:cNvPr id="7" name="Tankebubbla 6"/>
          <p:cNvSpPr/>
          <p:nvPr/>
        </p:nvSpPr>
        <p:spPr>
          <a:xfrm>
            <a:off x="2267744" y="2060848"/>
            <a:ext cx="950362" cy="826226"/>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Zzzz</a:t>
            </a:r>
            <a:endParaRPr lang="en-US" dirty="0">
              <a:solidFill>
                <a:schemeClr val="tx1"/>
              </a:solidFill>
            </a:endParaRPr>
          </a:p>
        </p:txBody>
      </p:sp>
    </p:spTree>
    <p:extLst>
      <p:ext uri="{BB962C8B-B14F-4D97-AF65-F5344CB8AC3E}">
        <p14:creationId xmlns:p14="http://schemas.microsoft.com/office/powerpoint/2010/main" val="10056427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http://fedil.ukneeq.com/wp-content/uploads/2013/02/senior-develo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06" y="2636912"/>
            <a:ext cx="3124200" cy="3486151"/>
          </a:xfrm>
          <a:prstGeom prst="rect">
            <a:avLst/>
          </a:prstGeom>
          <a:noFill/>
          <a:extLst>
            <a:ext uri="{909E8E84-426E-40DD-AFC4-6F175D3DCCD1}">
              <a14:hiddenFill xmlns:a14="http://schemas.microsoft.com/office/drawing/2010/main">
                <a:solidFill>
                  <a:srgbClr val="FFFFFF"/>
                </a:solidFill>
              </a14:hiddenFill>
            </a:ext>
          </a:extLst>
        </p:spPr>
      </p:pic>
      <p:sp>
        <p:nvSpPr>
          <p:cNvPr id="6146" name="Text Box 1"/>
          <p:cNvSpPr txBox="1">
            <a:spLocks noChangeArrowheads="1"/>
          </p:cNvSpPr>
          <p:nvPr/>
        </p:nvSpPr>
        <p:spPr bwMode="auto">
          <a:xfrm>
            <a:off x="1287706" y="836712"/>
            <a:ext cx="6985000" cy="720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Build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result</a:t>
            </a:r>
            <a:r>
              <a:rPr lang="sv-SE" sz="4000" b="1" dirty="0" smtClean="0">
                <a:solidFill>
                  <a:schemeClr val="accent3">
                    <a:lumMod val="75000"/>
                  </a:schemeClr>
                </a:solidFill>
                <a:latin typeface="Calibri" pitchFamily="34" charset="0"/>
              </a:rPr>
              <a:t> is </a:t>
            </a:r>
            <a:r>
              <a:rPr lang="sv-SE" sz="4000" b="1" dirty="0" err="1" smtClean="0">
                <a:solidFill>
                  <a:schemeClr val="accent3">
                    <a:lumMod val="75000"/>
                  </a:schemeClr>
                </a:solidFill>
                <a:latin typeface="Calibri" pitchFamily="34" charset="0"/>
              </a:rPr>
              <a:t>published</a:t>
            </a:r>
            <a:endParaRPr lang="sv-SE" sz="4000" b="1" dirty="0" smtClean="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CI Process</a:t>
            </a:r>
            <a:endParaRPr lang="sv-SE" sz="3000" dirty="0">
              <a:solidFill>
                <a:srgbClr val="EEECE1"/>
              </a:solidFill>
              <a:latin typeface="Cambria" pitchFamily="18" charset="0"/>
            </a:endParaRPr>
          </a:p>
        </p:txBody>
      </p:sp>
      <p:sp>
        <p:nvSpPr>
          <p:cNvPr id="3" name="AutoShape 2"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Magnetskiva 4"/>
          <p:cNvSpPr/>
          <p:nvPr/>
        </p:nvSpPr>
        <p:spPr>
          <a:xfrm>
            <a:off x="6732240" y="2636912"/>
            <a:ext cx="1080120"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ankebubbla 6"/>
          <p:cNvSpPr/>
          <p:nvPr/>
        </p:nvSpPr>
        <p:spPr>
          <a:xfrm>
            <a:off x="2267744" y="2060848"/>
            <a:ext cx="950362" cy="826226"/>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a:t>
            </a:r>
            <a:endParaRPr lang="en-US" dirty="0">
              <a:solidFill>
                <a:schemeClr val="tx1"/>
              </a:solidFill>
            </a:endParaRPr>
          </a:p>
        </p:txBody>
      </p:sp>
      <p:pic>
        <p:nvPicPr>
          <p:cNvPr id="17410" name="Picture 2" descr="http://www.swea.org/webarchive/data_foreningar/sydafrika/Anslagstavla-Swea-I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2204864"/>
            <a:ext cx="1739064" cy="1663453"/>
          </a:xfrm>
          <a:prstGeom prst="rect">
            <a:avLst/>
          </a:prstGeom>
          <a:noFill/>
          <a:extLst>
            <a:ext uri="{909E8E84-426E-40DD-AFC4-6F175D3DCCD1}">
              <a14:hiddenFill xmlns:a14="http://schemas.microsoft.com/office/drawing/2010/main">
                <a:solidFill>
                  <a:srgbClr val="FFFFFF"/>
                </a:solidFill>
              </a14:hiddenFill>
            </a:ext>
          </a:extLst>
        </p:spPr>
      </p:pic>
      <p:sp>
        <p:nvSpPr>
          <p:cNvPr id="6" name="Vänster 5"/>
          <p:cNvSpPr/>
          <p:nvPr/>
        </p:nvSpPr>
        <p:spPr>
          <a:xfrm rot="1589523">
            <a:off x="6023032" y="3036590"/>
            <a:ext cx="349168" cy="1763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4697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1296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And </a:t>
            </a:r>
            <a:r>
              <a:rPr lang="sv-SE" sz="4000" b="1" dirty="0" err="1" smtClean="0">
                <a:solidFill>
                  <a:schemeClr val="accent3">
                    <a:lumMod val="75000"/>
                  </a:schemeClr>
                </a:solidFill>
                <a:latin typeface="Calibri" pitchFamily="34" charset="0"/>
              </a:rPr>
              <a:t>then</a:t>
            </a:r>
            <a:r>
              <a:rPr lang="sv-SE" sz="4000" b="1" dirty="0" smtClean="0">
                <a:solidFill>
                  <a:schemeClr val="accent3">
                    <a:lumMod val="75000"/>
                  </a:schemeClr>
                </a:solidFill>
                <a:latin typeface="Calibri" pitchFamily="34" charset="0"/>
              </a:rPr>
              <a:t> it starts all over </a:t>
            </a:r>
            <a:r>
              <a:rPr lang="sv-SE" sz="4000" b="1" dirty="0" err="1" smtClean="0">
                <a:solidFill>
                  <a:schemeClr val="accent3">
                    <a:lumMod val="75000"/>
                  </a:schemeClr>
                </a:solidFill>
                <a:latin typeface="Calibri" pitchFamily="34" charset="0"/>
              </a:rPr>
              <a:t>again</a:t>
            </a:r>
            <a:r>
              <a:rPr lang="sv-SE" sz="4000" b="1" dirty="0" smtClean="0">
                <a:solidFill>
                  <a:schemeClr val="accent3">
                    <a:lumMod val="75000"/>
                  </a:schemeClr>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CI Process</a:t>
            </a:r>
            <a:endParaRPr lang="sv-SE" sz="3000" dirty="0">
              <a:solidFill>
                <a:srgbClr val="EEECE1"/>
              </a:solidFill>
              <a:latin typeface="Cambria" pitchFamily="18" charset="0"/>
            </a:endParaRPr>
          </a:p>
        </p:txBody>
      </p:sp>
      <p:sp>
        <p:nvSpPr>
          <p:cNvPr id="3" name="AutoShape 2"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0" name="Picture 6" descr="http://fedil.ukneeq.com/wp-content/uploads/2013/02/senior-develo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06" y="2636912"/>
            <a:ext cx="3124200" cy="3486151"/>
          </a:xfrm>
          <a:prstGeom prst="rect">
            <a:avLst/>
          </a:prstGeom>
          <a:noFill/>
          <a:extLst>
            <a:ext uri="{909E8E84-426E-40DD-AFC4-6F175D3DCCD1}">
              <a14:hiddenFill xmlns:a14="http://schemas.microsoft.com/office/drawing/2010/main">
                <a:solidFill>
                  <a:srgbClr val="FFFFFF"/>
                </a:solidFill>
              </a14:hiddenFill>
            </a:ext>
          </a:extLst>
        </p:spPr>
      </p:pic>
      <p:sp>
        <p:nvSpPr>
          <p:cNvPr id="5" name="Magnetskiva 4"/>
          <p:cNvSpPr/>
          <p:nvPr/>
        </p:nvSpPr>
        <p:spPr>
          <a:xfrm>
            <a:off x="6732240" y="2636912"/>
            <a:ext cx="1080120"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öger 5"/>
          <p:cNvSpPr/>
          <p:nvPr/>
        </p:nvSpPr>
        <p:spPr>
          <a:xfrm rot="9868063">
            <a:off x="5148064" y="3320988"/>
            <a:ext cx="1008112" cy="54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ankebubbla 12"/>
          <p:cNvSpPr/>
          <p:nvPr/>
        </p:nvSpPr>
        <p:spPr>
          <a:xfrm>
            <a:off x="1835696" y="1700808"/>
            <a:ext cx="1656184" cy="104225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Develop</a:t>
            </a:r>
            <a:endParaRPr lang="sv-SE" dirty="0" smtClean="0">
              <a:solidFill>
                <a:schemeClr val="tx1"/>
              </a:solidFill>
            </a:endParaRPr>
          </a:p>
          <a:p>
            <a:pPr algn="ctr"/>
            <a:r>
              <a:rPr lang="sv-SE" dirty="0" smtClean="0">
                <a:solidFill>
                  <a:schemeClr val="tx1"/>
                </a:solidFill>
              </a:rPr>
              <a:t>Test</a:t>
            </a:r>
          </a:p>
          <a:p>
            <a:pPr algn="ctr"/>
            <a:r>
              <a:rPr lang="sv-SE" dirty="0" err="1" smtClean="0">
                <a:solidFill>
                  <a:schemeClr val="tx1"/>
                </a:solidFill>
              </a:rPr>
              <a:t>Build</a:t>
            </a:r>
            <a:endParaRPr lang="en-US" dirty="0">
              <a:solidFill>
                <a:schemeClr val="tx1"/>
              </a:solidFill>
            </a:endParaRPr>
          </a:p>
        </p:txBody>
      </p:sp>
      <p:pic>
        <p:nvPicPr>
          <p:cNvPr id="10" name="Picture 2" descr="http://www.swea.org/webarchive/data_foreningar/sydafrika/Anslagstavla-Swea-I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440344"/>
            <a:ext cx="964178" cy="922257"/>
          </a:xfrm>
          <a:prstGeom prst="rect">
            <a:avLst/>
          </a:prstGeom>
          <a:noFill/>
          <a:extLst>
            <a:ext uri="{909E8E84-426E-40DD-AFC4-6F175D3DCCD1}">
              <a14:hiddenFill xmlns:a14="http://schemas.microsoft.com/office/drawing/2010/main">
                <a:solidFill>
                  <a:srgbClr val="FFFFFF"/>
                </a:solidFill>
              </a14:hiddenFill>
            </a:ext>
          </a:extLst>
        </p:spPr>
      </p:pic>
      <p:sp>
        <p:nvSpPr>
          <p:cNvPr id="11" name="Tankebubbla 10"/>
          <p:cNvSpPr/>
          <p:nvPr/>
        </p:nvSpPr>
        <p:spPr>
          <a:xfrm>
            <a:off x="35496" y="2314742"/>
            <a:ext cx="1656184" cy="1042250"/>
          </a:xfrm>
          <a:prstGeom prst="cloudCallout">
            <a:avLst>
              <a:gd name="adj1" fmla="val 46125"/>
              <a:gd name="adj2" fmla="val 587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881822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1296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And </a:t>
            </a:r>
            <a:r>
              <a:rPr lang="sv-SE" sz="4000" b="1" dirty="0" err="1" smtClean="0">
                <a:solidFill>
                  <a:schemeClr val="accent3">
                    <a:lumMod val="75000"/>
                  </a:schemeClr>
                </a:solidFill>
                <a:latin typeface="Calibri" pitchFamily="34" charset="0"/>
              </a:rPr>
              <a:t>if</a:t>
            </a:r>
            <a:r>
              <a:rPr lang="sv-SE" sz="4000" b="1" dirty="0" smtClean="0">
                <a:solidFill>
                  <a:schemeClr val="accent3">
                    <a:lumMod val="75000"/>
                  </a:schemeClr>
                </a:solidFill>
                <a:latin typeface="Calibri" pitchFamily="34" charset="0"/>
              </a:rPr>
              <a:t> the </a:t>
            </a:r>
            <a:r>
              <a:rPr lang="sv-SE" sz="4000" b="1" dirty="0" err="1" smtClean="0">
                <a:solidFill>
                  <a:schemeClr val="accent3">
                    <a:lumMod val="75000"/>
                  </a:schemeClr>
                </a:solidFill>
                <a:latin typeface="Calibri" pitchFamily="34" charset="0"/>
              </a:rPr>
              <a:t>build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fails</a:t>
            </a:r>
            <a:r>
              <a:rPr lang="sv-SE" sz="4000" b="1" dirty="0">
                <a:solidFill>
                  <a:schemeClr val="accent3">
                    <a:lumMod val="75000"/>
                  </a:schemeClr>
                </a:solidFill>
                <a:latin typeface="Calibri" pitchFamily="34" charset="0"/>
              </a:rPr>
              <a:t> </a:t>
            </a:r>
            <a:r>
              <a:rPr lang="sv-SE" sz="4000" b="1" dirty="0" smtClean="0">
                <a:solidFill>
                  <a:schemeClr val="accent3">
                    <a:lumMod val="75000"/>
                  </a:schemeClr>
                </a:solidFill>
                <a:latin typeface="Calibri" pitchFamily="34" charset="0"/>
              </a:rPr>
              <a:t>make sure fix it fast!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The CI Process</a:t>
            </a:r>
            <a:endParaRPr lang="sv-SE" sz="3000" dirty="0">
              <a:solidFill>
                <a:srgbClr val="EEECE1"/>
              </a:solidFill>
              <a:latin typeface="Cambria" pitchFamily="18" charset="0"/>
            </a:endParaRPr>
          </a:p>
        </p:txBody>
      </p:sp>
      <p:sp>
        <p:nvSpPr>
          <p:cNvPr id="3" name="AutoShape 2"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CEAAkGBxQSEhQUExQVFRUVFhkVGBUYFhcYGRkYFxcYGBccHhUYHCggGholHBcVITEhJikrLi4uFx8zODMsNygtLiwBCgoKDg0OGhAQGi0hICUsNys3Ljc1LTcsLDcyMCwyLCwvNC01LDc0MCwsLCwsLSwtLCwtLCwsLCwsNywuLCwsNP/AABEIAO0A1AMBIgACEQEDEQH/xAAcAAEAAwADAQEAAAAAAAAAAAAABQYHAgMEAQj/xABHEAACAQIDAwkDCQUHBAMBAAABAgMAEQQSIQUGMRNBUWFxgZGhsQciMhQjM0JScpKiwWKCstHwFSRDU2PC4XODk/E0s+IW/8QAGgEBAAIDAQAAAAAAAAAAAAAAAAEFAwQGAv/EAC4RAAIBAwEGBQQCAwAAAAAAAAABAgMEESEFEhMxQVFhcZGhsTLR4fAigRQjYv/aAAwDAQACEQMRAD8A3GlKUApSlAKUpQClKUApSlAKUpQClKUBBbwbyLhpI4gnKSSKzhc2UBUsCSbHiSANOmoLE744v/DwsHa2IY+QiHrUTtGXl9tTc4giSHvJDn1bwqy5B0DwrJCnvGCtXVNpYyQE29G1D8KYNe+Rq8sm3Nrt/i4VexCf4gatWUdApavfB8TB/m/8lP8A7Q2ueONjXsijPrFUpgN6sZCCJmjxJ6SvIn8Sgj8te/arWUDpPp/7qq4mUDMx4C7HsGtY5Rw8G1Snvx3sYNN3c2yMXDyoRkszIykg2ZDY2YaEddSlV7cDDZNn4e4sXTlT2ykyH+KrDXgyClKUApSlAKUpQClKUApSlAKVE7Z3kw2F0mlVWtcRi7yHsjW7eVV6X2iL/h4TEuOluTj8ma/lXidWEPqaXme4U5z+lNl3pVCX2moptLhMQg6RkfyDVY9h704XF6QzKW/y291x+41j4VMJxmsxaZEoSh9SaJqlKV6PIpSlAK+MbC9faht8cbyOBxMnAiJgPvMMq+ZFAZ3uI/LS4rEH/FmdgeriP4/KrpVa3AwnJ4ROtQfxXb0Iqy1tU1iJV3Us1BSlKyGuRG2ZNT+yvmf6FU/bILR8mOMzpCO2RgvperHtaW+brNvD/wBVGbHw/LbSwkfERlsQ3/bHufmtWpJ5bLmlHdgka5hoQiKg4KoUdgFh6V2UpXg9ilKUApSlAKUpQClKUAqi70b0SO7YfCNlAOWScC5zcCkXNmB4trY6C54SW/W3DAiQxm02IJAI4pGtjI/UbEKOth0VFbsbOVUD2/ZQdAGnjVfeXE1JUaekms57L7m/aW8ZRdWpyWmO7ISDYLxgsImudWcnM7dbEnMx7a6qv1UnaKgSuBwzH1rntoWvDxPebz3L2yr7+Y4Sx2PJLEGFjUHjcCM2ujDVXU2YdBDDUVP15Nox3W/R+talvVlCWjwbdSnGccSWSa3N35eN1w+NbMrHLFiDxvzLJ19DePTWnVgOIhDqVbga0j2XbeaeBoJTeXDEJc8WjI9xj16EdwPPXW2N3x44l9S9/E5i/s+BLMfpft4F2pSlb5XiqN7X8QRgViHGeaOPwOf1UVeazf2kycpjsBDzIJJmHhl/hPjQEnsmEJEqjgNO4aDyFeyuEK2UDoArnW4lhFNUlvSbFcJnspPQDXOvLtJ7J2kD9f0pJ4Qpx3pJFcx7agd9ev2Y4flMZi5+aNVw6ntOZ/NVqMx8wBZjwUE+Aq1+ybB5MAsh+KeR5T3nKPJR41qMuS50pSoApSlAKUpQClKUApSlAZHtzGGfaeKY/DCEgTzZ/wA1/KrdsSQGFLcwyntBqg4Y/wB8x4PH5S57iz29KlcPinj+Bit+Nv5Vy91dcG+m5LTCXsjo7W34tnFReur92W7aGNWJSx4/VHSf5VTWYkkniTc99fZZWY3Ylj0k3rhVfd3bryXRI37a3VFd2xXTjPgbs/Wu6vJtGSy26fQf0K1YLMkbD5EbUluTiuR2pD0To8LdwzjzVRUbXbsRb7RwIHHlr9wFz5A1ebNbVwsePwVm0op28s9MfJutKUrpjmBWYbRbltsYg80McUI7WAkb1IrT6yzdOTlpZ8R/nTyuD0qpyJ5CvUVlnipLdi2WqlKVuFMKjdsSWsOgE/14VJVAbbl1buX+f61jqP8AibNpHNTPYqe8kxEDW+JyEHax18r1s+xcEIMPDEP8ONE/CoFY/HBy+PwUHEcpyrDqT3vCyN41ttarLMUpSgFKUoBSlKAUpSgFKUoDHN7IPku1pCdExSh1PNmAsfzKfxiu6rh7R92TjcPeMfPwkvH18My36wBbrArLtlbVYix0ZdGRhYgjjodR2c1c9tiycpcaPk/uX2ybpKPBl5osNK8I2j+z51xfaB5gB51QcKRebyPdLKFFzURPKWNzXGSQsbk3rjWxTp7p4byKmvZvgjNtEy29zDRnX/Ue6geBfwqu4qcgqkYLyuQqINSSdBpWw7jbu/IcKsZsZXPKStxu5AuAecCwA7L89Xuy7d54r8kUm1bhYVJebLDSlKuyjIXfPaXybBTyj4ghVB0u/uIPEis+wSjDwxxKLsigWvbXidbHnJqd31xvyjEx4dTePDkSykcDLb5pL9IBLkfdqr7axIjEpuMwUkLcAknQWB1OpFSgd8G+SC+YyKFYoWKF0zDiM63FTOC3mik+F427GsfwnWrJuPsJcLgo4jlZmGeTgQXYDN2gaL2KK6tq7g4Ce5bDqjH60d4z4Loe8VKnJGOVGEuaPGmPQ8bjtH8qru0pLt4nxrr2hsRMBi4YIJ5nDo8jxyFWVFGikWAIJa/hXTjZgCzHgtz3KP8AivTm5cyKdGNPLR6PZth+W2liJuaCMRjtc2/2SeNavVD9juBy4NpiPexErNfqU5B5hz31fKxmUUpSgFKUoBSlKAUpSgFKUoBVE333AGJY4jDERYjiRwSTttwbr5+fpq915Nr45cPBLM3CKNnP7oJt2nhUNZ0ZKeNUYFJi3hZo8QhRkYoxFiMw0PDTwNdyY6M8HXxt61Mw4XMgL/G13c/tuSz9vvE1GYrZiA+8inrtxrlJVrac2kmten5+51VOFxGCzJPTr919jpfHRji69xv6V92fy2LbJhImkN7F7WRe1joO/wADXVLDHGY2yLlWWMsCAQVDgsDfmIr9BYeJVUBFCqOAUAAdwqzsrOhUjv6vXr+CuvryvTlw9Fp0/JUtydx0wfz0rCXEsNX+qgPMl/At6CrdMSFJGpANh120rnSrhLGiKZvOrPz9L7QdoMSTiCpvqFSMAHnFitxauA3sxzMA+MmVSdWBAsOc2Qa1b/aZs2F8dEpQBngd2ZdGJDqFJI4kANx6aose7uIbljh0eVIXCvlALarm+j4tp0A1JBdtmYmHKBG4a9yST7zMdWYk/ExNyTU1ysLrkmgjdfug+R5+usfixOUkEFCONunrQ8Km8Bt6VOBzqOjX8p1FSC6S7pQuD8jxM+FY/UWVwn4MwPgaqG2Ng7Qgf51pp16VmkYEdhOYeFTeA3kik0b3T4jw4iplZ84BDZhzG96Aqu6kLZppmV1sBGodmYjnYXbXjl8a7duseRYL8T2Qa21YgcfGprGTX90d9VDefHKwES62bMx5uBFvOgNV3b3jwsGHhgctAY0VPnVyqSBqeVF0Nzr8XPVthlVwGUhgeBBBB7xX5owm0ZYvo5GUfZ4r+FripPZ+8ZjbNkMbc74dzET1mP4H7xUA/Q9KybZHtDmFhy0U/wCzOvISf+VAUP4atmE38g05dJcOT9Zlzx/+WO4A6zagLbSvPgsdHMuaKRJF6UYMPEV6KAUpSgFKUoBVe3s3vh2eYhKkr8pmtyYU2C2uTmYdI4VYay/23Re7hW/akXxCn9DQF83f3ggxqF4HzW0ZSLMpPDMp1HbwNQftOxJGGjhXjiJ44z9xTyj+S276ybc3b5wOKSW55M+5KOlDz9qn3u49NaXvTJy21MHECCsULznouzAL5KfGsVZtU3jsZKKTmk+54t4EWIRqAPcjuTbj/VjUTPHmUjw7akd7zdpB0R2/KT+teaKB2iMqrdQOOnRfh3iuNuYN1W4Lk8eiR1tCeILefNZ9SqbUizROOq/hrWobB37wowWHeedFkyBWTi5ZPdY5Bc2Nr3tz1nElwNBc9HCvDhMHImYIyx5je6rdwOgPoQOyrrZ11ClBqbwuZWbRtZ1ZxlBZfI1d/abgBxeT/wAMg9RXTL7U8D9QTyHmVYjc/iIrMxsAtq/KOelm/nrXB9jxjTKQe03rbe1bfOFlmmtlV8Z0RP7xbcfGYqOdMNKgSIx2kZVJu1weJt517tyd64cGcQksc/KzTcoEWPN7ojReIOuobh1VXNjYpgzQyG7KLq32l/4/rhUliMOrizAH1B6QeIPWKsYyUkmuTK+UXFuL5osu29q7Pxg+ewOKZuaQQZXH74YHuOlUHau7VjmwoxJF/hmjVGH76tY+ArjtHZUwuY5JHH2S7Zh2a2NQbOecm443J/WpPJ6sXFLFYTxnqY8fxjQntrswmPZfo5CD9ljY+I41H1xKCgJefbE9ip0v1frUWTRJnXS9x0HUeBri8wP1bHt08+FAfaVxWQc4PdXMTJ9lvxD+VAfK78JjJIvo3ZOoHT8PA11fKVH1B3sa+f2io+rH36/rQErhtt2bM8YDf5sLGGXvKaN3irXsnfidbCPFK/8Ap4xbHsE0drntvVGhnlYXSIEdKxk+YvXdHgMTMoKxllPAgIB40Btm7m+iYhxDNGYJyLqpIZJLcckg4nqIB7atVYHszY0yQtnBRw4eI5gSrKLqwsTbUVs26u1vlWEhmOjOgzgczjRx+IGgJalKUArGt9MM0wxUkjO0kMsgALnKqK5ICx/CLxlTe1+utlrNt6YcuNxMdtJoUm7SQ0L+SJ4igMuOFvFnHHnHVe1XP2dY1psQXkOseHSAE84Th32qrYJDleM8VJX1HqKkdzh7svTmHp/7rS2hV4VBzx1XyjcsKfErqPn8Mtm1JQ8rnmJsOwafpXbuHjwY2gbipK2PPbTzXKfGvBUCWeOTlI+PBlvbMAdNeZhzGuZtKz4kpdW8/On959cHR3FHMEl00/fT0yWjbGzVjktYEEXHTa/CvIqgcBavCNvxubyOUbokuD4nQ+NeqPFI3wuh7GB/WtevSmpN7rSMtGpFxS3k2dtdGLhzKekaiu7OOkV0YvGIiksyjTnIrDCMnJbq1MspRSy2VraRyvE+Yr7xUsOIB48Qea/jXo+Wwc88rd7j+FRXhOJSaaJDfkw3vHXW/Zrarlgdj4S4BiQ3F1JOYN1gkkH+uau2sYShQipc/wAnI304TrylDl+CuDamGH2z25z/ABGozacnLyZo0cjKB8JJ0v0X6RWmDZMafRog7FUegr5W5g1DMotjztwhk71y/wAVq9SbsYk/4YHa6/oTWhUpgGfru1L9ZkH4j+grsbddraSKT0FSB43/AEq8TQBv51FYiRYz77KvawHrTBJ58BsqH5NGWijL2ALZQbkEg691ctgY/ZsM0yYyBSS65HMWdVXItwQNRrc8Oeu7ZzXwsPWL+pqvz7OWaSU++G5QjMBdbBV43/TWhBs2yNnbPlUPh4sM69KJGfQaGpaLBxr8KIvYoHoK/OBWbBy3SRo3tcPGxFxc+PYauuwfarNHZcVGJl+3GAsnepOVvy1ANhqg724NYcbCyAL8qVw4HAyRZSr2+0VZgTz2HRVl2FvRhcYPmZVLWuYz7rjtQ6940qs78z32hgU5o0mlbps2VB6GgOjbuE5O4vcaEE9te/2UP/d8QnMmLlA7CEb1Jrxbx4sSWy8NB0c5Jr2+yhf7viW+1jJfJY1/Q1ILvSlKgCqP7Q4sk2Dm5mZ8Mx/6i51/NH51eKq/tJw5bASuPihKzj/tMGP5c1AZFtROTxZ6JBfvGh8wPGm7T5cRIn2gT+Fv5NXo3xW4jlXmPHqcBh6edRmy5x8qRh9Y28Vt61q31Pft5rw+NTZs57leD8fnQudQ+JWzt2+utTFebGYbNqOPrXFUpbr1OwkskUQDx1qHfDoXCTMI1UWRljAzD9phzjpNWFMGxPC3WamMFumJgGcXXmLE27Qg499WtncyhJwjl5XTGfPXT1K+9oRnFSljTvy9ioTYbCJ7oYyN0Jdj4g2rxzbPZhdYeTW/xMTe17cK13DbJw+GXXL32A7lH/NVnfDEIySNGLDKOa1zm428K21WnSlFOWW2lhybevgsL5NR0oVIywsJJ8opL1eX8FKkSTDSqsoKshukg14cCPtL1c1T+DxfKfBlWRveMJNopf2o3/w37Ofxqa3gwKSqquLg6jpBNtQeaqFisG8AFxniaxB6+I+61Xspxi0m9XyKNQk02loi8YDbjC66kr8UblUkTtzEK4/bU+PGuGJ3gFySYF+9Ovogb1qqjbblQGWOcDRTKl3XqNuPbVh2RhsZJb3YYAeAWK7/AIb6d/hXs8n3+2Wb4ZY/+3h55fPQeVcs8rfWxbfdijiHi9j51KDBkizySP8AvZPKMLXE7LhPGNW+973m16AiGwgPxxSH/rYuw/CrEeVeXELEvBcGmn2w58SBVjXZsI4RRj9xf5V3Lh1HBVHYooCuYLakK4eBTKl1QXGYEg2GmleHDbRjUye/Ic0jMAiEgg2trl6umrm0Y5wK+hgOe3fQkzra2eaQMkcpAULqjXvck83WK867LnPCGX8BHrWmGUfaHjXA4hekUwQZ7DsHFXBWJ1I1DZlUjrBzXFWzZGFxXKcriXEjcmsSsz5mCAlraDU3PEnxqTbFr1nuroxG0goubKOljagOWOfUDo1q2+zPD5cBGf8AMeSXtDyMR5Wqg4LCT7RYx4cMIybSYlgQgX6wS/xNbmHlxrX9m4JYIo4YxZI0VF7FAA79KMHppSlQBXRjsMJY3jbg6sh7GBB9a76UBhmBjV4ESYXEbCOQc9opMr9+QGvJvPsWLZ2MjjWSSQLldiyqLAn3dV+Lgb6Dzqe2ng8mOx8IGhcTAdImS7W/ev41D73bSWeaKW0gzwJFKHjdMsi3vYsAG483QaicVKLi+uh6jJxakuhNKbi41B1vX2qjs3bLYcmNwWQGwI4qP1FT8G2oHGkijqb3T51xdzs6vRk1utruv3Q6y3v6NaK1w+zPfXpTaEoXKHYAcAD+vGox9pwjjKn4hXhn3kgXgWc9CqfU2FYqVvct/wCuMvcy1K9BL+cl7EyzEm5JJ6TrUft4/MSdg9RUFit5pG0RQnWfeP8AL1qOOKzBjKWd9MrEmw11GXgNL61Z22ya0ZxqVNMNPHN8/wB6ldcbTpSi4Q1yms8ly/ehpe1x8H3R6CofDRh4VVhcMguD2CvPtPe2Jstlc2AHAC4sLcTUTBvJkRVEd8qgXLW4C3RVlta3q1ow4Sy0zQ2bcU6MpcR4TRJ7sbEQSPLa4VikY4+8NGYd+g7DV+m+YjCj6R+J6B/WnjULuLDmigJ5kzntJv6m9dG+u0yiyOpsfhU8/wBkW7ze/bVpCLjFJvJXzkpSbSwMZtKKIgO4DHgvFj2INT4V4cTttlKAYeYZ7hDIvJhsoubZtTYVScHtSeK/JyuhbVmU2Y9r/F518n2lNIytJNK7LfKXkZst9DbMdL16yeC24vamIVS2SMAW+ub6kAcF6+mpkbsbVb6uGHbJIfSs4faEpUqzllJBIJvwIOh5uFbxuhvfBjkshySqPfhY+8OsH6y9Y77UBS8TuntJEd2fBgIpY6yk2UEn6vVULGmIIB5SLUA/RNz/AL9a1vdNkwOKbogk/gNZrhE90dSegFEDz7P2di55VhjlgzMrNdkYCyZb8CdfeFTibibQPHEYZeyNz62r7uSL7RH7OGkP4njH6VplAZ5D7OZj9Ljnt/pRKh8STUvs72d4KIhnRsQ32p25T8tgvlVspUA4xxhQAoAA0AAsB3VypSgFKUoBSlKAzv2gYVoMVFjMpMLRchMw1yHNdGYfZubX5qgtuYPlkKg3zC6nmzD4e4+hNa/IgYEEAgixBFwR0EVWsTuTCRaF5cOo4JGUyDsWRGyjqFhUgwRyb68Rp4aVyBTnUnvA/StsT2ZYIg8oJZHJLM5kKkkm592PKo7hXpw/s62cn+Bm+87t5FqgGGieMcI17yTXegkkFkhJ+7Gx87VcNhbNFsRZQojxMsdgBoA3ujs5q9uz4QcfhInAdHaS6sAVYCIkXU6HX0qQUX+wsRYkxlQBf3iq8Oom96f2K/J8pdMlg2hJJBt1ddfoaHZGHTVIIl+7Gg9BWVb47sTYISGIBsG7AjUBoS7j3bHilyLW6a16/F04WOevl1M1HhZfE7aefQpu0MGcO5hl+Hij25uns6RzV4ZUKmxrSt8tnLKqqdDlBDdByj156zLOQuVgeF1PQCLjtU1nMJsm5C5cKrdEMf8ABeqVvrNdAOlwPAH9avOwxlwR+4q/kUVnu+DaR/eY+X/NSCtUpXNYmPBSe41AOFc4JmRldGKOpurKbEHqNc/kzc4t2kD1NfGitxZPG/pQF6xPtDOI2diMPiBacx5VdR7slyAbgfC1r9R6uFenCr7rfctWbXvpWmQD3X7KlA9/s912hOfs4ZB+KQn/AG1pVZz7MRfF45uhIF8pDWjVAFKUoBSlKAUpSgFKUoBSlKA4SyBQWYhQNSSbADrJ4VSN6d9FePksBJykrOFaREZ1jT6zByMhboFzXH2lnlJcFA2scjyO6n4W5NPdzDnAJvavvyOGJRd81uCpYDy4CgIfYUfJLiVOc8pJmBc5mJKxliTfUk5jXg2jO8eLwskZUPGJWGZSw1ULqARf4jz1Lq4bVeFz5GxHcRaunGYblFtezDVW6D+oPAipJA3p2gpuJYZP2Ghyg9WZXuPOpLeDba43Y7yhcjZ40dL3ySLMgZb845wbcCKp7bTAOXJI0oNjGiM7BujQeB6CKm32RNh9i4tpVKSTTCfk+JS7xBRpz+7fvoQeneTiv3F/hFZtisRFLh0BsHjQKONzYcOw11YjGyv7zSyMD0u2h5xxryKnCsNWiqji8tNPJlpVXBSWE8rBtGE0wjdqjwC1m++DWEXa/wDtrSBphZPvfoKzje0j5oc/vHu92sxiK58obpI7NPSuLOx4knvNdlKgHzD4V5GCopZibBQLknqHPUjiN2MVGA0sLRKxsGf3Rfovzd9eAeY1B6COBvzGtJ3P9oCuvyXaNmRhlEzWsR0S3/j8emgKdh923UqzsoAZdBc394C3NV0h+jeuG9m77YNozG2fDSyIFufejNw+W/10IU2PEV2R/RGpBK+ylLvj36ZlT8Cf/qtBrMdxdsrhHeOWwjxEzMJfsyE5QrdCkKLHp05xWnVAFKUoBSlKAUpSgFKUoBSlKAq+++70uK5CTDsiywOxAkvlZXXKwJXUcxqCw25WPc/PYuKNeiGPMfxPa3nWi0oDH9qAbMxMkM0jtFIBNFK4uSx92RTlFr3F9Bz9dcoduLJ9FFiJTzZIXPmQBWukV9oCn7ibJnjfETzJyPLcmFizBmGQEZmy6BjcCw6Kkd+1vgZe2P8A+1Kn6jN5cC0+GkjS2YhSoJsCUZXAvzXy2v10Bim+OyVw82dB8zLYsPsuVBNu8kjvFQAis6jiCy2PMQSNav8AtiCeUGI4LEljoRkFur5wMV001vzVSXwkmHmGHxCFXV000NiSp0I0KnqoDV5P/iSff/QVmu9v0kf3W9RWlzj+6N98+lZpvaPfi+63qKkEFSlKgChrmsTHgCe41z+TNzi3aQPU0BK7M2zMywYV2zRJMJEvclbKwyg/Z14c1tKug+i/rprPdij+8RjrPX9VucVf55AITrwHprUoEThEWSGzAEOGuOpmJq+ezvbrSI+FmYtNh7Wc8ZIj8DdbD4T3dNZpu1iC4GnwRhG6zmJXyue+pjDYv5PjMJONPnBA/Wkvu69hse6gNlpSlQBSlKAUpSgFKUoBSlKAUpSgFKUoBSlKAVSfadsKOWFcTa0sDx2Yc6GRQVbpAuSOg9pq7VD744cvgcSoFzyTMB0lBnA8VFAV8rfCt94+tv1rMd8NDEepx/DWj4TGqYHW/wAVmXrvb+VVzbWyUkKMwDKr3ZSWAykEHVSCADY6dBqQZ2Jj0DwB9afK2+1bssPStDTYir8EODA/bhmlPi89vKvfhcLiB9HJHH/0MJCnnlJqAZtBgcTL8EU8l/spI3oDXuG6OLAzSRCFftTSRxAdudgfKtBk2PiZPpMRjWHQJTGvggWvkG5SXuYlJ+1Ixc/mJoCgbOwYhnjIkSc2a4w+eXKbWUFsoBJueBIFuNWVcJPNoQIEOhJs0hHUo91e0k9lXJNkRxD32Cj7KgKPD/io3aGNjv8ANrYDTt6zUg8uBwMcKBEUBR3knnJPOai8dhxPicLh49WeZHa31UjOZz2WB8K9eaaclMPGZXBsQCAq353c6AdXE8wq6bm7pDBhpJGEuJk+OS2ijmRAeC8O23YABaKUpUAUpSgFKUoBSlKAUpSgFKUoBSlKAUpSgFfCL19pQGUbVgOBm5FtI2JMLH4WS+iX5nUaW5wAeeuS43pHga0vaOz4sQhjmjWRDxVhcdvUeuqnN7MsKT7kuKiH2Um0/OrHzqcgghjF6CPCuf8A/RiMW5XKBzFl9CamofZfgh8Znl+/Kf8AYBUrhdyNnx/DhISellznxe9MgpEm/KDTlgezKfRTXxN5J5tIo8S/3IZLfiIArUMPs+KP4Io0+6ij0FemoBl0Gw8fOfoBGD9aaQD8keYnvtU5s/cFeOKmaX/TjBij7ypzt+K3VV1pQHRg8IkSBIkVEXgqgADuFd9KUApSlAKUpQClKU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0" name="Picture 6" descr="http://fedil.ukneeq.com/wp-content/uploads/2013/02/senior-develo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06" y="2636912"/>
            <a:ext cx="3124200" cy="3486151"/>
          </a:xfrm>
          <a:prstGeom prst="rect">
            <a:avLst/>
          </a:prstGeom>
          <a:noFill/>
          <a:extLst>
            <a:ext uri="{909E8E84-426E-40DD-AFC4-6F175D3DCCD1}">
              <a14:hiddenFill xmlns:a14="http://schemas.microsoft.com/office/drawing/2010/main">
                <a:solidFill>
                  <a:srgbClr val="FFFFFF"/>
                </a:solidFill>
              </a14:hiddenFill>
            </a:ext>
          </a:extLst>
        </p:spPr>
      </p:pic>
      <p:sp>
        <p:nvSpPr>
          <p:cNvPr id="5" name="Magnetskiva 4"/>
          <p:cNvSpPr/>
          <p:nvPr/>
        </p:nvSpPr>
        <p:spPr>
          <a:xfrm>
            <a:off x="6732240" y="2636912"/>
            <a:ext cx="1080120"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öger 5"/>
          <p:cNvSpPr/>
          <p:nvPr/>
        </p:nvSpPr>
        <p:spPr>
          <a:xfrm rot="9330189">
            <a:off x="4833577" y="3320988"/>
            <a:ext cx="1008112" cy="54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ankebubbla 12"/>
          <p:cNvSpPr/>
          <p:nvPr/>
        </p:nvSpPr>
        <p:spPr>
          <a:xfrm>
            <a:off x="1835696" y="1700808"/>
            <a:ext cx="1656184" cy="104225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 name="Bildobjekt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1692941"/>
            <a:ext cx="2520280" cy="2100233"/>
          </a:xfrm>
          <a:prstGeom prst="rect">
            <a:avLst/>
          </a:prstGeom>
        </p:spPr>
      </p:pic>
      <p:pic>
        <p:nvPicPr>
          <p:cNvPr id="21506" name="Picture 2" descr="http://us.123rf.com/400wm/400/400/michaeldb/michaeldb1012/michaeldb101200019/8434986-a-cartoon-person-runs-a-race-against-a-time-clock-on-a-busy-day.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43864" y="1903888"/>
            <a:ext cx="649073" cy="636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318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836712"/>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Build</a:t>
            </a:r>
            <a:r>
              <a:rPr lang="sv-SE" sz="4000" b="1" dirty="0" smtClean="0">
                <a:solidFill>
                  <a:schemeClr val="accent3">
                    <a:lumMod val="75000"/>
                  </a:schemeClr>
                </a:solidFill>
                <a:latin typeface="Calibri" pitchFamily="34" charset="0"/>
              </a:rPr>
              <a:t> Tools</a:t>
            </a:r>
          </a:p>
          <a:p>
            <a:pPr marL="1587" indent="0" algn="ctr" eaLnBrk="1" hangingPunct="1">
              <a:lnSpc>
                <a:spcPct val="100000"/>
              </a:lnSpc>
              <a:spcBef>
                <a:spcPts val="638"/>
              </a:spcBef>
              <a:spcAft>
                <a:spcPts val="1425"/>
              </a:spcAft>
              <a:buClrTx/>
            </a:pPr>
            <a:r>
              <a:rPr lang="sv-SE" sz="4000" dirty="0" smtClean="0">
                <a:solidFill>
                  <a:schemeClr val="tx1"/>
                </a:solidFill>
                <a:latin typeface="Calibri" pitchFamily="34" charset="0"/>
              </a:rPr>
              <a:t>Jenkins</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Tools for the </a:t>
            </a:r>
            <a:r>
              <a:rPr lang="sv-SE" sz="3000" dirty="0" err="1" smtClean="0">
                <a:solidFill>
                  <a:srgbClr val="EEECE1"/>
                </a:solidFill>
                <a:latin typeface="Cambria" pitchFamily="18" charset="0"/>
              </a:rPr>
              <a:t>trade</a:t>
            </a:r>
            <a:endParaRPr lang="sv-SE" sz="3000" dirty="0">
              <a:solidFill>
                <a:srgbClr val="EEECE1"/>
              </a:solidFill>
              <a:latin typeface="Cambria" pitchFamily="18" charset="0"/>
            </a:endParaRPr>
          </a:p>
        </p:txBody>
      </p:sp>
      <p:pic>
        <p:nvPicPr>
          <p:cNvPr id="4098" name="Picture 2" descr="https://maestrano.com/uploads/dyn_assets/pictures/213/Jenkins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550" y="2564904"/>
            <a:ext cx="7453312"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6111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Repositories</a:t>
            </a: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4000" b="1" dirty="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4000" dirty="0" smtClean="0">
                <a:solidFill>
                  <a:schemeClr val="tx1"/>
                </a:solidFill>
                <a:latin typeface="Calibri" pitchFamily="34" charset="0"/>
              </a:rPr>
              <a:t>GIT</a:t>
            </a:r>
          </a:p>
          <a:p>
            <a:pPr marL="1587" indent="0" algn="ctr" eaLnBrk="1" hangingPunct="1">
              <a:lnSpc>
                <a:spcPct val="100000"/>
              </a:lnSpc>
              <a:spcBef>
                <a:spcPts val="638"/>
              </a:spcBef>
              <a:spcAft>
                <a:spcPts val="1425"/>
              </a:spcAft>
              <a:buClrTx/>
            </a:pPr>
            <a:r>
              <a:rPr lang="sv-SE" sz="4000" dirty="0" smtClean="0">
                <a:solidFill>
                  <a:schemeClr val="tx1"/>
                </a:solidFill>
                <a:latin typeface="Calibri" pitchFamily="34" charset="0"/>
              </a:rPr>
              <a:t>Subversion</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Tools for the </a:t>
            </a:r>
            <a:r>
              <a:rPr lang="sv-SE" sz="3000" dirty="0" err="1" smtClean="0">
                <a:solidFill>
                  <a:srgbClr val="EEECE1"/>
                </a:solidFill>
                <a:latin typeface="Cambria" pitchFamily="18" charset="0"/>
              </a:rPr>
              <a:t>trade</a:t>
            </a:r>
            <a:endParaRPr lang="sv-SE" sz="3000" dirty="0">
              <a:solidFill>
                <a:srgbClr val="EEECE1"/>
              </a:solidFill>
              <a:latin typeface="Cambria" pitchFamily="18" charset="0"/>
            </a:endParaRPr>
          </a:p>
        </p:txBody>
      </p:sp>
      <p:pic>
        <p:nvPicPr>
          <p:cNvPr id="4" name="Picture 4" descr="http://static.v2ex.com/logos/g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5555" y="2938982"/>
            <a:ext cx="800018" cy="3340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hutteredbutterfly.files.wordpress.com/2012/12/subversion_a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736" y="3659062"/>
            <a:ext cx="778050" cy="77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191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gnetskiva 24"/>
          <p:cNvSpPr/>
          <p:nvPr/>
        </p:nvSpPr>
        <p:spPr>
          <a:xfrm>
            <a:off x="7394350" y="3861048"/>
            <a:ext cx="778050" cy="10081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400" dirty="0"/>
          </a:p>
        </p:txBody>
      </p:sp>
      <p:pic>
        <p:nvPicPr>
          <p:cNvPr id="18448" name="Picture 16" descr="http://sqatutorial.com/wp-content/uploads/2013/09/HeaderJMeterWebser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349885"/>
            <a:ext cx="1368152" cy="815419"/>
          </a:xfrm>
          <a:prstGeom prst="rect">
            <a:avLst/>
          </a:prstGeom>
          <a:noFill/>
          <a:extLst>
            <a:ext uri="{909E8E84-426E-40DD-AFC4-6F175D3DCCD1}">
              <a14:hiddenFill xmlns:a14="http://schemas.microsoft.com/office/drawing/2010/main">
                <a:solidFill>
                  <a:srgbClr val="FFFFFF"/>
                </a:solidFill>
              </a14:hiddenFill>
            </a:ext>
          </a:extLst>
        </p:spPr>
      </p:pic>
      <p:sp>
        <p:nvSpPr>
          <p:cNvPr id="14" name="Magnetskiva 13"/>
          <p:cNvSpPr/>
          <p:nvPr/>
        </p:nvSpPr>
        <p:spPr>
          <a:xfrm>
            <a:off x="3563888" y="3861048"/>
            <a:ext cx="778050" cy="10081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400" dirty="0"/>
          </a:p>
        </p:txBody>
      </p:sp>
      <p:sp>
        <p:nvSpPr>
          <p:cNvPr id="6146" name="Text Box 1"/>
          <p:cNvSpPr txBox="1">
            <a:spLocks noChangeArrowheads="1"/>
          </p:cNvSpPr>
          <p:nvPr/>
        </p:nvSpPr>
        <p:spPr bwMode="auto">
          <a:xfrm>
            <a:off x="1287706" y="1124744"/>
            <a:ext cx="6985000" cy="79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CI </a:t>
            </a:r>
            <a:r>
              <a:rPr lang="sv-SE" sz="4000" b="1" dirty="0" err="1" smtClean="0">
                <a:solidFill>
                  <a:schemeClr val="accent3">
                    <a:lumMod val="75000"/>
                  </a:schemeClr>
                </a:solidFill>
                <a:latin typeface="Calibri" pitchFamily="34" charset="0"/>
              </a:rPr>
              <a:t>environment</a:t>
            </a:r>
            <a:endParaRPr lang="sv-SE" sz="4000" b="1" dirty="0" smtClean="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Tools for the </a:t>
            </a:r>
            <a:r>
              <a:rPr lang="sv-SE" sz="3000" dirty="0" err="1" smtClean="0">
                <a:solidFill>
                  <a:srgbClr val="EEECE1"/>
                </a:solidFill>
                <a:latin typeface="Cambria" pitchFamily="18" charset="0"/>
              </a:rPr>
              <a:t>trade</a:t>
            </a:r>
            <a:endParaRPr lang="sv-SE" sz="3000" dirty="0">
              <a:solidFill>
                <a:srgbClr val="EEECE1"/>
              </a:solidFill>
              <a:latin typeface="Cambria" pitchFamily="18" charset="0"/>
            </a:endParaRPr>
          </a:p>
        </p:txBody>
      </p:sp>
      <p:pic>
        <p:nvPicPr>
          <p:cNvPr id="18434" name="Picture 2" descr="http://www.xebialabs.com/sites/default/files/jenkins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1986108"/>
            <a:ext cx="2232248" cy="725224"/>
          </a:xfrm>
          <a:prstGeom prst="rect">
            <a:avLst/>
          </a:prstGeom>
          <a:noFill/>
          <a:extLst>
            <a:ext uri="{909E8E84-426E-40DD-AFC4-6F175D3DCCD1}">
              <a14:hiddenFill xmlns:a14="http://schemas.microsoft.com/office/drawing/2010/main">
                <a:solidFill>
                  <a:srgbClr val="FFFFFF"/>
                </a:solidFill>
              </a14:hiddenFill>
            </a:ext>
          </a:extLst>
        </p:spPr>
      </p:pic>
      <p:sp>
        <p:nvSpPr>
          <p:cNvPr id="2" name="Magnetskiva 1"/>
          <p:cNvSpPr/>
          <p:nvPr/>
        </p:nvSpPr>
        <p:spPr>
          <a:xfrm>
            <a:off x="1698700" y="3861048"/>
            <a:ext cx="778050" cy="10081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400" dirty="0"/>
          </a:p>
        </p:txBody>
      </p:sp>
      <p:pic>
        <p:nvPicPr>
          <p:cNvPr id="18436" name="Picture 4" descr="http://static.v2ex.com/logos/gi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7716" y="4965172"/>
            <a:ext cx="800018" cy="334073"/>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shutteredbutterfly.files.wordpress.com/2012/12/subversion_a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98700" y="5299546"/>
            <a:ext cx="778050" cy="778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ruta 2"/>
          <p:cNvSpPr txBox="1"/>
          <p:nvPr/>
        </p:nvSpPr>
        <p:spPr>
          <a:xfrm>
            <a:off x="1510364" y="3203684"/>
            <a:ext cx="1189428" cy="369332"/>
          </a:xfrm>
          <a:prstGeom prst="rect">
            <a:avLst/>
          </a:prstGeom>
          <a:noFill/>
        </p:spPr>
        <p:txBody>
          <a:bodyPr wrap="none" rtlCol="0">
            <a:spAutoFit/>
          </a:bodyPr>
          <a:lstStyle/>
          <a:p>
            <a:r>
              <a:rPr lang="sv-SE" dirty="0" err="1" smtClean="0"/>
              <a:t>Repository</a:t>
            </a:r>
            <a:endParaRPr lang="en-US" dirty="0"/>
          </a:p>
        </p:txBody>
      </p:sp>
      <p:pic>
        <p:nvPicPr>
          <p:cNvPr id="18440" name="Picture 8" descr="https://wiki.openmrs.org/download/attachments/15139554/maven-logo.png?version=1&amp;modificationDate=1299710202000&amp;api=v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57938" y="4965172"/>
            <a:ext cx="1114062" cy="381031"/>
          </a:xfrm>
          <a:prstGeom prst="rect">
            <a:avLst/>
          </a:prstGeom>
          <a:noFill/>
          <a:extLst>
            <a:ext uri="{909E8E84-426E-40DD-AFC4-6F175D3DCCD1}">
              <a14:hiddenFill xmlns:a14="http://schemas.microsoft.com/office/drawing/2010/main">
                <a:solidFill>
                  <a:srgbClr val="FFFFFF"/>
                </a:solidFill>
              </a14:hiddenFill>
            </a:ext>
          </a:extLst>
        </p:spPr>
      </p:pic>
      <p:pic>
        <p:nvPicPr>
          <p:cNvPr id="12" name="Bildobjekt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80020" y="3534698"/>
            <a:ext cx="1091980" cy="922117"/>
          </a:xfrm>
          <a:prstGeom prst="rect">
            <a:avLst/>
          </a:prstGeom>
        </p:spPr>
      </p:pic>
      <p:sp>
        <p:nvSpPr>
          <p:cNvPr id="15" name="textruta 14"/>
          <p:cNvSpPr txBox="1"/>
          <p:nvPr/>
        </p:nvSpPr>
        <p:spPr>
          <a:xfrm>
            <a:off x="3382572" y="3068960"/>
            <a:ext cx="1388457" cy="646331"/>
          </a:xfrm>
          <a:prstGeom prst="rect">
            <a:avLst/>
          </a:prstGeom>
          <a:noFill/>
        </p:spPr>
        <p:txBody>
          <a:bodyPr wrap="none" rtlCol="0">
            <a:spAutoFit/>
          </a:bodyPr>
          <a:lstStyle/>
          <a:p>
            <a:pPr algn="ctr"/>
            <a:r>
              <a:rPr lang="sv-SE" dirty="0" err="1" smtClean="0"/>
              <a:t>Build</a:t>
            </a:r>
            <a:endParaRPr lang="sv-SE" dirty="0"/>
          </a:p>
          <a:p>
            <a:pPr algn="ctr"/>
            <a:r>
              <a:rPr lang="sv-SE" dirty="0" smtClean="0"/>
              <a:t>Environment</a:t>
            </a:r>
            <a:endParaRPr lang="en-US" dirty="0"/>
          </a:p>
        </p:txBody>
      </p:sp>
      <p:sp>
        <p:nvSpPr>
          <p:cNvPr id="17" name="textruta 16"/>
          <p:cNvSpPr txBox="1"/>
          <p:nvPr/>
        </p:nvSpPr>
        <p:spPr>
          <a:xfrm>
            <a:off x="7020272" y="3068960"/>
            <a:ext cx="1508425" cy="646331"/>
          </a:xfrm>
          <a:prstGeom prst="rect">
            <a:avLst/>
          </a:prstGeom>
          <a:noFill/>
        </p:spPr>
        <p:txBody>
          <a:bodyPr wrap="none" rtlCol="0">
            <a:spAutoFit/>
          </a:bodyPr>
          <a:lstStyle/>
          <a:p>
            <a:pPr algn="ctr"/>
            <a:r>
              <a:rPr lang="sv-SE" dirty="0" err="1" smtClean="0"/>
              <a:t>Measurement</a:t>
            </a:r>
            <a:endParaRPr lang="sv-SE" dirty="0"/>
          </a:p>
          <a:p>
            <a:pPr algn="ctr"/>
            <a:r>
              <a:rPr lang="sv-SE" dirty="0" smtClean="0"/>
              <a:t>Tools</a:t>
            </a:r>
            <a:endParaRPr lang="en-US" dirty="0"/>
          </a:p>
        </p:txBody>
      </p:sp>
      <p:pic>
        <p:nvPicPr>
          <p:cNvPr id="18446" name="Picture 14" descr="Selenium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20072" y="4937132"/>
            <a:ext cx="576064" cy="52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ruta 4"/>
          <p:cNvSpPr txBox="1"/>
          <p:nvPr/>
        </p:nvSpPr>
        <p:spPr>
          <a:xfrm>
            <a:off x="5678746" y="5013135"/>
            <a:ext cx="1053494" cy="369332"/>
          </a:xfrm>
          <a:prstGeom prst="rect">
            <a:avLst/>
          </a:prstGeom>
          <a:noFill/>
          <a:effectLst>
            <a:reflection blurRad="6350" stA="59000" endPos="46000" dir="5400000" sy="-100000" algn="bl" rotWithShape="0"/>
          </a:effectLst>
          <a:scene3d>
            <a:camera prst="perspectiveLeft"/>
            <a:lightRig rig="threePt" dir="t"/>
          </a:scene3d>
        </p:spPr>
        <p:txBody>
          <a:bodyPr wrap="none" rtlCol="0">
            <a:spAutoFit/>
          </a:bodyPr>
          <a:lstStyle/>
          <a:p>
            <a:r>
              <a:rPr lang="sv-SE" b="1" dirty="0" err="1"/>
              <a:t>s</a:t>
            </a:r>
            <a:r>
              <a:rPr lang="sv-SE" b="1" dirty="0" err="1" smtClean="0"/>
              <a:t>elenium</a:t>
            </a:r>
            <a:endParaRPr lang="en-US" b="1" dirty="0"/>
          </a:p>
        </p:txBody>
      </p:sp>
      <p:sp>
        <p:nvSpPr>
          <p:cNvPr id="21" name="Magnetskiva 20"/>
          <p:cNvSpPr/>
          <p:nvPr/>
        </p:nvSpPr>
        <p:spPr>
          <a:xfrm>
            <a:off x="5378126" y="3861048"/>
            <a:ext cx="778050" cy="10081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400" dirty="0"/>
          </a:p>
        </p:txBody>
      </p:sp>
      <p:pic>
        <p:nvPicPr>
          <p:cNvPr id="18450" name="Picture 18" descr="http://bobkaylor.com/wp-content/uploads/approved_red_stamp.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77832" y="4004419"/>
            <a:ext cx="978637" cy="554561"/>
          </a:xfrm>
          <a:prstGeom prst="rect">
            <a:avLst/>
          </a:prstGeom>
          <a:noFill/>
          <a:extLst>
            <a:ext uri="{909E8E84-426E-40DD-AFC4-6F175D3DCCD1}">
              <a14:hiddenFill xmlns:a14="http://schemas.microsoft.com/office/drawing/2010/main">
                <a:solidFill>
                  <a:srgbClr val="FFFFFF"/>
                </a:solidFill>
              </a14:hiddenFill>
            </a:ext>
          </a:extLst>
        </p:spPr>
      </p:pic>
      <p:sp>
        <p:nvSpPr>
          <p:cNvPr id="24" name="textruta 23"/>
          <p:cNvSpPr txBox="1"/>
          <p:nvPr/>
        </p:nvSpPr>
        <p:spPr>
          <a:xfrm>
            <a:off x="5101907" y="3068960"/>
            <a:ext cx="1388457" cy="646331"/>
          </a:xfrm>
          <a:prstGeom prst="rect">
            <a:avLst/>
          </a:prstGeom>
          <a:noFill/>
        </p:spPr>
        <p:txBody>
          <a:bodyPr wrap="none" rtlCol="0">
            <a:spAutoFit/>
          </a:bodyPr>
          <a:lstStyle/>
          <a:p>
            <a:pPr algn="ctr"/>
            <a:r>
              <a:rPr lang="sv-SE" dirty="0" smtClean="0"/>
              <a:t>Test</a:t>
            </a:r>
            <a:endParaRPr lang="sv-SE" dirty="0"/>
          </a:p>
          <a:p>
            <a:pPr algn="ctr"/>
            <a:r>
              <a:rPr lang="sv-SE" dirty="0" smtClean="0"/>
              <a:t>Environment</a:t>
            </a:r>
            <a:endParaRPr lang="en-US" dirty="0"/>
          </a:p>
        </p:txBody>
      </p:sp>
      <p:pic>
        <p:nvPicPr>
          <p:cNvPr id="6" name="Bildobjekt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36296" y="3819736"/>
            <a:ext cx="866775" cy="923925"/>
          </a:xfrm>
          <a:prstGeom prst="rect">
            <a:avLst/>
          </a:prstGeom>
        </p:spPr>
      </p:pic>
      <p:cxnSp>
        <p:nvCxnSpPr>
          <p:cNvPr id="8" name="Rak pil 7"/>
          <p:cNvCxnSpPr>
            <a:stCxn id="3" idx="0"/>
            <a:endCxn id="18434" idx="2"/>
          </p:cNvCxnSpPr>
          <p:nvPr/>
        </p:nvCxnSpPr>
        <p:spPr>
          <a:xfrm flipV="1">
            <a:off x="2105078" y="2711332"/>
            <a:ext cx="2862966" cy="49235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Rak pil 9"/>
          <p:cNvCxnSpPr>
            <a:stCxn id="18434" idx="2"/>
            <a:endCxn id="15" idx="0"/>
          </p:cNvCxnSpPr>
          <p:nvPr/>
        </p:nvCxnSpPr>
        <p:spPr>
          <a:xfrm flipH="1">
            <a:off x="4076801" y="2711332"/>
            <a:ext cx="891243" cy="35762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Rak pil 15"/>
          <p:cNvCxnSpPr>
            <a:stCxn id="18434" idx="2"/>
            <a:endCxn id="24" idx="0"/>
          </p:cNvCxnSpPr>
          <p:nvPr/>
        </p:nvCxnSpPr>
        <p:spPr>
          <a:xfrm>
            <a:off x="4968044" y="2711332"/>
            <a:ext cx="828092" cy="35762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Rak pil 18"/>
          <p:cNvCxnSpPr>
            <a:stCxn id="18434" idx="2"/>
            <a:endCxn id="17" idx="0"/>
          </p:cNvCxnSpPr>
          <p:nvPr/>
        </p:nvCxnSpPr>
        <p:spPr>
          <a:xfrm>
            <a:off x="4968044" y="2711332"/>
            <a:ext cx="2806441" cy="35762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18453" name="Picture 21" descr="http://www.latrach.net/sites/default/files/styles/medium/public/field/image/ant.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0020" y="5302883"/>
            <a:ext cx="1042402" cy="104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2374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9 </a:t>
            </a:r>
            <a:r>
              <a:rPr lang="sv-SE" sz="4000" b="1" dirty="0">
                <a:solidFill>
                  <a:schemeClr val="accent3">
                    <a:lumMod val="75000"/>
                  </a:schemeClr>
                </a:solidFill>
                <a:latin typeface="Calibri" pitchFamily="34" charset="0"/>
              </a:rPr>
              <a:t>p</a:t>
            </a:r>
            <a:r>
              <a:rPr lang="sv-SE" sz="4000" b="1" dirty="0" smtClean="0">
                <a:solidFill>
                  <a:schemeClr val="accent3">
                    <a:lumMod val="75000"/>
                  </a:schemeClr>
                </a:solidFill>
                <a:latin typeface="Calibri" pitchFamily="34" charset="0"/>
              </a:rPr>
              <a:t>rinciples </a:t>
            </a:r>
            <a:r>
              <a:rPr lang="sv-SE" sz="4000" b="1" dirty="0" err="1" smtClean="0">
                <a:solidFill>
                  <a:schemeClr val="accent3">
                    <a:lumMod val="75000"/>
                  </a:schemeClr>
                </a:solidFill>
                <a:latin typeface="Calibri" pitchFamily="34" charset="0"/>
              </a:rPr>
              <a:t>of</a:t>
            </a:r>
            <a:r>
              <a:rPr lang="sv-SE" sz="4000" b="1" dirty="0" smtClean="0">
                <a:solidFill>
                  <a:schemeClr val="accent3">
                    <a:lumMod val="75000"/>
                  </a:schemeClr>
                </a:solidFill>
                <a:latin typeface="Calibri" pitchFamily="34" charset="0"/>
              </a:rPr>
              <a:t> CI</a:t>
            </a:r>
          </a:p>
          <a:p>
            <a:pPr marL="1658937" lvl="3" indent="-742950" eaLnBrk="1">
              <a:spcBef>
                <a:spcPts val="638"/>
              </a:spcBef>
              <a:spcAft>
                <a:spcPts val="1425"/>
              </a:spcAft>
              <a:buFont typeface="+mj-lt"/>
              <a:buAutoNum type="arabicPeriod" startAt="7"/>
            </a:pPr>
            <a:r>
              <a:rPr lang="sv-SE" sz="2800" dirty="0" err="1" smtClean="0">
                <a:solidFill>
                  <a:schemeClr val="tx1"/>
                </a:solidFill>
                <a:latin typeface="Calibri" pitchFamily="34" charset="0"/>
              </a:rPr>
              <a:t>Easy</a:t>
            </a:r>
            <a:r>
              <a:rPr lang="sv-SE" sz="2800" dirty="0" smtClean="0">
                <a:solidFill>
                  <a:schemeClr val="tx1"/>
                </a:solidFill>
                <a:latin typeface="Calibri" pitchFamily="34" charset="0"/>
              </a:rPr>
              <a:t> access </a:t>
            </a:r>
            <a:r>
              <a:rPr lang="sv-SE" sz="2800" dirty="0" err="1" smtClean="0">
                <a:solidFill>
                  <a:schemeClr val="tx1"/>
                </a:solidFill>
                <a:latin typeface="Calibri" pitchFamily="34" charset="0"/>
              </a:rPr>
              <a:t>to</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latest</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executable</a:t>
            </a:r>
            <a:endParaRPr lang="sv-SE" sz="2800" dirty="0" smtClean="0">
              <a:solidFill>
                <a:schemeClr val="tx1"/>
              </a:solidFill>
              <a:latin typeface="Calibri" pitchFamily="34" charset="0"/>
            </a:endParaRPr>
          </a:p>
          <a:p>
            <a:pPr marL="1658937" lvl="3" indent="-742950" eaLnBrk="1">
              <a:spcBef>
                <a:spcPts val="638"/>
              </a:spcBef>
              <a:spcAft>
                <a:spcPts val="1425"/>
              </a:spcAft>
              <a:buFont typeface="+mj-lt"/>
              <a:buAutoNum type="arabicPeriod" startAt="7"/>
            </a:pPr>
            <a:r>
              <a:rPr lang="sv-SE" sz="2800" dirty="0" smtClean="0">
                <a:solidFill>
                  <a:schemeClr val="tx1"/>
                </a:solidFill>
                <a:latin typeface="Calibri" pitchFamily="34" charset="0"/>
              </a:rPr>
              <a:t>Public </a:t>
            </a:r>
            <a:r>
              <a:rPr lang="sv-SE" sz="2800" dirty="0" err="1" smtClean="0">
                <a:solidFill>
                  <a:schemeClr val="tx1"/>
                </a:solidFill>
                <a:latin typeface="Calibri" pitchFamily="34" charset="0"/>
              </a:rPr>
              <a:t>Result</a:t>
            </a:r>
            <a:endParaRPr lang="sv-SE" sz="2800" dirty="0" smtClean="0">
              <a:solidFill>
                <a:schemeClr val="tx1"/>
              </a:solidFill>
              <a:latin typeface="Calibri" pitchFamily="34" charset="0"/>
            </a:endParaRPr>
          </a:p>
          <a:p>
            <a:pPr marL="1658937" lvl="3" indent="-742950" eaLnBrk="1">
              <a:spcBef>
                <a:spcPts val="638"/>
              </a:spcBef>
              <a:spcAft>
                <a:spcPts val="1425"/>
              </a:spcAft>
              <a:buFont typeface="+mj-lt"/>
              <a:buAutoNum type="arabicPeriod" startAt="7"/>
            </a:pPr>
            <a:r>
              <a:rPr lang="sv-SE" sz="2800" dirty="0" err="1" smtClean="0">
                <a:solidFill>
                  <a:schemeClr val="tx1"/>
                </a:solidFill>
                <a:latin typeface="Calibri" pitchFamily="34" charset="0"/>
              </a:rPr>
              <a:t>Automated</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deploy</a:t>
            </a:r>
            <a:r>
              <a:rPr lang="sv-SE" sz="2800" dirty="0" smtClean="0">
                <a:solidFill>
                  <a:schemeClr val="tx1"/>
                </a:solidFill>
                <a:latin typeface="Calibri" pitchFamily="34" charset="0"/>
              </a:rPr>
              <a:t> </a:t>
            </a:r>
            <a:r>
              <a:rPr lang="sv-SE" sz="2800" dirty="0" err="1" smtClean="0">
                <a:solidFill>
                  <a:schemeClr val="tx1"/>
                </a:solidFill>
                <a:latin typeface="Calibri" pitchFamily="34" charset="0"/>
              </a:rPr>
              <a:t>to</a:t>
            </a:r>
            <a:r>
              <a:rPr lang="sv-SE" sz="2800" dirty="0" smtClean="0">
                <a:solidFill>
                  <a:schemeClr val="tx1"/>
                </a:solidFill>
                <a:latin typeface="Calibri" pitchFamily="34" charset="0"/>
              </a:rPr>
              <a:t> test </a:t>
            </a:r>
            <a:r>
              <a:rPr lang="sv-SE" sz="2800" dirty="0" err="1" smtClean="0">
                <a:solidFill>
                  <a:schemeClr val="tx1"/>
                </a:solidFill>
                <a:latin typeface="Calibri" pitchFamily="34" charset="0"/>
              </a:rPr>
              <a:t>environment</a:t>
            </a:r>
            <a:endParaRPr lang="sv-SE" sz="2800" dirty="0" smtClean="0">
              <a:solidFill>
                <a:schemeClr val="tx1"/>
              </a:solidFill>
              <a:latin typeface="Calibri" pitchFamily="34" charset="0"/>
            </a:endParaRPr>
          </a:p>
          <a:p>
            <a:pPr marL="1658937" lvl="3" indent="-742950" eaLnBrk="1">
              <a:spcBef>
                <a:spcPts val="638"/>
              </a:spcBef>
              <a:spcAft>
                <a:spcPts val="1425"/>
              </a:spcAft>
              <a:buFont typeface="+mj-lt"/>
              <a:buAutoNum type="arabicPeriod" startAt="7"/>
            </a:pPr>
            <a:endParaRPr lang="sv-SE" sz="28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872811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79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CI </a:t>
            </a:r>
            <a:r>
              <a:rPr lang="sv-SE" sz="4000" b="1" dirty="0" err="1" smtClean="0">
                <a:solidFill>
                  <a:schemeClr val="accent3">
                    <a:lumMod val="75000"/>
                  </a:schemeClr>
                </a:solidFill>
                <a:latin typeface="Calibri" pitchFamily="34" charset="0"/>
              </a:rPr>
              <a:t>environment</a:t>
            </a:r>
            <a:endParaRPr lang="sv-SE" sz="4000" b="1" dirty="0" smtClean="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Tools for the </a:t>
            </a:r>
            <a:r>
              <a:rPr lang="sv-SE" sz="3000" dirty="0" err="1" smtClean="0">
                <a:solidFill>
                  <a:srgbClr val="EEECE1"/>
                </a:solidFill>
                <a:latin typeface="Cambria" pitchFamily="18" charset="0"/>
              </a:rPr>
              <a:t>trade</a:t>
            </a:r>
            <a:endParaRPr lang="sv-SE" sz="3000" dirty="0">
              <a:solidFill>
                <a:srgbClr val="EEECE1"/>
              </a:solidFill>
              <a:latin typeface="Cambria" pitchFamily="18" charset="0"/>
            </a:endParaRPr>
          </a:p>
        </p:txBody>
      </p:sp>
      <p:pic>
        <p:nvPicPr>
          <p:cNvPr id="18434" name="Picture 2" descr="http://www.xebialabs.com/sites/default/files/jenki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76872"/>
            <a:ext cx="2232248" cy="725224"/>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http://www.gullbergs.se/ProductImages/50-02-021/5002021/1/600x600/Anslagstavla-40-x-60cm-svart-griffe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1988840"/>
            <a:ext cx="4360625" cy="293615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 8"/>
          <p:cNvGrpSpPr/>
          <p:nvPr/>
        </p:nvGrpSpPr>
        <p:grpSpPr>
          <a:xfrm>
            <a:off x="4427984" y="2325107"/>
            <a:ext cx="1465327" cy="1465327"/>
            <a:chOff x="4427984" y="2341280"/>
            <a:chExt cx="1465327" cy="1465327"/>
          </a:xfrm>
        </p:grpSpPr>
        <p:pic>
          <p:nvPicPr>
            <p:cNvPr id="20483" name="Picture 3" descr="C:\Users\jukka\AppData\Local\Microsoft\Windows\Temporary Internet Files\Content.IE5\Q03QY6R1\MC90044131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2341280"/>
              <a:ext cx="1465327" cy="1465327"/>
            </a:xfrm>
            <a:prstGeom prst="rect">
              <a:avLst/>
            </a:prstGeom>
            <a:noFill/>
            <a:extLst>
              <a:ext uri="{909E8E84-426E-40DD-AFC4-6F175D3DCCD1}">
                <a14:hiddenFill xmlns:a14="http://schemas.microsoft.com/office/drawing/2010/main">
                  <a:solidFill>
                    <a:srgbClr val="FFFFFF"/>
                  </a:solidFill>
                </a14:hiddenFill>
              </a:ext>
            </a:extLst>
          </p:spPr>
        </p:pic>
        <p:sp>
          <p:nvSpPr>
            <p:cNvPr id="7" name="textruta 6"/>
            <p:cNvSpPr txBox="1"/>
            <p:nvPr/>
          </p:nvSpPr>
          <p:spPr>
            <a:xfrm>
              <a:off x="4788024" y="2844225"/>
              <a:ext cx="659668" cy="584775"/>
            </a:xfrm>
            <a:prstGeom prst="rect">
              <a:avLst/>
            </a:prstGeom>
            <a:noFill/>
          </p:spPr>
          <p:txBody>
            <a:bodyPr wrap="none" rtlCol="0">
              <a:spAutoFit/>
            </a:bodyPr>
            <a:lstStyle/>
            <a:p>
              <a:pPr algn="ctr"/>
              <a:r>
                <a:rPr lang="sv-SE" sz="1600" dirty="0" err="1" smtClean="0"/>
                <a:t>Build</a:t>
              </a:r>
              <a:endParaRPr lang="sv-SE" sz="1600" dirty="0" smtClean="0"/>
            </a:p>
            <a:p>
              <a:pPr algn="ctr"/>
              <a:r>
                <a:rPr lang="sv-SE" sz="1600" dirty="0" err="1" smtClean="0"/>
                <a:t>result</a:t>
              </a:r>
              <a:endParaRPr lang="en-US" sz="1600" dirty="0"/>
            </a:p>
          </p:txBody>
        </p:sp>
      </p:grpSp>
      <p:grpSp>
        <p:nvGrpSpPr>
          <p:cNvPr id="32" name="Grupp 31"/>
          <p:cNvGrpSpPr/>
          <p:nvPr/>
        </p:nvGrpSpPr>
        <p:grpSpPr>
          <a:xfrm>
            <a:off x="6275025" y="2163524"/>
            <a:ext cx="1465327" cy="1465327"/>
            <a:chOff x="4427984" y="2341280"/>
            <a:chExt cx="1465327" cy="1465327"/>
          </a:xfrm>
        </p:grpSpPr>
        <p:pic>
          <p:nvPicPr>
            <p:cNvPr id="33" name="Picture 3" descr="C:\Users\jukka\AppData\Local\Microsoft\Windows\Temporary Internet Files\Content.IE5\Q03QY6R1\MC90044131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2341280"/>
              <a:ext cx="1465327" cy="1465327"/>
            </a:xfrm>
            <a:prstGeom prst="rect">
              <a:avLst/>
            </a:prstGeom>
            <a:noFill/>
            <a:extLst>
              <a:ext uri="{909E8E84-426E-40DD-AFC4-6F175D3DCCD1}">
                <a14:hiddenFill xmlns:a14="http://schemas.microsoft.com/office/drawing/2010/main">
                  <a:solidFill>
                    <a:srgbClr val="FFFFFF"/>
                  </a:solidFill>
                </a14:hiddenFill>
              </a:ext>
            </a:extLst>
          </p:spPr>
        </p:pic>
        <p:sp>
          <p:nvSpPr>
            <p:cNvPr id="34" name="textruta 33"/>
            <p:cNvSpPr txBox="1"/>
            <p:nvPr/>
          </p:nvSpPr>
          <p:spPr>
            <a:xfrm>
              <a:off x="4788024" y="2844225"/>
              <a:ext cx="659668" cy="584775"/>
            </a:xfrm>
            <a:prstGeom prst="rect">
              <a:avLst/>
            </a:prstGeom>
            <a:noFill/>
          </p:spPr>
          <p:txBody>
            <a:bodyPr wrap="none" rtlCol="0">
              <a:spAutoFit/>
            </a:bodyPr>
            <a:lstStyle/>
            <a:p>
              <a:pPr algn="ctr"/>
              <a:r>
                <a:rPr lang="sv-SE" sz="1600" dirty="0" smtClean="0"/>
                <a:t>Test</a:t>
              </a:r>
            </a:p>
            <a:p>
              <a:pPr algn="ctr"/>
              <a:r>
                <a:rPr lang="sv-SE" sz="1600" dirty="0" err="1" smtClean="0"/>
                <a:t>result</a:t>
              </a:r>
              <a:endParaRPr lang="en-US" sz="1600" dirty="0"/>
            </a:p>
          </p:txBody>
        </p:sp>
      </p:grpSp>
      <p:grpSp>
        <p:nvGrpSpPr>
          <p:cNvPr id="35" name="Grupp 34"/>
          <p:cNvGrpSpPr/>
          <p:nvPr/>
        </p:nvGrpSpPr>
        <p:grpSpPr>
          <a:xfrm>
            <a:off x="5220072" y="3243644"/>
            <a:ext cx="1465327" cy="1465327"/>
            <a:chOff x="4427984" y="2341280"/>
            <a:chExt cx="1465327" cy="1465327"/>
          </a:xfrm>
        </p:grpSpPr>
        <p:pic>
          <p:nvPicPr>
            <p:cNvPr id="36" name="Picture 3" descr="C:\Users\jukka\AppData\Local\Microsoft\Windows\Temporary Internet Files\Content.IE5\Q03QY6R1\MC900441312[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2341280"/>
              <a:ext cx="1465327" cy="1465327"/>
            </a:xfrm>
            <a:prstGeom prst="rect">
              <a:avLst/>
            </a:prstGeom>
            <a:noFill/>
            <a:extLst>
              <a:ext uri="{909E8E84-426E-40DD-AFC4-6F175D3DCCD1}">
                <a14:hiddenFill xmlns:a14="http://schemas.microsoft.com/office/drawing/2010/main">
                  <a:solidFill>
                    <a:srgbClr val="FFFFFF"/>
                  </a:solidFill>
                </a14:hiddenFill>
              </a:ext>
            </a:extLst>
          </p:spPr>
        </p:pic>
        <p:sp>
          <p:nvSpPr>
            <p:cNvPr id="37" name="textruta 36"/>
            <p:cNvSpPr txBox="1"/>
            <p:nvPr/>
          </p:nvSpPr>
          <p:spPr>
            <a:xfrm>
              <a:off x="4710279" y="2844225"/>
              <a:ext cx="815160" cy="338554"/>
            </a:xfrm>
            <a:prstGeom prst="rect">
              <a:avLst/>
            </a:prstGeom>
            <a:noFill/>
          </p:spPr>
          <p:txBody>
            <a:bodyPr wrap="none" rtlCol="0">
              <a:spAutoFit/>
            </a:bodyPr>
            <a:lstStyle/>
            <a:p>
              <a:pPr algn="ctr"/>
              <a:r>
                <a:rPr lang="sv-SE" sz="1600" dirty="0" err="1" smtClean="0"/>
                <a:t>Metrics</a:t>
              </a:r>
              <a:endParaRPr lang="sv-SE" sz="1600" dirty="0" smtClean="0"/>
            </a:p>
          </p:txBody>
        </p:sp>
      </p:grpSp>
      <p:pic>
        <p:nvPicPr>
          <p:cNvPr id="2048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3628851"/>
            <a:ext cx="2094355" cy="2957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Höger 10"/>
          <p:cNvSpPr/>
          <p:nvPr/>
        </p:nvSpPr>
        <p:spPr>
          <a:xfrm rot="917069">
            <a:off x="3491880" y="2844225"/>
            <a:ext cx="504056" cy="229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6464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2133600"/>
            <a:ext cx="69850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3600" b="1" dirty="0" smtClean="0">
                <a:solidFill>
                  <a:schemeClr val="accent3">
                    <a:lumMod val="75000"/>
                  </a:schemeClr>
                </a:solidFill>
                <a:latin typeface="Calibri" pitchFamily="34" charset="0"/>
              </a:rPr>
              <a:t>Selling CI and handling the opposition</a:t>
            </a:r>
            <a:endParaRPr lang="sv-SE" sz="3600" b="1" dirty="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Selling CI</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4161545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12554" y="2564904"/>
            <a:ext cx="6985000" cy="936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Motivating</a:t>
            </a:r>
            <a:r>
              <a:rPr lang="sv-SE" sz="4000" b="1" dirty="0" smtClean="0">
                <a:solidFill>
                  <a:schemeClr val="accent3">
                    <a:lumMod val="75000"/>
                  </a:schemeClr>
                </a:solidFill>
                <a:latin typeface="Calibri" pitchFamily="34" charset="0"/>
              </a:rPr>
              <a:t> the Management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3195590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are</a:t>
            </a:r>
            <a:r>
              <a:rPr lang="sv-SE" sz="4000" b="1" dirty="0" smtClean="0">
                <a:solidFill>
                  <a:schemeClr val="accent3">
                    <a:lumMod val="75000"/>
                  </a:schemeClr>
                </a:solidFill>
                <a:latin typeface="Calibri" pitchFamily="34" charset="0"/>
              </a:rPr>
              <a:t> the risks </a:t>
            </a:r>
            <a:r>
              <a:rPr lang="sv-SE" sz="4000" b="1" dirty="0" err="1" smtClean="0">
                <a:solidFill>
                  <a:schemeClr val="accent3">
                    <a:lumMod val="75000"/>
                  </a:schemeClr>
                </a:solidFill>
                <a:latin typeface="Calibri" pitchFamily="34" charset="0"/>
              </a:rPr>
              <a:t>with</a:t>
            </a:r>
            <a:r>
              <a:rPr lang="sv-SE" sz="4000" b="1" dirty="0" smtClean="0">
                <a:solidFill>
                  <a:schemeClr val="accent3">
                    <a:lumMod val="75000"/>
                  </a:schemeClr>
                </a:solidFill>
                <a:latin typeface="Calibri" pitchFamily="34" charset="0"/>
              </a:rPr>
              <a:t> a </a:t>
            </a:r>
            <a:r>
              <a:rPr lang="sv-SE" sz="4000" b="1" dirty="0" err="1" smtClean="0">
                <a:solidFill>
                  <a:schemeClr val="accent3">
                    <a:lumMod val="75000"/>
                  </a:schemeClr>
                </a:solidFill>
                <a:latin typeface="Calibri" pitchFamily="34" charset="0"/>
              </a:rPr>
              <a:t>traditional</a:t>
            </a:r>
            <a:r>
              <a:rPr lang="sv-SE" sz="4000" b="1" dirty="0" smtClean="0">
                <a:solidFill>
                  <a:schemeClr val="accent3">
                    <a:lumMod val="75000"/>
                  </a:schemeClr>
                </a:solidFill>
                <a:latin typeface="Calibri" pitchFamily="34" charset="0"/>
              </a:rPr>
              <a:t> approach?</a:t>
            </a:r>
            <a:endParaRPr lang="sv-SE" sz="4000" b="1" dirty="0">
              <a:solidFill>
                <a:schemeClr val="accent3">
                  <a:lumMod val="75000"/>
                </a:schemeClr>
              </a:solidFill>
              <a:latin typeface="Calibri" pitchFamily="34" charset="0"/>
            </a:endParaRPr>
          </a:p>
          <a:p>
            <a:pPr marL="915987" lvl="3"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7170" name="Picture 2" descr="http://novelinvestor.com/wp-content/uploads/2013/07/investment-ris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63" y="2852936"/>
            <a:ext cx="285750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37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48297"/>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Cost</a:t>
            </a:r>
            <a:endParaRPr lang="sv-SE" sz="4000" b="1" dirty="0">
              <a:solidFill>
                <a:schemeClr val="accent3">
                  <a:lumMod val="75000"/>
                </a:schemeClr>
              </a:solidFill>
              <a:latin typeface="Calibri" pitchFamily="34" charset="0"/>
            </a:endParaRPr>
          </a:p>
          <a:p>
            <a:pPr marL="0" lvl="3" algn="ctr" eaLnBrk="1">
              <a:spcBef>
                <a:spcPts val="638"/>
              </a:spcBef>
              <a:spcAft>
                <a:spcPts val="1425"/>
              </a:spcAft>
              <a:tabLst>
                <a:tab pos="457200"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sv-SE" sz="3200" dirty="0" smtClean="0">
                <a:solidFill>
                  <a:schemeClr val="tx1"/>
                </a:solidFill>
                <a:latin typeface="Calibri" pitchFamily="34" charset="0"/>
              </a:rPr>
              <a:t>Late test </a:t>
            </a:r>
            <a:r>
              <a:rPr lang="sv-SE" sz="3200" dirty="0" err="1" smtClean="0">
                <a:solidFill>
                  <a:schemeClr val="tx1"/>
                </a:solidFill>
                <a:latin typeface="Calibri" pitchFamily="34" charset="0"/>
              </a:rPr>
              <a:t>leads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late </a:t>
            </a:r>
            <a:r>
              <a:rPr lang="sv-SE" sz="3200" dirty="0" err="1" smtClean="0">
                <a:solidFill>
                  <a:schemeClr val="tx1"/>
                </a:solidFill>
                <a:latin typeface="Calibri" pitchFamily="34" charset="0"/>
              </a:rPr>
              <a:t>defect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detection</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12290" name="Picture 2" descr="http://wwwdelivery.superstock.com/WI/223/1538/PreviewComp/SuperStock_1538R-463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538" y="2996952"/>
            <a:ext cx="3333750" cy="3000376"/>
          </a:xfrm>
          <a:prstGeom prst="rect">
            <a:avLst/>
          </a:prstGeom>
          <a:noFill/>
          <a:extLst>
            <a:ext uri="{909E8E84-426E-40DD-AFC4-6F175D3DCCD1}">
              <a14:hiddenFill xmlns:a14="http://schemas.microsoft.com/office/drawing/2010/main">
                <a:solidFill>
                  <a:srgbClr val="FFFFFF"/>
                </a:solidFill>
              </a14:hiddenFill>
            </a:ext>
          </a:extLst>
        </p:spPr>
      </p:pic>
      <p:sp>
        <p:nvSpPr>
          <p:cNvPr id="2" name="textruta 1"/>
          <p:cNvSpPr txBox="1"/>
          <p:nvPr/>
        </p:nvSpPr>
        <p:spPr>
          <a:xfrm>
            <a:off x="5178548" y="3077371"/>
            <a:ext cx="1496372" cy="369332"/>
          </a:xfrm>
          <a:prstGeom prst="rect">
            <a:avLst/>
          </a:prstGeom>
          <a:noFill/>
        </p:spPr>
        <p:txBody>
          <a:bodyPr wrap="none" rtlCol="0">
            <a:spAutoFit/>
          </a:bodyPr>
          <a:lstStyle/>
          <a:p>
            <a:r>
              <a:rPr lang="sv-SE" dirty="0" err="1" smtClean="0"/>
              <a:t>Requirements</a:t>
            </a:r>
            <a:endParaRPr lang="en-US" dirty="0"/>
          </a:p>
        </p:txBody>
      </p:sp>
      <p:sp>
        <p:nvSpPr>
          <p:cNvPr id="7" name="textruta 6"/>
          <p:cNvSpPr txBox="1"/>
          <p:nvPr/>
        </p:nvSpPr>
        <p:spPr>
          <a:xfrm>
            <a:off x="6372200" y="5157192"/>
            <a:ext cx="555921" cy="369332"/>
          </a:xfrm>
          <a:prstGeom prst="rect">
            <a:avLst/>
          </a:prstGeom>
          <a:noFill/>
        </p:spPr>
        <p:txBody>
          <a:bodyPr wrap="none" rtlCol="0">
            <a:spAutoFit/>
          </a:bodyPr>
          <a:lstStyle/>
          <a:p>
            <a:r>
              <a:rPr lang="sv-SE" dirty="0" smtClean="0"/>
              <a:t>Test</a:t>
            </a:r>
            <a:endParaRPr lang="en-US" dirty="0"/>
          </a:p>
        </p:txBody>
      </p:sp>
      <p:sp>
        <p:nvSpPr>
          <p:cNvPr id="8" name="textruta 7"/>
          <p:cNvSpPr txBox="1"/>
          <p:nvPr/>
        </p:nvSpPr>
        <p:spPr>
          <a:xfrm>
            <a:off x="5577158" y="3770645"/>
            <a:ext cx="816249" cy="369332"/>
          </a:xfrm>
          <a:prstGeom prst="rect">
            <a:avLst/>
          </a:prstGeom>
          <a:noFill/>
        </p:spPr>
        <p:txBody>
          <a:bodyPr wrap="none" rtlCol="0">
            <a:spAutoFit/>
          </a:bodyPr>
          <a:lstStyle/>
          <a:p>
            <a:r>
              <a:rPr lang="sv-SE" dirty="0" smtClean="0"/>
              <a:t>Design</a:t>
            </a:r>
            <a:endParaRPr lang="en-US" dirty="0"/>
          </a:p>
        </p:txBody>
      </p:sp>
      <p:sp>
        <p:nvSpPr>
          <p:cNvPr id="9" name="textruta 8"/>
          <p:cNvSpPr txBox="1"/>
          <p:nvPr/>
        </p:nvSpPr>
        <p:spPr>
          <a:xfrm>
            <a:off x="6460004" y="4463919"/>
            <a:ext cx="1692451" cy="369332"/>
          </a:xfrm>
          <a:prstGeom prst="rect">
            <a:avLst/>
          </a:prstGeom>
          <a:noFill/>
        </p:spPr>
        <p:txBody>
          <a:bodyPr wrap="none" rtlCol="0">
            <a:spAutoFit/>
          </a:bodyPr>
          <a:lstStyle/>
          <a:p>
            <a:r>
              <a:rPr lang="sv-SE" dirty="0" smtClean="0"/>
              <a:t>Implementation</a:t>
            </a:r>
            <a:endParaRPr lang="en-US" dirty="0"/>
          </a:p>
        </p:txBody>
      </p:sp>
    </p:spTree>
    <p:extLst>
      <p:ext uri="{BB962C8B-B14F-4D97-AF65-F5344CB8AC3E}">
        <p14:creationId xmlns:p14="http://schemas.microsoft.com/office/powerpoint/2010/main" val="8107398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48297"/>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Team </a:t>
            </a:r>
            <a:r>
              <a:rPr lang="sv-SE" sz="4000" b="1" dirty="0" err="1" smtClean="0">
                <a:solidFill>
                  <a:schemeClr val="accent3">
                    <a:lumMod val="75000"/>
                  </a:schemeClr>
                </a:solidFill>
                <a:latin typeface="Calibri" pitchFamily="34" charset="0"/>
              </a:rPr>
              <a:t>Collaboration</a:t>
            </a:r>
            <a:endParaRPr lang="sv-SE" sz="4000" b="1" dirty="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852936"/>
            <a:ext cx="3556000" cy="322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1979712" y="2636912"/>
            <a:ext cx="2448272" cy="936104"/>
          </a:xfrm>
          <a:prstGeom prst="wedgeEllipseCallout">
            <a:avLst>
              <a:gd name="adj1" fmla="val 20652"/>
              <a:gd name="adj2" fmla="val 749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err="1" smtClean="0">
                <a:solidFill>
                  <a:schemeClr val="tx1"/>
                </a:solidFill>
              </a:rPr>
              <a:t>Your</a:t>
            </a:r>
            <a:r>
              <a:rPr lang="sv-SE" sz="1600" dirty="0" smtClean="0">
                <a:solidFill>
                  <a:schemeClr val="tx1"/>
                </a:solidFill>
              </a:rPr>
              <a:t> </a:t>
            </a:r>
            <a:r>
              <a:rPr lang="sv-SE" sz="1600" dirty="0" err="1" smtClean="0">
                <a:solidFill>
                  <a:schemeClr val="tx1"/>
                </a:solidFill>
              </a:rPr>
              <a:t>changes</a:t>
            </a:r>
            <a:r>
              <a:rPr lang="sv-SE" sz="1600" dirty="0" smtClean="0">
                <a:solidFill>
                  <a:schemeClr val="tx1"/>
                </a:solidFill>
              </a:rPr>
              <a:t> </a:t>
            </a:r>
            <a:r>
              <a:rPr lang="sv-SE" sz="1600" dirty="0" err="1" smtClean="0">
                <a:solidFill>
                  <a:schemeClr val="tx1"/>
                </a:solidFill>
              </a:rPr>
              <a:t>to</a:t>
            </a:r>
            <a:r>
              <a:rPr lang="sv-SE" sz="1600" dirty="0" smtClean="0">
                <a:solidFill>
                  <a:schemeClr val="tx1"/>
                </a:solidFill>
              </a:rPr>
              <a:t> </a:t>
            </a:r>
            <a:r>
              <a:rPr lang="sv-SE" sz="1600" dirty="0" err="1" smtClean="0">
                <a:solidFill>
                  <a:schemeClr val="tx1"/>
                </a:solidFill>
              </a:rPr>
              <a:t>Foo</a:t>
            </a:r>
            <a:r>
              <a:rPr lang="sv-SE" sz="1600" dirty="0" smtClean="0">
                <a:solidFill>
                  <a:schemeClr val="tx1"/>
                </a:solidFill>
              </a:rPr>
              <a:t> </a:t>
            </a:r>
            <a:r>
              <a:rPr lang="sv-SE" sz="1600" dirty="0" err="1" smtClean="0">
                <a:solidFill>
                  <a:schemeClr val="tx1"/>
                </a:solidFill>
              </a:rPr>
              <a:t>collide</a:t>
            </a:r>
            <a:r>
              <a:rPr lang="sv-SE" sz="1600" dirty="0" smtClean="0">
                <a:solidFill>
                  <a:schemeClr val="tx1"/>
                </a:solidFill>
              </a:rPr>
              <a:t> </a:t>
            </a:r>
            <a:r>
              <a:rPr lang="sv-SE" sz="1600" dirty="0" err="1" smtClean="0">
                <a:solidFill>
                  <a:schemeClr val="tx1"/>
                </a:solidFill>
              </a:rPr>
              <a:t>with</a:t>
            </a:r>
            <a:r>
              <a:rPr lang="sv-SE" sz="1600" dirty="0" smtClean="0">
                <a:solidFill>
                  <a:schemeClr val="tx1"/>
                </a:solidFill>
              </a:rPr>
              <a:t> </a:t>
            </a:r>
            <a:r>
              <a:rPr lang="sv-SE" sz="1600" dirty="0" err="1" smtClean="0">
                <a:solidFill>
                  <a:schemeClr val="tx1"/>
                </a:solidFill>
              </a:rPr>
              <a:t>mine</a:t>
            </a:r>
            <a:r>
              <a:rPr lang="sv-SE" sz="1600" dirty="0" smtClean="0">
                <a:solidFill>
                  <a:schemeClr val="tx1"/>
                </a:solidFill>
              </a:rPr>
              <a:t>!</a:t>
            </a:r>
            <a:endParaRPr lang="en-US" sz="1600" dirty="0">
              <a:solidFill>
                <a:schemeClr val="tx1"/>
              </a:solidFill>
            </a:endParaRPr>
          </a:p>
        </p:txBody>
      </p:sp>
      <p:sp>
        <p:nvSpPr>
          <p:cNvPr id="12" name="Oval 11"/>
          <p:cNvSpPr/>
          <p:nvPr/>
        </p:nvSpPr>
        <p:spPr>
          <a:xfrm>
            <a:off x="4932040" y="2636912"/>
            <a:ext cx="2088232" cy="936104"/>
          </a:xfrm>
          <a:prstGeom prst="wedgeEllipseCallout">
            <a:avLst>
              <a:gd name="adj1" fmla="val 1667"/>
              <a:gd name="adj2" fmla="val 829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err="1" smtClean="0">
                <a:solidFill>
                  <a:schemeClr val="tx1"/>
                </a:solidFill>
              </a:rPr>
              <a:t>When</a:t>
            </a:r>
            <a:r>
              <a:rPr lang="sv-SE" sz="1600" dirty="0" smtClean="0">
                <a:solidFill>
                  <a:schemeClr val="tx1"/>
                </a:solidFill>
              </a:rPr>
              <a:t> </a:t>
            </a:r>
            <a:r>
              <a:rPr lang="sv-SE" sz="1600" dirty="0" err="1" smtClean="0">
                <a:solidFill>
                  <a:schemeClr val="tx1"/>
                </a:solidFill>
              </a:rPr>
              <a:t>did</a:t>
            </a:r>
            <a:r>
              <a:rPr lang="sv-SE" sz="1600" dirty="0" smtClean="0">
                <a:solidFill>
                  <a:schemeClr val="tx1"/>
                </a:solidFill>
              </a:rPr>
              <a:t> </a:t>
            </a:r>
            <a:r>
              <a:rPr lang="sv-SE" sz="1600" dirty="0" err="1" smtClean="0">
                <a:solidFill>
                  <a:schemeClr val="tx1"/>
                </a:solidFill>
              </a:rPr>
              <a:t>you</a:t>
            </a:r>
            <a:r>
              <a:rPr lang="sv-SE" sz="1600" dirty="0" smtClean="0">
                <a:solidFill>
                  <a:schemeClr val="tx1"/>
                </a:solidFill>
              </a:rPr>
              <a:t> </a:t>
            </a:r>
            <a:r>
              <a:rPr lang="sv-SE" sz="1600" dirty="0" err="1" smtClean="0">
                <a:solidFill>
                  <a:schemeClr val="tx1"/>
                </a:solidFill>
              </a:rPr>
              <a:t>update</a:t>
            </a:r>
            <a:r>
              <a:rPr lang="sv-SE" sz="1600" dirty="0" smtClean="0">
                <a:solidFill>
                  <a:schemeClr val="tx1"/>
                </a:solidFill>
              </a:rPr>
              <a:t> </a:t>
            </a:r>
            <a:r>
              <a:rPr lang="sv-SE" sz="1600" dirty="0" err="1" smtClean="0">
                <a:solidFill>
                  <a:schemeClr val="tx1"/>
                </a:solidFill>
              </a:rPr>
              <a:t>that</a:t>
            </a:r>
            <a:r>
              <a:rPr lang="sv-SE" sz="1600" dirty="0" smtClean="0">
                <a:solidFill>
                  <a:schemeClr val="tx1"/>
                </a:solidFill>
              </a:rPr>
              <a:t> </a:t>
            </a:r>
            <a:r>
              <a:rPr lang="sv-SE" sz="1600" dirty="0" err="1" smtClean="0">
                <a:solidFill>
                  <a:schemeClr val="tx1"/>
                </a:solidFill>
              </a:rPr>
              <a:t>library</a:t>
            </a:r>
            <a:r>
              <a:rPr lang="sv-SE" sz="1600" dirty="0" smtClean="0">
                <a:solidFill>
                  <a:schemeClr val="tx1"/>
                </a:solidFill>
              </a:rPr>
              <a:t>?</a:t>
            </a:r>
            <a:endParaRPr lang="en-US" sz="1600" dirty="0">
              <a:solidFill>
                <a:schemeClr val="tx1"/>
              </a:solidFill>
            </a:endParaRPr>
          </a:p>
        </p:txBody>
      </p:sp>
      <p:sp>
        <p:nvSpPr>
          <p:cNvPr id="13" name="Oval 12"/>
          <p:cNvSpPr/>
          <p:nvPr/>
        </p:nvSpPr>
        <p:spPr>
          <a:xfrm>
            <a:off x="1187624" y="4864721"/>
            <a:ext cx="1961669" cy="936104"/>
          </a:xfrm>
          <a:prstGeom prst="wedgeEllipseCallout">
            <a:avLst>
              <a:gd name="adj1" fmla="val 64246"/>
              <a:gd name="adj2" fmla="val -658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rPr>
              <a:t>It </a:t>
            </a:r>
            <a:r>
              <a:rPr lang="sv-SE" sz="1600" dirty="0" err="1" smtClean="0">
                <a:solidFill>
                  <a:schemeClr val="tx1"/>
                </a:solidFill>
              </a:rPr>
              <a:t>worked</a:t>
            </a:r>
            <a:r>
              <a:rPr lang="sv-SE" sz="1600" dirty="0" smtClean="0">
                <a:solidFill>
                  <a:schemeClr val="tx1"/>
                </a:solidFill>
              </a:rPr>
              <a:t> </a:t>
            </a:r>
            <a:r>
              <a:rPr lang="sv-SE" sz="1600" dirty="0" err="1" smtClean="0">
                <a:solidFill>
                  <a:schemeClr val="tx1"/>
                </a:solidFill>
              </a:rPr>
              <a:t>perfectly</a:t>
            </a:r>
            <a:r>
              <a:rPr lang="sv-SE" sz="1600" dirty="0" smtClean="0">
                <a:solidFill>
                  <a:schemeClr val="tx1"/>
                </a:solidFill>
              </a:rPr>
              <a:t> on my </a:t>
            </a:r>
            <a:r>
              <a:rPr lang="sv-SE" sz="1600" dirty="0" err="1" smtClean="0">
                <a:solidFill>
                  <a:schemeClr val="tx1"/>
                </a:solidFill>
              </a:rPr>
              <a:t>machine</a:t>
            </a:r>
            <a:r>
              <a:rPr lang="sv-SE" sz="1600" dirty="0" smtClean="0">
                <a:solidFill>
                  <a:schemeClr val="tx1"/>
                </a:solidFill>
              </a:rPr>
              <a:t>!</a:t>
            </a:r>
            <a:endParaRPr lang="en-US" sz="1600" dirty="0">
              <a:solidFill>
                <a:schemeClr val="tx1"/>
              </a:solidFill>
            </a:endParaRPr>
          </a:p>
        </p:txBody>
      </p:sp>
      <p:sp>
        <p:nvSpPr>
          <p:cNvPr id="14" name="Oval 13"/>
          <p:cNvSpPr/>
          <p:nvPr/>
        </p:nvSpPr>
        <p:spPr>
          <a:xfrm>
            <a:off x="6449925" y="3789040"/>
            <a:ext cx="1866987" cy="1075681"/>
          </a:xfrm>
          <a:prstGeom prst="wedgeEllipseCallout">
            <a:avLst>
              <a:gd name="adj1" fmla="val -70053"/>
              <a:gd name="adj2" fmla="val -147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err="1" smtClean="0">
                <a:solidFill>
                  <a:schemeClr val="tx1"/>
                </a:solidFill>
              </a:rPr>
              <a:t>Why</a:t>
            </a:r>
            <a:r>
              <a:rPr lang="sv-SE" sz="1600" dirty="0" smtClean="0">
                <a:solidFill>
                  <a:schemeClr val="tx1"/>
                </a:solidFill>
              </a:rPr>
              <a:t> </a:t>
            </a:r>
            <a:r>
              <a:rPr lang="sv-SE" sz="1600" dirty="0" err="1" smtClean="0">
                <a:solidFill>
                  <a:schemeClr val="tx1"/>
                </a:solidFill>
              </a:rPr>
              <a:t>didn’t</a:t>
            </a:r>
            <a:r>
              <a:rPr lang="sv-SE" sz="1600" dirty="0" smtClean="0">
                <a:solidFill>
                  <a:schemeClr val="tx1"/>
                </a:solidFill>
              </a:rPr>
              <a:t> </a:t>
            </a:r>
            <a:r>
              <a:rPr lang="sv-SE" sz="1600" dirty="0" err="1" smtClean="0">
                <a:solidFill>
                  <a:schemeClr val="tx1"/>
                </a:solidFill>
              </a:rPr>
              <a:t>you</a:t>
            </a:r>
            <a:r>
              <a:rPr lang="sv-SE" sz="1600" dirty="0" smtClean="0">
                <a:solidFill>
                  <a:schemeClr val="tx1"/>
                </a:solidFill>
              </a:rPr>
              <a:t> </a:t>
            </a:r>
            <a:r>
              <a:rPr lang="sv-SE" sz="1600" dirty="0" err="1" smtClean="0">
                <a:solidFill>
                  <a:schemeClr val="tx1"/>
                </a:solidFill>
              </a:rPr>
              <a:t>tell</a:t>
            </a:r>
            <a:r>
              <a:rPr lang="sv-SE" sz="1600" dirty="0" smtClean="0">
                <a:solidFill>
                  <a:schemeClr val="tx1"/>
                </a:solidFill>
              </a:rPr>
              <a:t> </a:t>
            </a:r>
            <a:r>
              <a:rPr lang="sv-SE" sz="1600" dirty="0" err="1" smtClean="0">
                <a:solidFill>
                  <a:schemeClr val="tx1"/>
                </a:solidFill>
              </a:rPr>
              <a:t>me</a:t>
            </a:r>
            <a:r>
              <a:rPr lang="sv-SE" sz="1600" dirty="0" smtClean="0">
                <a:solidFill>
                  <a:schemeClr val="tx1"/>
                </a:solidFill>
              </a:rPr>
              <a:t> the tests </a:t>
            </a:r>
            <a:r>
              <a:rPr lang="sv-SE" sz="1600" dirty="0" err="1" smtClean="0">
                <a:solidFill>
                  <a:schemeClr val="tx1"/>
                </a:solidFill>
              </a:rPr>
              <a:t>failed</a:t>
            </a:r>
            <a:r>
              <a:rPr lang="sv-SE"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6257001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48297"/>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Poor</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quality</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base</a:t>
            </a:r>
            <a:endParaRPr lang="sv-SE" sz="4000" b="1" dirty="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14338" name="Picture 2" descr="http://www.solarfeeds.com/wp-content/uploads/rejected-sta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068960"/>
            <a:ext cx="4762500"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9239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48297"/>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Lack </a:t>
            </a:r>
            <a:r>
              <a:rPr lang="sv-SE" sz="4000" b="1" dirty="0" err="1" smtClean="0">
                <a:solidFill>
                  <a:schemeClr val="accent3">
                    <a:lumMod val="75000"/>
                  </a:schemeClr>
                </a:solidFill>
                <a:latin typeface="Calibri" pitchFamily="34" charset="0"/>
              </a:rPr>
              <a:t>of</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visibility</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4000" b="1" dirty="0">
              <a:solidFill>
                <a:schemeClr val="accent3">
                  <a:lumMod val="75000"/>
                </a:schemeClr>
              </a:solidFill>
              <a:latin typeface="Calibri" pitchFamily="34" charset="0"/>
            </a:endParaRPr>
          </a:p>
          <a:p>
            <a:pPr marL="1587" indent="0" algn="ctr" eaLnBrk="1">
              <a:spcBef>
                <a:spcPts val="638"/>
              </a:spcBef>
              <a:spcAft>
                <a:spcPts val="1425"/>
              </a:spcAft>
            </a:pP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4000" b="1" dirty="0">
              <a:solidFill>
                <a:schemeClr val="accent3">
                  <a:lumMod val="75000"/>
                </a:schemeClr>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Management and </a:t>
            </a:r>
            <a:r>
              <a:rPr lang="sv-SE" sz="3200" dirty="0" err="1" smtClean="0">
                <a:solidFill>
                  <a:schemeClr val="tx1"/>
                </a:solidFill>
                <a:latin typeface="Calibri" pitchFamily="34" charset="0"/>
              </a:rPr>
              <a:t>customers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can</a:t>
            </a:r>
            <a:r>
              <a:rPr lang="sv-SE" sz="3200" dirty="0" smtClean="0">
                <a:solidFill>
                  <a:schemeClr val="tx1"/>
                </a:solidFill>
                <a:latin typeface="Calibri" pitchFamily="34" charset="0"/>
              </a:rPr>
              <a:t> not </a:t>
            </a:r>
            <a:r>
              <a:rPr lang="sv-SE" sz="3200" dirty="0" err="1" smtClean="0">
                <a:solidFill>
                  <a:schemeClr val="tx1"/>
                </a:solidFill>
                <a:latin typeface="Calibri" pitchFamily="34" charset="0"/>
              </a:rPr>
              <a:t>see</a:t>
            </a:r>
            <a:r>
              <a:rPr lang="sv-SE" sz="3200" dirty="0" smtClean="0">
                <a:solidFill>
                  <a:schemeClr val="tx1"/>
                </a:solidFill>
                <a:latin typeface="Calibri" pitchFamily="34" charset="0"/>
              </a:rPr>
              <a:t> progress and </a:t>
            </a:r>
            <a:r>
              <a:rPr lang="sv-SE" sz="3200" dirty="0" err="1" smtClean="0">
                <a:solidFill>
                  <a:schemeClr val="tx1"/>
                </a:solidFill>
                <a:latin typeface="Calibri" pitchFamily="34" charset="0"/>
              </a:rPr>
              <a:t>fails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before</a:t>
            </a:r>
            <a:r>
              <a:rPr lang="sv-SE" sz="3200" dirty="0" smtClean="0">
                <a:solidFill>
                  <a:schemeClr val="tx1"/>
                </a:solidFill>
                <a:latin typeface="Calibri" pitchFamily="34" charset="0"/>
              </a:rPr>
              <a:t> it is </a:t>
            </a:r>
            <a:r>
              <a:rPr lang="sv-SE" sz="3200" dirty="0" err="1" smtClean="0">
                <a:solidFill>
                  <a:schemeClr val="tx1"/>
                </a:solidFill>
                <a:latin typeface="Calibri" pitchFamily="34" charset="0"/>
              </a:rPr>
              <a:t>too</a:t>
            </a:r>
            <a:r>
              <a:rPr lang="sv-SE" sz="3200" dirty="0" smtClean="0">
                <a:solidFill>
                  <a:schemeClr val="tx1"/>
                </a:solidFill>
                <a:latin typeface="Calibri" pitchFamily="34" charset="0"/>
              </a:rPr>
              <a:t> late</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15362" name="Picture 2" descr="http://apr.wpengine.com/wp-content/uploads/2013/01/blind-symb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2420888"/>
            <a:ext cx="1027771" cy="1417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2541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48297"/>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Lack </a:t>
            </a:r>
            <a:r>
              <a:rPr lang="sv-SE" sz="4000" b="1" dirty="0" err="1" smtClean="0">
                <a:solidFill>
                  <a:schemeClr val="accent3">
                    <a:lumMod val="75000"/>
                  </a:schemeClr>
                </a:solidFill>
                <a:latin typeface="Calibri" pitchFamily="34" charset="0"/>
              </a:rPr>
              <a:t>of</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deployable</a:t>
            </a:r>
            <a:r>
              <a:rPr lang="sv-SE" sz="4000" b="1" dirty="0" smtClean="0">
                <a:solidFill>
                  <a:schemeClr val="accent3">
                    <a:lumMod val="75000"/>
                  </a:schemeClr>
                </a:solidFill>
                <a:latin typeface="Calibri" pitchFamily="34" charset="0"/>
              </a:rPr>
              <a:t> software</a:t>
            </a:r>
          </a:p>
          <a:p>
            <a:pPr marL="1587" indent="0" algn="ctr" eaLnBrk="1">
              <a:spcBef>
                <a:spcPts val="638"/>
              </a:spcBef>
              <a:spcAft>
                <a:spcPts val="1425"/>
              </a:spcAft>
            </a:pPr>
            <a:endParaRPr lang="sv-SE" sz="4000" b="1" dirty="0">
              <a:solidFill>
                <a:schemeClr val="accent3">
                  <a:lumMod val="75000"/>
                </a:schemeClr>
              </a:solidFill>
              <a:latin typeface="Calibri" pitchFamily="34" charset="0"/>
            </a:endParaRPr>
          </a:p>
          <a:p>
            <a:pPr marL="1587" indent="0" algn="ctr" eaLnBrk="1">
              <a:spcBef>
                <a:spcPts val="638"/>
              </a:spcBef>
              <a:spcAft>
                <a:spcPts val="1425"/>
              </a:spcAft>
            </a:pP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4000" b="1" dirty="0">
              <a:solidFill>
                <a:schemeClr val="accent3">
                  <a:lumMod val="75000"/>
                </a:schemeClr>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Stakeholders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can</a:t>
            </a:r>
            <a:r>
              <a:rPr lang="sv-SE" sz="3200" dirty="0" smtClean="0">
                <a:solidFill>
                  <a:schemeClr val="tx1"/>
                </a:solidFill>
                <a:latin typeface="Calibri" pitchFamily="34" charset="0"/>
              </a:rPr>
              <a:t> not </a:t>
            </a:r>
            <a:r>
              <a:rPr lang="sv-SE" sz="3200" dirty="0" err="1" smtClean="0">
                <a:solidFill>
                  <a:schemeClr val="tx1"/>
                </a:solidFill>
                <a:latin typeface="Calibri" pitchFamily="34" charset="0"/>
              </a:rPr>
              <a:t>see</a:t>
            </a:r>
            <a:r>
              <a:rPr lang="sv-SE" sz="3200" dirty="0" smtClean="0">
                <a:solidFill>
                  <a:schemeClr val="tx1"/>
                </a:solidFill>
                <a:latin typeface="Calibri" pitchFamily="34" charset="0"/>
              </a:rPr>
              <a:t> progress and </a:t>
            </a:r>
            <a:r>
              <a:rPr lang="sv-SE" sz="3200" dirty="0" err="1" smtClean="0">
                <a:solidFill>
                  <a:schemeClr val="tx1"/>
                </a:solidFill>
                <a:latin typeface="Calibri" pitchFamily="34" charset="0"/>
              </a:rPr>
              <a:t>can</a:t>
            </a:r>
            <a:r>
              <a:rPr lang="sv-SE" sz="3200" dirty="0" smtClean="0">
                <a:solidFill>
                  <a:schemeClr val="tx1"/>
                </a:solidFill>
                <a:latin typeface="Calibri" pitchFamily="34" charset="0"/>
              </a:rPr>
              <a:t> not </a:t>
            </a:r>
            <a:r>
              <a:rPr lang="sv-SE" sz="3200" dirty="0" err="1" smtClean="0">
                <a:solidFill>
                  <a:schemeClr val="tx1"/>
                </a:solidFill>
                <a:latin typeface="Calibri" pitchFamily="34" charset="0"/>
              </a:rPr>
              <a:t>confirm</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project</a:t>
            </a:r>
            <a:r>
              <a:rPr lang="sv-SE" sz="3200" dirty="0" smtClean="0">
                <a:solidFill>
                  <a:schemeClr val="tx1"/>
                </a:solidFill>
                <a:latin typeface="Calibri" pitchFamily="34" charset="0"/>
              </a:rPr>
              <a:t> is on </a:t>
            </a:r>
            <a:r>
              <a:rPr lang="sv-SE" sz="3200" dirty="0" err="1" smtClean="0">
                <a:solidFill>
                  <a:schemeClr val="tx1"/>
                </a:solidFill>
                <a:latin typeface="Calibri" pitchFamily="34" charset="0"/>
              </a:rPr>
              <a:t>track</a:t>
            </a:r>
            <a:r>
              <a:rPr lang="sv-SE" sz="3200" dirty="0" smtClean="0">
                <a:solidFill>
                  <a:schemeClr val="tx1"/>
                </a:solidFill>
                <a:latin typeface="Calibri" pitchFamily="34" charset="0"/>
              </a:rPr>
              <a:t>.</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16386" name="Picture 2" descr="http://www.sysinfotools.com/images/comingsoon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305926"/>
            <a:ext cx="1656184" cy="162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9217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6239" y="2708920"/>
            <a:ext cx="6985000" cy="796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Then</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CI do?</a:t>
            </a:r>
          </a:p>
          <a:p>
            <a:pPr marL="1587" indent="0" algn="ctr" eaLnBrk="1">
              <a:spcBef>
                <a:spcPts val="638"/>
              </a:spcBef>
              <a:spcAft>
                <a:spcPts val="1425"/>
              </a:spcAft>
            </a:pPr>
            <a:endParaRPr lang="sv-SE" sz="4000" b="1" dirty="0">
              <a:solidFill>
                <a:schemeClr val="accent3">
                  <a:lumMod val="75000"/>
                </a:schemeClr>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25043875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But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does</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this</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mean</a:t>
            </a:r>
            <a:r>
              <a:rPr lang="sv-SE" sz="4000" b="1" dirty="0" smtClean="0">
                <a:solidFill>
                  <a:schemeClr val="accent3">
                    <a:lumMod val="75000"/>
                  </a:schemeClr>
                </a:solidFill>
                <a:latin typeface="Calibri" pitchFamily="34" charset="0"/>
              </a:rPr>
              <a:t> in </a:t>
            </a:r>
            <a:r>
              <a:rPr lang="sv-SE" sz="4000" b="1" dirty="0" err="1" smtClean="0">
                <a:solidFill>
                  <a:schemeClr val="accent3">
                    <a:lumMod val="75000"/>
                  </a:schemeClr>
                </a:solidFill>
                <a:latin typeface="Calibri" pitchFamily="34" charset="0"/>
              </a:rPr>
              <a:t>practice</a:t>
            </a:r>
            <a:r>
              <a:rPr lang="sv-SE" sz="4000" b="1" dirty="0" smtClean="0">
                <a:solidFill>
                  <a:schemeClr val="accent3">
                    <a:lumMod val="75000"/>
                  </a:schemeClr>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6148" name="Picture 4" descr="http://en.hdyo.org/assets/ask-question-2-ce96e3e01c85a38a0d39c61cfae6d42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3788" y="2708920"/>
            <a:ext cx="3424436" cy="342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3836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progress </a:t>
            </a:r>
            <a:r>
              <a:rPr lang="sv-SE" sz="4000" b="1" dirty="0" err="1" smtClean="0">
                <a:solidFill>
                  <a:schemeClr val="accent3">
                    <a:lumMod val="75000"/>
                  </a:schemeClr>
                </a:solidFill>
                <a:latin typeface="Calibri" pitchFamily="34" charset="0"/>
              </a:rPr>
              <a:t>visibility</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Access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daily</a:t>
            </a:r>
            <a:r>
              <a:rPr lang="sv-SE" sz="3200" dirty="0" smtClean="0">
                <a:solidFill>
                  <a:schemeClr val="tx1"/>
                </a:solidFill>
                <a:latin typeface="Calibri" pitchFamily="34" charset="0"/>
              </a:rPr>
              <a:t> progress…</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1026" name="Picture 2" descr="http://4vector.com/i/free-vector-magnifying-glass-clip-art_105983_Magnifying_Glass_clip_art_hig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910" y="2636912"/>
            <a:ext cx="4464496" cy="353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85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progress </a:t>
            </a:r>
            <a:r>
              <a:rPr lang="sv-SE" sz="4000" b="1" dirty="0" err="1" smtClean="0">
                <a:solidFill>
                  <a:schemeClr val="accent3">
                    <a:lumMod val="75000"/>
                  </a:schemeClr>
                </a:solidFill>
                <a:latin typeface="Calibri" pitchFamily="34" charset="0"/>
              </a:rPr>
              <a:t>visibility</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Access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measurements</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2050" name="Picture 2" descr="http://allfacebook.com/files/2012/03/measure-280x3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564904"/>
            <a:ext cx="3171056" cy="3397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539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1584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Lower</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Cost</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Defects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can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become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costly</a:t>
            </a: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graphicFrame>
        <p:nvGraphicFramePr>
          <p:cNvPr id="2" name="Diagram 1"/>
          <p:cNvGraphicFramePr/>
          <p:nvPr>
            <p:extLst>
              <p:ext uri="{D42A27DB-BD31-4B8C-83A1-F6EECF244321}">
                <p14:modId xmlns:p14="http://schemas.microsoft.com/office/powerpoint/2010/main" val="4265721302"/>
              </p:ext>
            </p:extLst>
          </p:nvPr>
        </p:nvGraphicFramePr>
        <p:xfrm>
          <a:off x="1691680" y="249289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49286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5256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Objective</a:t>
            </a:r>
            <a:r>
              <a:rPr lang="sv-SE" sz="3200" dirty="0" smtClean="0">
                <a:solidFill>
                  <a:schemeClr val="tx1"/>
                </a:solidFill>
                <a:latin typeface="Calibri" pitchFamily="34" charset="0"/>
              </a:rPr>
              <a:t>, Just-in-</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 information on status</a:t>
            </a:r>
          </a:p>
          <a:p>
            <a:pPr marL="1587" indent="0" algn="ctr" eaLnBrk="1">
              <a:spcBef>
                <a:spcPts val="638"/>
              </a:spcBef>
              <a:spcAft>
                <a:spcPts val="1425"/>
              </a:spcAft>
            </a:pPr>
            <a:r>
              <a:rPr lang="sv-SE" sz="3200" dirty="0" err="1" smtClean="0">
                <a:solidFill>
                  <a:schemeClr val="tx1"/>
                </a:solidFill>
                <a:latin typeface="Calibri" pitchFamily="34" charset="0"/>
              </a:rPr>
              <a:t>Smaller</a:t>
            </a:r>
            <a:r>
              <a:rPr lang="sv-SE" sz="3200" dirty="0" smtClean="0">
                <a:solidFill>
                  <a:schemeClr val="tx1"/>
                </a:solidFill>
                <a:latin typeface="Calibri" pitchFamily="34" charset="0"/>
              </a:rPr>
              <a:t> risk </a:t>
            </a:r>
            <a:r>
              <a:rPr lang="sv-SE" sz="3200" dirty="0" err="1" smtClean="0">
                <a:solidFill>
                  <a:schemeClr val="tx1"/>
                </a:solidFill>
                <a:latin typeface="Calibri" pitchFamily="34" charset="0"/>
              </a:rPr>
              <a:t>project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cancelled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due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unclear</a:t>
            </a:r>
            <a:r>
              <a:rPr lang="sv-SE" sz="3200" dirty="0" smtClean="0">
                <a:solidFill>
                  <a:schemeClr val="tx1"/>
                </a:solidFill>
                <a:latin typeface="Calibri" pitchFamily="34" charset="0"/>
              </a:rPr>
              <a:t> status</a:t>
            </a:r>
          </a:p>
          <a:p>
            <a:pPr marL="1587" indent="0" algn="ctr" eaLnBrk="1">
              <a:spcBef>
                <a:spcPts val="638"/>
              </a:spcBef>
              <a:spcAft>
                <a:spcPts val="1425"/>
              </a:spcAft>
            </a:pP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6428233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5256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en-US" sz="2800" b="1" dirty="0">
                <a:solidFill>
                  <a:schemeClr val="accent3">
                    <a:lumMod val="75000"/>
                  </a:schemeClr>
                </a:solidFill>
                <a:latin typeface="Calibri" pitchFamily="34" charset="0"/>
              </a:rPr>
              <a:t>90% rise in </a:t>
            </a:r>
            <a:r>
              <a:rPr lang="en-US" sz="2800" b="1" dirty="0" smtClean="0">
                <a:solidFill>
                  <a:schemeClr val="accent3">
                    <a:lumMod val="75000"/>
                  </a:schemeClr>
                </a:solidFill>
                <a:latin typeface="Calibri" pitchFamily="34" charset="0"/>
              </a:rPr>
              <a:t>LOC/developer productivity</a:t>
            </a:r>
            <a:endParaRPr lang="en-US" sz="2800" b="1" dirty="0">
              <a:solidFill>
                <a:schemeClr val="accent3">
                  <a:lumMod val="75000"/>
                </a:schemeClr>
              </a:solidFill>
              <a:latin typeface="Calibri" pitchFamily="34" charset="0"/>
            </a:endParaRPr>
          </a:p>
          <a:p>
            <a:pPr marL="1587" indent="0" algn="ctr" eaLnBrk="1">
              <a:spcBef>
                <a:spcPts val="638"/>
              </a:spcBef>
              <a:spcAft>
                <a:spcPts val="1425"/>
              </a:spcAft>
            </a:pPr>
            <a:r>
              <a:rPr lang="en-US" sz="2800" b="1" dirty="0">
                <a:solidFill>
                  <a:schemeClr val="accent3">
                    <a:lumMod val="75000"/>
                  </a:schemeClr>
                </a:solidFill>
                <a:latin typeface="Calibri" pitchFamily="34" charset="0"/>
              </a:rPr>
              <a:t>36% reduction defect </a:t>
            </a:r>
            <a:r>
              <a:rPr lang="en-US" sz="2800" b="1" dirty="0" smtClean="0">
                <a:solidFill>
                  <a:schemeClr val="accent3">
                    <a:lumMod val="75000"/>
                  </a:schemeClr>
                </a:solidFill>
                <a:latin typeface="Calibri" pitchFamily="34" charset="0"/>
              </a:rPr>
              <a:t>rate</a:t>
            </a:r>
          </a:p>
          <a:p>
            <a:pPr marL="1587" indent="0" algn="ctr" eaLnBrk="1">
              <a:spcBef>
                <a:spcPts val="638"/>
              </a:spcBef>
              <a:spcAft>
                <a:spcPts val="1425"/>
              </a:spcAft>
            </a:pPr>
            <a:r>
              <a:rPr lang="sv-SE" b="1" dirty="0" err="1" smtClean="0">
                <a:solidFill>
                  <a:schemeClr val="tx1"/>
                </a:solidFill>
                <a:latin typeface="Calibri" pitchFamily="34" charset="0"/>
              </a:rPr>
              <a:t>according</a:t>
            </a:r>
            <a:r>
              <a:rPr lang="sv-SE" b="1" dirty="0" smtClean="0">
                <a:solidFill>
                  <a:schemeClr val="tx1"/>
                </a:solidFill>
                <a:latin typeface="Calibri" pitchFamily="34" charset="0"/>
              </a:rPr>
              <a:t> </a:t>
            </a:r>
            <a:r>
              <a:rPr lang="sv-SE" b="1" dirty="0" err="1" smtClean="0">
                <a:solidFill>
                  <a:schemeClr val="tx1"/>
                </a:solidFill>
                <a:latin typeface="Calibri" pitchFamily="34" charset="0"/>
              </a:rPr>
              <a:t>to</a:t>
            </a:r>
            <a:r>
              <a:rPr lang="sv-SE" b="1" dirty="0" smtClean="0">
                <a:solidFill>
                  <a:schemeClr val="tx1"/>
                </a:solidFill>
                <a:latin typeface="Calibri" pitchFamily="34" charset="0"/>
              </a:rPr>
              <a:t> the </a:t>
            </a:r>
            <a:r>
              <a:rPr lang="sv-SE" b="1" dirty="0" err="1" smtClean="0">
                <a:solidFill>
                  <a:schemeClr val="tx1"/>
                </a:solidFill>
                <a:latin typeface="Calibri" pitchFamily="34" charset="0"/>
              </a:rPr>
              <a:t>article</a:t>
            </a:r>
            <a:r>
              <a:rPr lang="sv-SE" b="1" dirty="0" smtClean="0">
                <a:solidFill>
                  <a:schemeClr val="tx1"/>
                </a:solidFill>
                <a:latin typeface="Calibri" pitchFamily="34" charset="0"/>
              </a:rPr>
              <a:t>:</a:t>
            </a:r>
            <a:endParaRPr lang="en-US" b="1" dirty="0" smtClean="0">
              <a:solidFill>
                <a:schemeClr val="tx1"/>
              </a:solidFill>
              <a:latin typeface="Calibri" pitchFamily="34" charset="0"/>
            </a:endParaRPr>
          </a:p>
          <a:p>
            <a:pPr marL="1587" indent="0" algn="ctr" eaLnBrk="1">
              <a:spcBef>
                <a:spcPts val="638"/>
              </a:spcBef>
              <a:spcAft>
                <a:spcPts val="1425"/>
              </a:spcAft>
            </a:pPr>
            <a:r>
              <a:rPr lang="en-US" sz="2400" i="1" dirty="0" smtClean="0">
                <a:solidFill>
                  <a:schemeClr val="tx1"/>
                </a:solidFill>
                <a:latin typeface="Calibri" pitchFamily="34" charset="0"/>
              </a:rPr>
              <a:t>“Trade-offs </a:t>
            </a:r>
            <a:r>
              <a:rPr lang="en-US" sz="2400" i="1" dirty="0">
                <a:solidFill>
                  <a:schemeClr val="tx1"/>
                </a:solidFill>
                <a:latin typeface="Calibri" pitchFamily="34" charset="0"/>
              </a:rPr>
              <a:t>between Productivity and Quality in Selecting Software </a:t>
            </a:r>
            <a:r>
              <a:rPr lang="en-US" sz="2400" i="1" dirty="0" smtClean="0">
                <a:solidFill>
                  <a:schemeClr val="tx1"/>
                </a:solidFill>
                <a:latin typeface="Calibri" pitchFamily="34" charset="0"/>
              </a:rPr>
              <a:t>Development </a:t>
            </a:r>
            <a:r>
              <a:rPr lang="en-US" sz="2400" i="1" dirty="0" err="1">
                <a:solidFill>
                  <a:schemeClr val="tx1"/>
                </a:solidFill>
                <a:latin typeface="Calibri" pitchFamily="34" charset="0"/>
              </a:rPr>
              <a:t>Pratices</a:t>
            </a:r>
            <a:r>
              <a:rPr lang="en-US" sz="2400" i="1" dirty="0">
                <a:solidFill>
                  <a:schemeClr val="tx1"/>
                </a:solidFill>
                <a:latin typeface="Calibri" pitchFamily="34" charset="0"/>
              </a:rPr>
              <a:t>"</a:t>
            </a:r>
          </a:p>
          <a:p>
            <a:pPr marL="1587" indent="0" algn="ctr" eaLnBrk="1">
              <a:spcBef>
                <a:spcPts val="638"/>
              </a:spcBef>
              <a:spcAft>
                <a:spcPts val="1425"/>
              </a:spcAft>
            </a:pPr>
            <a:r>
              <a:rPr lang="en-US" sz="2400" dirty="0" smtClean="0">
                <a:solidFill>
                  <a:schemeClr val="tx1"/>
                </a:solidFill>
                <a:latin typeface="Calibri" pitchFamily="34" charset="0"/>
              </a:rPr>
              <a:t>published in: </a:t>
            </a:r>
            <a:r>
              <a:rPr lang="en-US" sz="2400" b="1" i="1" dirty="0" smtClean="0">
                <a:solidFill>
                  <a:schemeClr val="tx1"/>
                </a:solidFill>
                <a:latin typeface="Calibri" pitchFamily="34" charset="0"/>
              </a:rPr>
              <a:t>IEEE </a:t>
            </a:r>
            <a:r>
              <a:rPr lang="en-US" sz="2400" b="1" i="1" dirty="0">
                <a:solidFill>
                  <a:schemeClr val="tx1"/>
                </a:solidFill>
                <a:latin typeface="Calibri" pitchFamily="34" charset="0"/>
              </a:rPr>
              <a:t>Software</a:t>
            </a:r>
            <a:endParaRPr lang="sv-SE" sz="2400" b="1" i="1"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6866682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2052" name="Picture 4" descr="http://managetotest.files.wordpress.com/2011/12/20111212-191005.jpg"/>
          <p:cNvPicPr>
            <a:picLocks noChangeAspect="1" noChangeArrowheads="1"/>
          </p:cNvPicPr>
          <p:nvPr/>
        </p:nvPicPr>
        <p:blipFill rotWithShape="1">
          <a:blip r:embed="rId3">
            <a:extLst>
              <a:ext uri="{28A0092B-C50C-407E-A947-70E740481C1C}">
                <a14:useLocalDpi xmlns:a14="http://schemas.microsoft.com/office/drawing/2010/main" val="0"/>
              </a:ext>
            </a:extLst>
          </a:blip>
          <a:srcRect t="19956" b="1664"/>
          <a:stretch/>
        </p:blipFill>
        <p:spPr bwMode="auto">
          <a:xfrm>
            <a:off x="2987824" y="2961368"/>
            <a:ext cx="3600400" cy="3780000"/>
          </a:xfrm>
          <a:prstGeom prst="rect">
            <a:avLst/>
          </a:prstGeom>
          <a:noFill/>
          <a:extLst>
            <a:ext uri="{909E8E84-426E-40DD-AFC4-6F175D3DCCD1}">
              <a14:hiddenFill xmlns:a14="http://schemas.microsoft.com/office/drawing/2010/main">
                <a:solidFill>
                  <a:srgbClr val="FFFFFF"/>
                </a:solidFill>
              </a14:hiddenFill>
            </a:ext>
          </a:extLst>
        </p:spPr>
      </p:pic>
      <p:sp>
        <p:nvSpPr>
          <p:cNvPr id="6146" name="Text Box 1"/>
          <p:cNvSpPr txBox="1">
            <a:spLocks noChangeArrowheads="1"/>
          </p:cNvSpPr>
          <p:nvPr/>
        </p:nvSpPr>
        <p:spPr bwMode="auto">
          <a:xfrm>
            <a:off x="1331913" y="1052736"/>
            <a:ext cx="6985000" cy="4464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p>
          <a:p>
            <a:pPr marL="1587" indent="0" algn="ctr" eaLnBrk="1">
              <a:spcBef>
                <a:spcPts val="638"/>
              </a:spcBef>
              <a:spcAft>
                <a:spcPts val="1425"/>
              </a:spcAft>
            </a:pPr>
            <a:r>
              <a:rPr lang="sv-SE" sz="3200" dirty="0" smtClean="0">
                <a:solidFill>
                  <a:schemeClr val="tx1"/>
                </a:solidFill>
                <a:latin typeface="Calibri" pitchFamily="34" charset="0"/>
              </a:rPr>
              <a:t>Status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builds</a:t>
            </a:r>
            <a:r>
              <a:rPr lang="sv-SE" sz="3200" dirty="0" smtClean="0">
                <a:solidFill>
                  <a:schemeClr val="tx1"/>
                </a:solidFill>
                <a:latin typeface="Calibri" pitchFamily="34" charset="0"/>
              </a:rPr>
              <a:t> shows trends in </a:t>
            </a: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success</a:t>
            </a:r>
            <a:r>
              <a:rPr lang="sv-SE" sz="3200" dirty="0" smtClean="0">
                <a:solidFill>
                  <a:schemeClr val="tx1"/>
                </a:solidFill>
                <a:latin typeface="Calibri" pitchFamily="34" charset="0"/>
              </a:rPr>
              <a:t>/</a:t>
            </a:r>
            <a:r>
              <a:rPr lang="sv-SE" sz="3200" dirty="0" err="1" smtClean="0">
                <a:solidFill>
                  <a:schemeClr val="tx1"/>
                </a:solidFill>
                <a:latin typeface="Calibri" pitchFamily="34" charset="0"/>
              </a:rPr>
              <a:t>failiure</a:t>
            </a:r>
            <a:r>
              <a:rPr lang="sv-SE" sz="3200" dirty="0" smtClean="0">
                <a:solidFill>
                  <a:schemeClr val="tx1"/>
                </a:solidFill>
                <a:latin typeface="Calibri" pitchFamily="34" charset="0"/>
              </a:rPr>
              <a:t> rates, overall </a:t>
            </a:r>
            <a:r>
              <a:rPr lang="sv-SE" sz="3200" dirty="0" err="1" smtClean="0">
                <a:solidFill>
                  <a:schemeClr val="tx1"/>
                </a:solidFill>
                <a:latin typeface="Calibri" pitchFamily="34" charset="0"/>
              </a:rPr>
              <a:t>quality</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etc</a:t>
            </a:r>
            <a:endParaRPr lang="sv-SE" sz="3200" dirty="0" smtClean="0">
              <a:solidFill>
                <a:schemeClr val="tx1"/>
              </a:solidFill>
              <a:latin typeface="Calibri" pitchFamily="34" charset="0"/>
            </a:endParaRPr>
          </a:p>
        </p:txBody>
      </p:sp>
    </p:spTree>
    <p:extLst>
      <p:ext uri="{BB962C8B-B14F-4D97-AF65-F5344CB8AC3E}">
        <p14:creationId xmlns:p14="http://schemas.microsoft.com/office/powerpoint/2010/main" val="5019936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product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With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each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software is </a:t>
            </a:r>
            <a:r>
              <a:rPr lang="sv-SE" sz="3200" dirty="0" err="1" smtClean="0">
                <a:solidFill>
                  <a:schemeClr val="tx1"/>
                </a:solidFill>
                <a:latin typeface="Calibri" pitchFamily="34" charset="0"/>
              </a:rPr>
              <a:t>verified</a:t>
            </a:r>
            <a:r>
              <a:rPr lang="sv-SE" sz="3200" dirty="0" smtClean="0">
                <a:solidFill>
                  <a:schemeClr val="tx1"/>
                </a:solidFill>
                <a:latin typeface="Calibri" pitchFamily="34" charset="0"/>
              </a:rPr>
              <a:t>!</a:t>
            </a: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3074" name="Picture 2" descr="http://3.bp.blogspot.com/-nwlSm77xXsk/UHrOBNUjAuI/AAAAAAAABBk/JJO_hxvpEA4/s1600/qual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3789040"/>
            <a:ext cx="27813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7051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product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Number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tests </a:t>
            </a:r>
            <a:r>
              <a:rPr lang="sv-SE" sz="3200" dirty="0" err="1" smtClean="0">
                <a:solidFill>
                  <a:schemeClr val="tx1"/>
                </a:solidFill>
                <a:latin typeface="Calibri" pitchFamily="34" charset="0"/>
              </a:rPr>
              <a:t>run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increases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drastically</a:t>
            </a:r>
            <a:r>
              <a:rPr lang="sv-SE" sz="3200" dirty="0" smtClean="0">
                <a:solidFill>
                  <a:schemeClr val="tx1"/>
                </a:solidFill>
                <a:latin typeface="Calibri" pitchFamily="34" charset="0"/>
              </a:rPr>
              <a:t>!</a:t>
            </a: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3074" name="Picture 2" descr="http://3.bp.blogspot.com/-nwlSm77xXsk/UHrOBNUjAuI/AAAAAAAABBk/JJO_hxvpEA4/s1600/qual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3789040"/>
            <a:ext cx="27813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8876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product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Tests </a:t>
            </a:r>
            <a:r>
              <a:rPr lang="sv-SE" sz="3200" dirty="0" err="1" smtClean="0">
                <a:solidFill>
                  <a:schemeClr val="tx1"/>
                </a:solidFill>
                <a:latin typeface="Calibri" pitchFamily="34" charset="0"/>
              </a:rPr>
              <a:t>run</a:t>
            </a:r>
            <a:r>
              <a:rPr lang="sv-SE" sz="3200" dirty="0" smtClean="0">
                <a:solidFill>
                  <a:schemeClr val="tx1"/>
                </a:solidFill>
                <a:latin typeface="Calibri" pitchFamily="34" charset="0"/>
              </a:rPr>
              <a:t> on ”</a:t>
            </a:r>
            <a:r>
              <a:rPr lang="sv-SE" sz="3200" dirty="0" err="1" smtClean="0">
                <a:solidFill>
                  <a:schemeClr val="tx1"/>
                </a:solidFill>
                <a:latin typeface="Calibri" pitchFamily="34" charset="0"/>
              </a:rPr>
              <a:t>near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production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environment</a:t>
            </a:r>
            <a:r>
              <a:rPr lang="sv-SE" sz="3200" dirty="0" smtClean="0">
                <a:solidFill>
                  <a:schemeClr val="tx1"/>
                </a:solidFill>
                <a:latin typeface="Calibri" pitchFamily="34" charset="0"/>
              </a:rPr>
              <a:t>!</a:t>
            </a: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pic>
        <p:nvPicPr>
          <p:cNvPr id="3074" name="Picture 2" descr="http://3.bp.blogspot.com/-nwlSm77xXsk/UHrOBNUjAuI/AAAAAAAABBk/JJO_hxvpEA4/s1600/qual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3789040"/>
            <a:ext cx="27813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7111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i4.mirror.co.uk/incoming/article112606.ece/ALTERNATES/s615/image-1-for-coleen-25-02-11-gallery-312094139-1126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717032"/>
            <a:ext cx="3600400" cy="2394412"/>
          </a:xfrm>
          <a:prstGeom prst="rect">
            <a:avLst/>
          </a:prstGeom>
          <a:noFill/>
          <a:extLst>
            <a:ext uri="{909E8E84-426E-40DD-AFC4-6F175D3DCCD1}">
              <a14:hiddenFill xmlns:a14="http://schemas.microsoft.com/office/drawing/2010/main">
                <a:solidFill>
                  <a:srgbClr val="FFFFFF"/>
                </a:solidFill>
              </a14:hiddenFill>
            </a:ext>
          </a:extLst>
        </p:spPr>
      </p:pic>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product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Developers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more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confident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making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their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changes</a:t>
            </a:r>
            <a:endParaRPr lang="sv-SE" sz="3200" dirty="0" smtClean="0">
              <a:solidFill>
                <a:schemeClr val="tx1"/>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16039107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 </a:t>
            </a:r>
            <a:r>
              <a:rPr lang="sv-SE" sz="4000" b="1" dirty="0" err="1" smtClean="0">
                <a:solidFill>
                  <a:schemeClr val="accent3">
                    <a:lumMod val="75000"/>
                  </a:schemeClr>
                </a:solidFill>
                <a:latin typeface="Calibri" pitchFamily="34" charset="0"/>
              </a:rPr>
              <a:t>single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code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repository</a:t>
            </a:r>
            <a:r>
              <a:rPr lang="sv-SE" sz="4000" b="1" dirty="0" smtClean="0">
                <a:solidFill>
                  <a:schemeClr val="accent3">
                    <a:lumMod val="75000"/>
                  </a:schemeClr>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sp>
        <p:nvSpPr>
          <p:cNvPr id="2" name="Magnetskiva 1"/>
          <p:cNvSpPr/>
          <p:nvPr/>
        </p:nvSpPr>
        <p:spPr>
          <a:xfrm>
            <a:off x="4211960" y="3573016"/>
            <a:ext cx="1008112" cy="129614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4437112"/>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075278"/>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4403912"/>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Vänster-höger 3"/>
          <p:cNvSpPr/>
          <p:nvPr/>
        </p:nvSpPr>
        <p:spPr>
          <a:xfrm rot="899606">
            <a:off x="2914756" y="3465004"/>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Vänster-höger 12"/>
          <p:cNvSpPr/>
          <p:nvPr/>
        </p:nvSpPr>
        <p:spPr>
          <a:xfrm rot="19841199">
            <a:off x="3221443" y="4850141"/>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Vänster-höger 13"/>
          <p:cNvSpPr/>
          <p:nvPr/>
        </p:nvSpPr>
        <p:spPr>
          <a:xfrm rot="19841199">
            <a:off x="5573332" y="3403461"/>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Vänster-höger 14"/>
          <p:cNvSpPr/>
          <p:nvPr/>
        </p:nvSpPr>
        <p:spPr>
          <a:xfrm rot="1152287">
            <a:off x="5722676" y="4741626"/>
            <a:ext cx="720080"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0339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dragonglobe.com/wp-content/uploads/2008/12/goal_set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284984"/>
            <a:ext cx="2886075" cy="3152775"/>
          </a:xfrm>
          <a:prstGeom prst="rect">
            <a:avLst/>
          </a:prstGeom>
          <a:noFill/>
          <a:extLst>
            <a:ext uri="{909E8E84-426E-40DD-AFC4-6F175D3DCCD1}">
              <a14:hiddenFill xmlns:a14="http://schemas.microsoft.com/office/drawing/2010/main">
                <a:solidFill>
                  <a:srgbClr val="FFFFFF"/>
                </a:solidFill>
              </a14:hiddenFill>
            </a:ext>
          </a:extLst>
        </p:spPr>
      </p:pic>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Increased</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product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confidence</a:t>
            </a:r>
            <a:endParaRPr lang="sv-SE" sz="4000" b="1" dirty="0" smtClean="0">
              <a:solidFill>
                <a:schemeClr val="accent3">
                  <a:lumMod val="75000"/>
                </a:schemeClr>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Client</a:t>
            </a:r>
            <a:r>
              <a:rPr lang="sv-SE" sz="3200" dirty="0" smtClean="0">
                <a:solidFill>
                  <a:schemeClr val="tx1"/>
                </a:solidFill>
                <a:latin typeface="Calibri" pitchFamily="34" charset="0"/>
              </a:rPr>
              <a:t> </a:t>
            </a:r>
            <a:r>
              <a:rPr lang="sv-SE" sz="3200" dirty="0" err="1">
                <a:solidFill>
                  <a:schemeClr val="tx1"/>
                </a:solidFill>
                <a:latin typeface="Calibri" pitchFamily="34" charset="0"/>
              </a:rPr>
              <a:t>can</a:t>
            </a:r>
            <a:r>
              <a:rPr lang="sv-SE" sz="3200" dirty="0">
                <a:solidFill>
                  <a:schemeClr val="tx1"/>
                </a:solidFill>
                <a:latin typeface="Calibri" pitchFamily="34" charset="0"/>
              </a:rPr>
              <a:t> at </a:t>
            </a:r>
            <a:r>
              <a:rPr lang="sv-SE" sz="3200" dirty="0" err="1">
                <a:solidFill>
                  <a:schemeClr val="tx1"/>
                </a:solidFill>
                <a:latin typeface="Calibri" pitchFamily="34" charset="0"/>
              </a:rPr>
              <a:t>every</a:t>
            </a:r>
            <a:r>
              <a:rPr lang="sv-SE" sz="3200" dirty="0">
                <a:solidFill>
                  <a:schemeClr val="tx1"/>
                </a:solidFill>
                <a:latin typeface="Calibri" pitchFamily="34" charset="0"/>
              </a:rPr>
              <a:t> moment </a:t>
            </a:r>
            <a:r>
              <a:rPr lang="sv-SE" sz="3200" dirty="0" err="1">
                <a:solidFill>
                  <a:schemeClr val="tx1"/>
                </a:solidFill>
                <a:latin typeface="Calibri" pitchFamily="34" charset="0"/>
              </a:rPr>
              <a:t>see</a:t>
            </a:r>
            <a:r>
              <a:rPr lang="sv-SE" sz="3200" dirty="0">
                <a:solidFill>
                  <a:schemeClr val="tx1"/>
                </a:solidFill>
                <a:latin typeface="Calibri" pitchFamily="34" charset="0"/>
              </a:rPr>
              <a:t> </a:t>
            </a:r>
            <a:r>
              <a:rPr lang="sv-SE" sz="3200" dirty="0" smtClean="0">
                <a:solidFill>
                  <a:schemeClr val="tx1"/>
                </a:solidFill>
                <a:latin typeface="Calibri" pitchFamily="34" charset="0"/>
              </a:rPr>
              <a:t>status, </a:t>
            </a:r>
            <a:r>
              <a:rPr lang="sv-SE" sz="3200" dirty="0" err="1" smtClean="0">
                <a:solidFill>
                  <a:schemeClr val="tx1"/>
                </a:solidFill>
                <a:latin typeface="Calibri" pitchFamily="34" charset="0"/>
              </a:rPr>
              <a:t>functionality</a:t>
            </a:r>
            <a:r>
              <a:rPr lang="sv-SE" sz="3200" dirty="0" smtClean="0">
                <a:solidFill>
                  <a:schemeClr val="tx1"/>
                </a:solidFill>
                <a:latin typeface="Calibri" pitchFamily="34" charset="0"/>
              </a:rPr>
              <a:t> </a:t>
            </a:r>
            <a:r>
              <a:rPr lang="sv-SE" sz="3200" dirty="0">
                <a:solidFill>
                  <a:schemeClr val="tx1"/>
                </a:solidFill>
                <a:latin typeface="Calibri" pitchFamily="34" charset="0"/>
              </a:rPr>
              <a:t>and </a:t>
            </a:r>
            <a:r>
              <a:rPr lang="sv-SE" sz="3200" dirty="0" err="1">
                <a:solidFill>
                  <a:schemeClr val="tx1"/>
                </a:solidFill>
                <a:latin typeface="Calibri" pitchFamily="34" charset="0"/>
              </a:rPr>
              <a:t>verify</a:t>
            </a:r>
            <a:r>
              <a:rPr lang="sv-SE" sz="3200" dirty="0">
                <a:solidFill>
                  <a:schemeClr val="tx1"/>
                </a:solidFill>
                <a:latin typeface="Calibri" pitchFamily="34" charset="0"/>
              </a:rPr>
              <a:t> </a:t>
            </a:r>
            <a:r>
              <a:rPr lang="sv-SE" sz="3200" dirty="0" err="1">
                <a:solidFill>
                  <a:schemeClr val="tx1"/>
                </a:solidFill>
                <a:latin typeface="Calibri" pitchFamily="34" charset="0"/>
              </a:rPr>
              <a:t>project</a:t>
            </a:r>
            <a:r>
              <a:rPr lang="sv-SE" sz="3200" dirty="0">
                <a:solidFill>
                  <a:schemeClr val="tx1"/>
                </a:solidFill>
                <a:latin typeface="Calibri" pitchFamily="34" charset="0"/>
              </a:rPr>
              <a:t> is on </a:t>
            </a:r>
            <a:r>
              <a:rPr lang="sv-SE" sz="3200" dirty="0" err="1" smtClean="0">
                <a:solidFill>
                  <a:schemeClr val="tx1"/>
                </a:solidFill>
                <a:latin typeface="Calibri" pitchFamily="34" charset="0"/>
              </a:rPr>
              <a:t>track</a:t>
            </a:r>
            <a:r>
              <a:rPr lang="sv-SE" sz="3200" dirty="0" smtClean="0">
                <a:solidFill>
                  <a:schemeClr val="tx1"/>
                </a:solidFill>
                <a:latin typeface="Calibri" pitchFamily="34" charset="0"/>
              </a:rPr>
              <a:t>!</a:t>
            </a:r>
            <a:endParaRPr lang="sv-SE" sz="3200" dirty="0">
              <a:solidFill>
                <a:schemeClr val="tx1"/>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22454959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752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smtClean="0">
                <a:solidFill>
                  <a:schemeClr val="accent3">
                    <a:lumMod val="75000"/>
                  </a:schemeClr>
                </a:solidFill>
                <a:latin typeface="Calibri" pitchFamily="34" charset="0"/>
              </a:rPr>
              <a:t>Faster </a:t>
            </a:r>
            <a:r>
              <a:rPr lang="sv-SE" sz="4000" b="1" dirty="0" err="1" smtClean="0">
                <a:solidFill>
                  <a:schemeClr val="accent3">
                    <a:lumMod val="75000"/>
                  </a:schemeClr>
                </a:solidFill>
                <a:latin typeface="Calibri" pitchFamily="34" charset="0"/>
              </a:rPr>
              <a:t>time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market</a:t>
            </a:r>
          </a:p>
          <a:p>
            <a:pPr marL="1587" indent="0" algn="ctr" eaLnBrk="1">
              <a:spcBef>
                <a:spcPts val="638"/>
              </a:spcBef>
              <a:spcAft>
                <a:spcPts val="1425"/>
              </a:spcAft>
            </a:pPr>
            <a:r>
              <a:rPr lang="sv-SE" sz="3200" dirty="0" err="1" smtClean="0">
                <a:solidFill>
                  <a:schemeClr val="tx1"/>
                </a:solidFill>
                <a:latin typeface="Calibri" pitchFamily="34" charset="0"/>
              </a:rPr>
              <a:t>Minimized</a:t>
            </a:r>
            <a:r>
              <a:rPr lang="sv-SE" sz="3200" dirty="0" smtClean="0">
                <a:solidFill>
                  <a:schemeClr val="tx1"/>
                </a:solidFill>
                <a:latin typeface="Calibri" pitchFamily="34" charset="0"/>
              </a:rPr>
              <a:t> integration </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a:t>
            </a: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Integration </a:t>
            </a:r>
            <a:r>
              <a:rPr lang="sv-SE" sz="3200" dirty="0" err="1" smtClean="0">
                <a:solidFill>
                  <a:schemeClr val="tx1"/>
                </a:solidFill>
                <a:latin typeface="Calibri" pitchFamily="34" charset="0"/>
              </a:rPr>
              <a:t>bugs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identified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early</a:t>
            </a:r>
            <a:r>
              <a:rPr lang="sv-SE" sz="3200" dirty="0" smtClean="0">
                <a:solidFill>
                  <a:schemeClr val="tx1"/>
                </a:solidFill>
                <a:latin typeface="Calibri" pitchFamily="34" charset="0"/>
              </a:rPr>
              <a:t>!</a:t>
            </a: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17653683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2636912"/>
            <a:ext cx="6985000" cy="86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Facilitating</a:t>
            </a:r>
            <a:r>
              <a:rPr lang="sv-SE" sz="4000" b="1" dirty="0" smtClean="0">
                <a:solidFill>
                  <a:schemeClr val="accent3">
                    <a:lumMod val="75000"/>
                  </a:schemeClr>
                </a:solidFill>
                <a:latin typeface="Calibri" pitchFamily="34" charset="0"/>
              </a:rPr>
              <a:t> CI</a:t>
            </a:r>
            <a:endParaRPr lang="sv-SE" sz="3200" dirty="0">
              <a:solidFill>
                <a:schemeClr val="tx1"/>
              </a:solidFill>
              <a:latin typeface="Calibri" pitchFamily="34" charset="0"/>
            </a:endParaRPr>
          </a:p>
          <a:p>
            <a:pPr marL="1587" indent="0" algn="ctr" eaLnBrk="1">
              <a:spcBef>
                <a:spcPts val="638"/>
              </a:spcBef>
              <a:spcAft>
                <a:spcPts val="1425"/>
              </a:spcAft>
            </a:pPr>
            <a:endParaRPr lang="sv-SE" sz="32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smtClean="0">
                <a:solidFill>
                  <a:srgbClr val="EEECE1"/>
                </a:solidFill>
                <a:latin typeface="Cambria" pitchFamily="18" charset="0"/>
              </a:rPr>
              <a:t>Motivating the management</a:t>
            </a:r>
            <a:endParaRPr lang="en-US" sz="3000" dirty="0">
              <a:solidFill>
                <a:srgbClr val="EEECE1"/>
              </a:solidFill>
              <a:latin typeface="Cambria" pitchFamily="18" charset="0"/>
            </a:endParaRPr>
          </a:p>
        </p:txBody>
      </p:sp>
    </p:spTree>
    <p:extLst>
      <p:ext uri="{BB962C8B-B14F-4D97-AF65-F5344CB8AC3E}">
        <p14:creationId xmlns:p14="http://schemas.microsoft.com/office/powerpoint/2010/main" val="17927634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a manager do?</a:t>
            </a:r>
            <a:endParaRPr lang="sv-SE" sz="3200" dirty="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Don’t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micromanage</a:t>
            </a:r>
            <a:r>
              <a:rPr lang="sv-SE" sz="3200" dirty="0" smtClean="0">
                <a:solidFill>
                  <a:schemeClr val="tx1"/>
                </a:solidFill>
                <a:latin typeface="Calibri" pitchFamily="34" charset="0"/>
              </a:rPr>
              <a:t> teams</a:t>
            </a: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Trust teams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do </a:t>
            </a:r>
            <a:r>
              <a:rPr lang="sv-SE" sz="3200" dirty="0" err="1" smtClean="0">
                <a:solidFill>
                  <a:schemeClr val="tx1"/>
                </a:solidFill>
                <a:latin typeface="Calibri" pitchFamily="34" charset="0"/>
              </a:rPr>
              <a:t>their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work</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Facilitating CI</a:t>
            </a:r>
          </a:p>
        </p:txBody>
      </p:sp>
    </p:spTree>
    <p:extLst>
      <p:ext uri="{BB962C8B-B14F-4D97-AF65-F5344CB8AC3E}">
        <p14:creationId xmlns:p14="http://schemas.microsoft.com/office/powerpoint/2010/main" val="12804340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a manager do?</a:t>
            </a:r>
            <a:endParaRPr lang="sv-SE" sz="3200" dirty="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Listen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criticism</a:t>
            </a:r>
            <a:endParaRPr lang="sv-SE" sz="3200" dirty="0" smtClean="0">
              <a:solidFill>
                <a:schemeClr val="tx1"/>
              </a:solidFill>
              <a:latin typeface="Calibri" pitchFamily="34" charset="0"/>
            </a:endParaRP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When</a:t>
            </a:r>
            <a:r>
              <a:rPr lang="sv-SE" sz="3200" dirty="0" smtClean="0">
                <a:solidFill>
                  <a:schemeClr val="tx1"/>
                </a:solidFill>
                <a:latin typeface="Calibri" pitchFamily="34" charset="0"/>
              </a:rPr>
              <a:t> teams </a:t>
            </a:r>
            <a:r>
              <a:rPr lang="sv-SE" sz="3200" dirty="0" err="1" smtClean="0">
                <a:solidFill>
                  <a:schemeClr val="tx1"/>
                </a:solidFill>
                <a:latin typeface="Calibri" pitchFamily="34" charset="0"/>
              </a:rPr>
              <a:t>say</a:t>
            </a:r>
            <a:r>
              <a:rPr lang="sv-SE" sz="3200" dirty="0" smtClean="0">
                <a:solidFill>
                  <a:schemeClr val="tx1"/>
                </a:solidFill>
                <a:latin typeface="Calibri" pitchFamily="34" charset="0"/>
              </a:rPr>
              <a:t> a </a:t>
            </a:r>
            <a:r>
              <a:rPr lang="sv-SE" sz="3200" dirty="0" err="1" smtClean="0">
                <a:solidFill>
                  <a:schemeClr val="tx1"/>
                </a:solidFill>
                <a:latin typeface="Calibri" pitchFamily="34" charset="0"/>
              </a:rPr>
              <a:t>way</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working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doesn’t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work</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there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ususally</a:t>
            </a:r>
            <a:r>
              <a:rPr lang="sv-SE" sz="3200" dirty="0" smtClean="0">
                <a:solidFill>
                  <a:schemeClr val="tx1"/>
                </a:solidFill>
                <a:latin typeface="Calibri" pitchFamily="34" charset="0"/>
              </a:rPr>
              <a:t> is </a:t>
            </a:r>
            <a:r>
              <a:rPr lang="sv-SE" sz="3200" dirty="0" err="1" smtClean="0">
                <a:solidFill>
                  <a:schemeClr val="tx1"/>
                </a:solidFill>
                <a:latin typeface="Calibri" pitchFamily="34" charset="0"/>
              </a:rPr>
              <a:t>some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truth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behind</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claim</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Facilitating CI</a:t>
            </a:r>
          </a:p>
        </p:txBody>
      </p:sp>
    </p:spTree>
    <p:extLst>
      <p:ext uri="{BB962C8B-B14F-4D97-AF65-F5344CB8AC3E}">
        <p14:creationId xmlns:p14="http://schemas.microsoft.com/office/powerpoint/2010/main" val="7616421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a manager do?</a:t>
            </a:r>
            <a:endParaRPr lang="sv-SE" sz="3200" dirty="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Act</a:t>
            </a:r>
            <a:r>
              <a:rPr lang="sv-SE" sz="3200" dirty="0" smtClean="0">
                <a:solidFill>
                  <a:schemeClr val="tx1"/>
                </a:solidFill>
                <a:latin typeface="Calibri" pitchFamily="34" charset="0"/>
              </a:rPr>
              <a:t> on </a:t>
            </a:r>
            <a:r>
              <a:rPr lang="sv-SE" sz="3200" dirty="0" err="1" smtClean="0">
                <a:solidFill>
                  <a:schemeClr val="tx1"/>
                </a:solidFill>
                <a:latin typeface="Calibri" pitchFamily="34" charset="0"/>
              </a:rPr>
              <a:t>criticism</a:t>
            </a:r>
            <a:endParaRPr lang="sv-SE" sz="3200" dirty="0" smtClean="0">
              <a:solidFill>
                <a:schemeClr val="tx1"/>
              </a:solidFill>
              <a:latin typeface="Calibri" pitchFamily="34" charset="0"/>
            </a:endParaRP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Make sure teams </a:t>
            </a:r>
            <a:r>
              <a:rPr lang="sv-SE" sz="3200" dirty="0" err="1" smtClean="0">
                <a:solidFill>
                  <a:schemeClr val="tx1"/>
                </a:solidFill>
                <a:latin typeface="Calibri" pitchFamily="34" charset="0"/>
              </a:rPr>
              <a:t>see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that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their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constructive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criticism</a:t>
            </a:r>
            <a:r>
              <a:rPr lang="sv-SE" sz="3200" dirty="0" smtClean="0">
                <a:solidFill>
                  <a:schemeClr val="tx1"/>
                </a:solidFill>
                <a:latin typeface="Calibri" pitchFamily="34" charset="0"/>
              </a:rPr>
              <a:t> is </a:t>
            </a:r>
            <a:r>
              <a:rPr lang="sv-SE" sz="3200" dirty="0" err="1" smtClean="0">
                <a:solidFill>
                  <a:schemeClr val="tx1"/>
                </a:solidFill>
                <a:latin typeface="Calibri" pitchFamily="34" charset="0"/>
              </a:rPr>
              <a:t>acted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upon</a:t>
            </a:r>
            <a:r>
              <a:rPr lang="sv-SE" sz="3200" dirty="0" smtClean="0">
                <a:solidFill>
                  <a:schemeClr val="tx1"/>
                </a:solidFill>
                <a:latin typeface="Calibri" pitchFamily="34" charset="0"/>
              </a:rPr>
              <a:t> and </a:t>
            </a:r>
            <a:r>
              <a:rPr lang="sv-SE" sz="3200" dirty="0" err="1" smtClean="0">
                <a:solidFill>
                  <a:schemeClr val="tx1"/>
                </a:solidFill>
                <a:latin typeface="Calibri" pitchFamily="34" charset="0"/>
              </a:rPr>
              <a:t>changes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made</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Facilitating CI</a:t>
            </a:r>
          </a:p>
        </p:txBody>
      </p:sp>
    </p:spTree>
    <p:extLst>
      <p:ext uri="{BB962C8B-B14F-4D97-AF65-F5344CB8AC3E}">
        <p14:creationId xmlns:p14="http://schemas.microsoft.com/office/powerpoint/2010/main" val="33422579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124744"/>
            <a:ext cx="6985000"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a:spcBef>
                <a:spcPts val="638"/>
              </a:spcBef>
              <a:spcAft>
                <a:spcPts val="1425"/>
              </a:spcAft>
            </a:pPr>
            <a:r>
              <a:rPr lang="sv-SE" sz="4000" b="1" dirty="0" err="1" smtClean="0">
                <a:solidFill>
                  <a:schemeClr val="accent3">
                    <a:lumMod val="75000"/>
                  </a:schemeClr>
                </a:solidFill>
                <a:latin typeface="Calibri" pitchFamily="34" charset="0"/>
              </a:rPr>
              <a:t>What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can</a:t>
            </a:r>
            <a:r>
              <a:rPr lang="sv-SE" sz="4000" b="1" dirty="0" smtClean="0">
                <a:solidFill>
                  <a:schemeClr val="accent3">
                    <a:lumMod val="75000"/>
                  </a:schemeClr>
                </a:solidFill>
                <a:latin typeface="Calibri" pitchFamily="34" charset="0"/>
              </a:rPr>
              <a:t> a manager do?</a:t>
            </a:r>
            <a:endParaRPr lang="sv-SE" sz="3200" dirty="0">
              <a:solidFill>
                <a:schemeClr val="tx1"/>
              </a:solidFill>
              <a:latin typeface="Calibri" pitchFamily="34" charset="0"/>
            </a:endParaRPr>
          </a:p>
          <a:p>
            <a:pPr marL="1587" indent="0" algn="ctr" eaLnBrk="1">
              <a:spcBef>
                <a:spcPts val="638"/>
              </a:spcBef>
              <a:spcAft>
                <a:spcPts val="1425"/>
              </a:spcAft>
            </a:pPr>
            <a:r>
              <a:rPr lang="sv-SE" sz="3200" dirty="0" smtClean="0">
                <a:solidFill>
                  <a:schemeClr val="tx1"/>
                </a:solidFill>
                <a:latin typeface="Calibri" pitchFamily="34" charset="0"/>
              </a:rPr>
              <a:t>Change is not a </a:t>
            </a:r>
            <a:r>
              <a:rPr lang="sv-SE" sz="3200" dirty="0" err="1" smtClean="0">
                <a:solidFill>
                  <a:schemeClr val="tx1"/>
                </a:solidFill>
                <a:latin typeface="Calibri" pitchFamily="34" charset="0"/>
              </a:rPr>
              <a:t>one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 investment</a:t>
            </a:r>
          </a:p>
          <a:p>
            <a:pPr marL="1587" indent="0" algn="ctr" eaLnBrk="1">
              <a:spcBef>
                <a:spcPts val="638"/>
              </a:spcBef>
              <a:spcAft>
                <a:spcPts val="1425"/>
              </a:spcAft>
            </a:pPr>
            <a:endParaRPr lang="sv-SE" sz="3200" dirty="0">
              <a:solidFill>
                <a:schemeClr val="tx1"/>
              </a:solidFill>
              <a:latin typeface="Calibri" pitchFamily="34" charset="0"/>
            </a:endParaRPr>
          </a:p>
          <a:p>
            <a:pPr marL="1587" indent="0" algn="ctr" eaLnBrk="1">
              <a:spcBef>
                <a:spcPts val="638"/>
              </a:spcBef>
              <a:spcAft>
                <a:spcPts val="1425"/>
              </a:spcAft>
            </a:pPr>
            <a:r>
              <a:rPr lang="sv-SE" sz="3200" dirty="0" err="1" smtClean="0">
                <a:solidFill>
                  <a:schemeClr val="tx1"/>
                </a:solidFill>
                <a:latin typeface="Calibri" pitchFamily="34" charset="0"/>
              </a:rPr>
              <a:t>Technology</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people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clients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so </a:t>
            </a:r>
            <a:r>
              <a:rPr lang="sv-SE" sz="3200" dirty="0" err="1" smtClean="0">
                <a:solidFill>
                  <a:schemeClr val="tx1"/>
                </a:solidFill>
                <a:latin typeface="Calibri" pitchFamily="34" charset="0"/>
              </a:rPr>
              <a:t>if</a:t>
            </a:r>
            <a:r>
              <a:rPr lang="sv-SE" sz="3200" dirty="0" smtClean="0">
                <a:solidFill>
                  <a:schemeClr val="tx1"/>
                </a:solidFill>
                <a:latin typeface="Calibri" pitchFamily="34" charset="0"/>
              </a:rPr>
              <a:t> the organisation </a:t>
            </a:r>
            <a:r>
              <a:rPr lang="sv-SE" sz="3200" dirty="0" err="1" smtClean="0">
                <a:solidFill>
                  <a:schemeClr val="tx1"/>
                </a:solidFill>
                <a:latin typeface="Calibri" pitchFamily="34" charset="0"/>
              </a:rPr>
              <a:t>doesn’t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with</a:t>
            </a:r>
            <a:r>
              <a:rPr lang="sv-SE" sz="3200" dirty="0" smtClean="0">
                <a:solidFill>
                  <a:schemeClr val="tx1"/>
                </a:solidFill>
                <a:latin typeface="Calibri" pitchFamily="34" charset="0"/>
              </a:rPr>
              <a:t> it…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a:r>
              <a:rPr lang="en-US" sz="3000" dirty="0">
                <a:solidFill>
                  <a:srgbClr val="EEECE1"/>
                </a:solidFill>
                <a:latin typeface="Cambria" pitchFamily="18" charset="0"/>
              </a:rPr>
              <a:t>Facilitating CI</a:t>
            </a:r>
          </a:p>
        </p:txBody>
      </p:sp>
    </p:spTree>
    <p:extLst>
      <p:ext uri="{BB962C8B-B14F-4D97-AF65-F5344CB8AC3E}">
        <p14:creationId xmlns:p14="http://schemas.microsoft.com/office/powerpoint/2010/main" val="193238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539552" y="1052736"/>
            <a:ext cx="8136904" cy="936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Change </a:t>
            </a:r>
            <a:r>
              <a:rPr lang="sv-SE" sz="4000" b="1" dirty="0" err="1" smtClean="0">
                <a:solidFill>
                  <a:schemeClr val="accent3">
                    <a:lumMod val="75000"/>
                  </a:schemeClr>
                </a:solidFill>
                <a:latin typeface="Calibri" pitchFamily="34" charset="0"/>
              </a:rPr>
              <a:t>happens</a:t>
            </a:r>
            <a:r>
              <a:rPr lang="sv-SE" sz="4000" b="1" dirty="0" smtClean="0">
                <a:solidFill>
                  <a:schemeClr val="accent3">
                    <a:lumMod val="75000"/>
                  </a:schemeClr>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Impediments</a:t>
            </a:r>
            <a:endParaRPr lang="sv-SE" sz="3000" dirty="0">
              <a:solidFill>
                <a:srgbClr val="EEECE1"/>
              </a:solidFill>
              <a:latin typeface="Cambria" pitchFamily="18" charset="0"/>
            </a:endParaRPr>
          </a:p>
        </p:txBody>
      </p:sp>
      <p:pic>
        <p:nvPicPr>
          <p:cNvPr id="2050" name="Picture 2" descr="http://2.bp.blogspot.com/-mCdq4155BxM/UffVsRbAbVI/AAAAAAAAAYI/bfgovUMIyzo/s1600/change-ahead-sig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700808"/>
            <a:ext cx="4824536" cy="475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2724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539552" y="1052736"/>
            <a:ext cx="8136904"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err="1" smtClean="0">
                <a:solidFill>
                  <a:schemeClr val="accent3">
                    <a:lumMod val="75000"/>
                  </a:schemeClr>
                </a:solidFill>
                <a:latin typeface="Calibri" pitchFamily="34" charset="0"/>
              </a:rPr>
              <a:t>Don’t</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let</a:t>
            </a:r>
            <a:r>
              <a:rPr lang="sv-SE" sz="4000" b="1" dirty="0" smtClean="0">
                <a:solidFill>
                  <a:schemeClr val="accent3">
                    <a:lumMod val="75000"/>
                  </a:schemeClr>
                </a:solidFill>
                <a:latin typeface="Calibri" pitchFamily="34" charset="0"/>
              </a:rPr>
              <a:t> team </a:t>
            </a:r>
            <a:r>
              <a:rPr lang="sv-SE" sz="4000" b="1" dirty="0" err="1" smtClean="0">
                <a:solidFill>
                  <a:schemeClr val="accent3">
                    <a:lumMod val="75000"/>
                  </a:schemeClr>
                </a:solidFill>
                <a:latin typeface="Calibri" pitchFamily="34" charset="0"/>
              </a:rPr>
              <a:t>objections</a:t>
            </a:r>
            <a:r>
              <a:rPr lang="sv-SE" sz="4000" b="1" dirty="0" smtClean="0">
                <a:solidFill>
                  <a:schemeClr val="accent3">
                    <a:lumMod val="75000"/>
                  </a:schemeClr>
                </a:solidFill>
                <a:latin typeface="Calibri" pitchFamily="34" charset="0"/>
              </a:rPr>
              <a:t> hinder</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”All teams </a:t>
            </a:r>
            <a:r>
              <a:rPr lang="sv-SE" sz="3200" dirty="0" err="1" smtClean="0">
                <a:solidFill>
                  <a:schemeClr val="tx1"/>
                </a:solidFill>
                <a:latin typeface="Calibri" pitchFamily="34" charset="0"/>
              </a:rPr>
              <a:t>are</a:t>
            </a:r>
            <a:r>
              <a:rPr lang="sv-SE" sz="3200" dirty="0">
                <a:solidFill>
                  <a:schemeClr val="tx1"/>
                </a:solidFill>
                <a:latin typeface="Calibri" pitchFamily="34" charset="0"/>
              </a:rPr>
              <a:t> </a:t>
            </a:r>
            <a:r>
              <a:rPr lang="sv-SE" sz="3200" dirty="0" err="1" smtClean="0">
                <a:solidFill>
                  <a:schemeClr val="tx1"/>
                </a:solidFill>
                <a:latin typeface="Calibri" pitchFamily="34" charset="0"/>
              </a:rPr>
              <a:t>used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change</a:t>
            </a:r>
            <a:r>
              <a:rPr lang="sv-SE" sz="3200" dirty="0" smtClean="0">
                <a:solidFill>
                  <a:schemeClr val="tx1"/>
                </a:solidFill>
                <a:latin typeface="Calibri" pitchFamily="34" charset="0"/>
              </a:rPr>
              <a:t> at </a:t>
            </a:r>
            <a:r>
              <a:rPr lang="sv-SE" sz="3200" dirty="0" err="1" smtClean="0">
                <a:solidFill>
                  <a:schemeClr val="tx1"/>
                </a:solidFill>
                <a:latin typeface="Calibri" pitchFamily="34" charset="0"/>
              </a:rPr>
              <a:t>one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 or </a:t>
            </a:r>
            <a:r>
              <a:rPr lang="sv-SE" sz="3200" dirty="0" err="1" smtClean="0">
                <a:solidFill>
                  <a:schemeClr val="tx1"/>
                </a:solidFill>
                <a:latin typeface="Calibri" pitchFamily="34" charset="0"/>
              </a:rPr>
              <a:t>another</a:t>
            </a:r>
            <a:r>
              <a:rPr lang="sv-SE" sz="3200" dirty="0" smtClean="0">
                <a:solidFill>
                  <a:schemeClr val="tx1"/>
                </a:solidFill>
                <a:latin typeface="Calibri" pitchFamily="34" charset="0"/>
              </a:rPr>
              <a:t>”</a:t>
            </a: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New </a:t>
            </a:r>
            <a:r>
              <a:rPr lang="sv-SE" sz="3200" dirty="0" err="1" smtClean="0">
                <a:solidFill>
                  <a:schemeClr val="tx1"/>
                </a:solidFill>
                <a:latin typeface="Calibri" pitchFamily="34" charset="0"/>
              </a:rPr>
              <a:t>tools</a:t>
            </a:r>
            <a:r>
              <a:rPr lang="sv-SE" sz="3200" dirty="0" smtClean="0">
                <a:solidFill>
                  <a:schemeClr val="tx1"/>
                </a:solidFill>
                <a:latin typeface="Calibri" pitchFamily="34" charset="0"/>
              </a:rPr>
              <a:t>, new </a:t>
            </a:r>
            <a:r>
              <a:rPr lang="sv-SE" sz="3200" dirty="0" err="1" smtClean="0">
                <a:solidFill>
                  <a:schemeClr val="tx1"/>
                </a:solidFill>
                <a:latin typeface="Calibri" pitchFamily="34" charset="0"/>
              </a:rPr>
              <a:t>requirements</a:t>
            </a:r>
            <a:r>
              <a:rPr lang="sv-SE" sz="3200" dirty="0" smtClean="0">
                <a:solidFill>
                  <a:schemeClr val="tx1"/>
                </a:solidFill>
                <a:latin typeface="Calibri" pitchFamily="34" charset="0"/>
              </a:rPr>
              <a:t>, new team </a:t>
            </a:r>
            <a:r>
              <a:rPr lang="sv-SE" sz="3200" dirty="0" err="1" smtClean="0">
                <a:solidFill>
                  <a:schemeClr val="tx1"/>
                </a:solidFill>
                <a:latin typeface="Calibri" pitchFamily="34" charset="0"/>
              </a:rPr>
              <a:t>members</a:t>
            </a:r>
            <a:r>
              <a:rPr lang="sv-SE" sz="3200" dirty="0" smtClean="0">
                <a:solidFill>
                  <a:schemeClr val="tx1"/>
                </a:solidFill>
                <a:latin typeface="Calibri" pitchFamily="34" charset="0"/>
              </a:rPr>
              <a:t>, new </a:t>
            </a:r>
            <a:r>
              <a:rPr lang="sv-SE" sz="3200" dirty="0" err="1" smtClean="0">
                <a:solidFill>
                  <a:schemeClr val="tx1"/>
                </a:solidFill>
                <a:latin typeface="Calibri" pitchFamily="34" charset="0"/>
              </a:rPr>
              <a:t>changes</a:t>
            </a:r>
            <a:r>
              <a:rPr lang="sv-SE" sz="3200" dirty="0" smtClean="0">
                <a:solidFill>
                  <a:schemeClr val="tx1"/>
                </a:solidFill>
                <a:latin typeface="Calibri" pitchFamily="34" charset="0"/>
              </a:rPr>
              <a:t> come all the </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Impediments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16073704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464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”CI is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much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maintenance</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To </a:t>
            </a:r>
            <a:r>
              <a:rPr lang="sv-SE" sz="3200" dirty="0" err="1" smtClean="0">
                <a:solidFill>
                  <a:schemeClr val="tx1"/>
                </a:solidFill>
                <a:latin typeface="Calibri" pitchFamily="34" charset="0"/>
              </a:rPr>
              <a:t>much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resources</a:t>
            </a:r>
            <a:r>
              <a:rPr lang="sv-SE" sz="3200" dirty="0" smtClean="0">
                <a:solidFill>
                  <a:schemeClr val="tx1"/>
                </a:solidFill>
                <a:latin typeface="Calibri" pitchFamily="34" charset="0"/>
              </a:rPr>
              <a:t> is taken from </a:t>
            </a:r>
            <a:r>
              <a:rPr lang="sv-SE" sz="3200" dirty="0" err="1" smtClean="0">
                <a:solidFill>
                  <a:schemeClr val="tx1"/>
                </a:solidFill>
                <a:latin typeface="Calibri" pitchFamily="34" charset="0"/>
              </a:rPr>
              <a:t>development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maintenance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the </a:t>
            </a: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and integration </a:t>
            </a:r>
            <a:r>
              <a:rPr lang="sv-SE" sz="3200" dirty="0" err="1" smtClean="0">
                <a:solidFill>
                  <a:schemeClr val="tx1"/>
                </a:solidFill>
                <a:latin typeface="Calibri" pitchFamily="34" charset="0"/>
              </a:rPr>
              <a:t>environment</a:t>
            </a:r>
            <a:r>
              <a:rPr lang="sv-SE" sz="3200" dirty="0" smtClean="0">
                <a:solidFill>
                  <a:schemeClr val="tx1"/>
                </a:solidFill>
                <a:latin typeface="Calibri" pitchFamily="34" charset="0"/>
              </a:rPr>
              <a:t>!</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34329289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287706" y="1124744"/>
            <a:ext cx="6985000" cy="950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2800" b="1" dirty="0" smtClean="0">
                <a:solidFill>
                  <a:schemeClr val="accent3">
                    <a:lumMod val="75000"/>
                  </a:schemeClr>
                </a:solidFill>
                <a:latin typeface="Calibri" pitchFamily="34" charset="0"/>
              </a:rPr>
              <a:t>All </a:t>
            </a:r>
            <a:r>
              <a:rPr lang="sv-SE" sz="2800" b="1" dirty="0" err="1" smtClean="0">
                <a:solidFill>
                  <a:schemeClr val="accent3">
                    <a:lumMod val="75000"/>
                  </a:schemeClr>
                </a:solidFill>
                <a:latin typeface="Calibri" pitchFamily="34" charset="0"/>
              </a:rPr>
              <a:t>members</a:t>
            </a:r>
            <a:r>
              <a:rPr lang="sv-SE" sz="2800" b="1" dirty="0" smtClean="0">
                <a:solidFill>
                  <a:schemeClr val="accent3">
                    <a:lumMod val="75000"/>
                  </a:schemeClr>
                </a:solidFill>
                <a:latin typeface="Calibri" pitchFamily="34" charset="0"/>
              </a:rPr>
              <a:t> in the </a:t>
            </a:r>
            <a:r>
              <a:rPr lang="sv-SE" sz="2800" b="1" dirty="0" err="1" smtClean="0">
                <a:solidFill>
                  <a:schemeClr val="accent3">
                    <a:lumMod val="75000"/>
                  </a:schemeClr>
                </a:solidFill>
                <a:latin typeface="Calibri" pitchFamily="34" charset="0"/>
              </a:rPr>
              <a:t>project</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works</a:t>
            </a:r>
            <a:r>
              <a:rPr lang="sv-SE" sz="2800" b="1" dirty="0" smtClean="0">
                <a:solidFill>
                  <a:schemeClr val="accent3">
                    <a:lumMod val="75000"/>
                  </a:schemeClr>
                </a:solidFill>
                <a:latin typeface="Calibri" pitchFamily="34" charset="0"/>
              </a:rPr>
              <a:t> </a:t>
            </a:r>
            <a:r>
              <a:rPr lang="sv-SE" sz="2800" b="1" dirty="0" err="1" smtClean="0">
                <a:solidFill>
                  <a:schemeClr val="accent3">
                    <a:lumMod val="75000"/>
                  </a:schemeClr>
                </a:solidFill>
                <a:latin typeface="Calibri" pitchFamily="34" charset="0"/>
              </a:rPr>
              <a:t>against</a:t>
            </a:r>
            <a:r>
              <a:rPr lang="sv-SE" sz="2800" b="1" dirty="0" smtClean="0">
                <a:solidFill>
                  <a:schemeClr val="accent3">
                    <a:lumMod val="75000"/>
                  </a:schemeClr>
                </a:solidFill>
                <a:latin typeface="Calibri" pitchFamily="34" charset="0"/>
              </a:rPr>
              <a:t> the same Version Control System</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err="1" smtClean="0">
                <a:solidFill>
                  <a:srgbClr val="EEECE1"/>
                </a:solidFill>
                <a:latin typeface="Cambria" pitchFamily="18" charset="0"/>
              </a:rPr>
              <a:t>What</a:t>
            </a:r>
            <a:r>
              <a:rPr lang="sv-SE" sz="3000" dirty="0" smtClean="0">
                <a:solidFill>
                  <a:srgbClr val="EEECE1"/>
                </a:solidFill>
                <a:latin typeface="Cambria" pitchFamily="18" charset="0"/>
              </a:rPr>
              <a:t> is </a:t>
            </a:r>
            <a:r>
              <a:rPr lang="sv-SE" sz="3000" dirty="0" err="1" smtClean="0">
                <a:solidFill>
                  <a:srgbClr val="EEECE1"/>
                </a:solidFill>
                <a:latin typeface="Cambria" pitchFamily="18" charset="0"/>
              </a:rPr>
              <a:t>Continuous</a:t>
            </a:r>
            <a:r>
              <a:rPr lang="sv-SE" sz="3000" dirty="0" smtClean="0">
                <a:solidFill>
                  <a:srgbClr val="EEECE1"/>
                </a:solidFill>
                <a:latin typeface="Cambria" pitchFamily="18" charset="0"/>
              </a:rPr>
              <a:t> Integration</a:t>
            </a:r>
            <a:endParaRPr lang="sv-SE" sz="3000" dirty="0">
              <a:solidFill>
                <a:srgbClr val="EEECE1"/>
              </a:solidFill>
              <a:latin typeface="Cambria" pitchFamily="18" charset="0"/>
            </a:endParaRPr>
          </a:p>
        </p:txBody>
      </p:sp>
      <p:pic>
        <p:nvPicPr>
          <p:cNvPr id="1026"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fedil.ukneeq.com/wp-content/uploads/2013/02/senior-develo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4437112"/>
            <a:ext cx="1224136" cy="136595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075278"/>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4403912"/>
            <a:ext cx="1222675" cy="1365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wps.prenhall.com/wps/media/objects/5475/5606653/images/ch15_web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3110" y="3384683"/>
            <a:ext cx="2717779" cy="1092355"/>
          </a:xfrm>
          <a:prstGeom prst="rect">
            <a:avLst/>
          </a:prstGeom>
          <a:noFill/>
          <a:extLst>
            <a:ext uri="{909E8E84-426E-40DD-AFC4-6F175D3DCCD1}">
              <a14:hiddenFill xmlns:a14="http://schemas.microsoft.com/office/drawing/2010/main">
                <a:solidFill>
                  <a:srgbClr val="FFFFFF"/>
                </a:solidFill>
              </a14:hiddenFill>
            </a:ext>
          </a:extLst>
        </p:spPr>
      </p:pic>
      <p:sp>
        <p:nvSpPr>
          <p:cNvPr id="27" name="Magnetskiva 26"/>
          <p:cNvSpPr/>
          <p:nvPr/>
        </p:nvSpPr>
        <p:spPr>
          <a:xfrm>
            <a:off x="3966752" y="3068960"/>
            <a:ext cx="1008112" cy="1296144"/>
          </a:xfrm>
          <a:prstGeom prst="flowChartMagneticDisk">
            <a:avLst/>
          </a:prstGeom>
          <a:noFill/>
          <a:ln>
            <a:solidFill>
              <a:schemeClr val="accent1">
                <a:shade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88362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896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”CI is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much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maintenance</a:t>
            </a:r>
            <a:r>
              <a:rPr lang="sv-SE" sz="4000" b="1" dirty="0" smtClean="0">
                <a:solidFill>
                  <a:schemeClr val="accent3">
                    <a:lumMod val="75000"/>
                  </a:schemeClr>
                </a:solidFill>
                <a:latin typeface="Calibri" pitchFamily="34" charset="0"/>
              </a:rPr>
              <a:t>!”</a:t>
            </a:r>
          </a:p>
          <a:p>
            <a:pPr marL="458787" indent="-457200" algn="ctr" eaLnBrk="1" hangingPunct="1">
              <a:lnSpc>
                <a:spcPct val="100000"/>
              </a:lnSpc>
              <a:spcBef>
                <a:spcPts val="638"/>
              </a:spcBef>
              <a:spcAft>
                <a:spcPts val="1425"/>
              </a:spcAft>
              <a:buClrTx/>
              <a:buFont typeface="Arial" panose="020B0604020202020204" pitchFamily="34" charset="0"/>
              <a:buChar char="•"/>
            </a:pP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Extra overhead at start, </a:t>
            </a: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script, </a:t>
            </a:r>
            <a:r>
              <a:rPr lang="sv-SE" sz="3200" dirty="0" err="1" smtClean="0">
                <a:solidFill>
                  <a:schemeClr val="tx1"/>
                </a:solidFill>
                <a:latin typeface="Calibri" pitchFamily="34" charset="0"/>
              </a:rPr>
              <a:t>code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clean</a:t>
            </a:r>
            <a:r>
              <a:rPr lang="sv-SE" sz="3200" dirty="0" smtClean="0">
                <a:solidFill>
                  <a:schemeClr val="tx1"/>
                </a:solidFill>
                <a:latin typeface="Calibri" pitchFamily="34" charset="0"/>
              </a:rPr>
              <a:t> etc.</a:t>
            </a:r>
            <a:endParaRPr lang="sv-SE" sz="3200" dirty="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When</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integrated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will</a:t>
            </a:r>
            <a:r>
              <a:rPr lang="sv-SE" sz="3200" dirty="0" smtClean="0">
                <a:solidFill>
                  <a:schemeClr val="tx1"/>
                </a:solidFill>
                <a:latin typeface="Calibri" pitchFamily="34" charset="0"/>
              </a:rPr>
              <a:t> be </a:t>
            </a:r>
            <a:r>
              <a:rPr lang="sv-SE" sz="3200" dirty="0" err="1" smtClean="0">
                <a:solidFill>
                  <a:schemeClr val="tx1"/>
                </a:solidFill>
                <a:latin typeface="Calibri" pitchFamily="34" charset="0"/>
              </a:rPr>
              <a:t>saved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since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and test </a:t>
            </a:r>
            <a:r>
              <a:rPr lang="sv-SE" sz="3200" dirty="0" err="1" smtClean="0">
                <a:solidFill>
                  <a:schemeClr val="tx1"/>
                </a:solidFill>
                <a:latin typeface="Calibri" pitchFamily="34" charset="0"/>
              </a:rPr>
              <a:t>will</a:t>
            </a:r>
            <a:r>
              <a:rPr lang="sv-SE" sz="3200" dirty="0" smtClean="0">
                <a:solidFill>
                  <a:schemeClr val="tx1"/>
                </a:solidFill>
                <a:latin typeface="Calibri" pitchFamily="34" charset="0"/>
              </a:rPr>
              <a:t> be faster.</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becomes</a:t>
            </a:r>
            <a:r>
              <a:rPr lang="sv-SE" sz="3200" dirty="0" smtClean="0">
                <a:solidFill>
                  <a:schemeClr val="tx1"/>
                </a:solidFill>
                <a:latin typeface="Calibri" pitchFamily="34" charset="0"/>
              </a:rPr>
              <a:t> a non-event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6132609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5472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”CI is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much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maintenance</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4000" b="1" dirty="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4000" b="1" dirty="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endParaRPr lang="sv-SE" sz="4000" b="1" dirty="0" smtClean="0">
              <a:solidFill>
                <a:schemeClr val="accent3">
                  <a:lumMod val="75000"/>
                </a:schemeClr>
              </a:solidFill>
              <a:latin typeface="Calibri" pitchFamily="34" charset="0"/>
            </a:endParaRPr>
          </a:p>
          <a:p>
            <a:pPr marL="1587" indent="0" algn="ctr" eaLnBrk="1" hangingPunct="1">
              <a:lnSpc>
                <a:spcPct val="100000"/>
              </a:lnSpc>
              <a:spcBef>
                <a:spcPts val="638"/>
              </a:spcBef>
              <a:spcAft>
                <a:spcPts val="1425"/>
              </a:spcAft>
              <a:buClrTx/>
            </a:pPr>
            <a:r>
              <a:rPr lang="sv-SE" sz="2000" dirty="0">
                <a:solidFill>
                  <a:schemeClr val="tx1"/>
                </a:solidFill>
                <a:latin typeface="Calibri" pitchFamily="34" charset="0"/>
              </a:rPr>
              <a:t/>
            </a:r>
            <a:br>
              <a:rPr lang="sv-SE" sz="2000" dirty="0">
                <a:solidFill>
                  <a:schemeClr val="tx1"/>
                </a:solidFill>
                <a:latin typeface="Calibri" pitchFamily="34" charset="0"/>
              </a:rPr>
            </a:br>
            <a:r>
              <a:rPr lang="sv-SE" sz="2000" dirty="0" err="1" smtClean="0">
                <a:solidFill>
                  <a:schemeClr val="tx1"/>
                </a:solidFill>
                <a:latin typeface="Calibri" pitchFamily="34" charset="0"/>
              </a:rPr>
              <a:t>Automated</a:t>
            </a:r>
            <a:r>
              <a:rPr lang="sv-SE" sz="2000" dirty="0" smtClean="0">
                <a:solidFill>
                  <a:schemeClr val="tx1"/>
                </a:solidFill>
                <a:latin typeface="Calibri" pitchFamily="34" charset="0"/>
              </a:rPr>
              <a:t> test </a:t>
            </a:r>
            <a:r>
              <a:rPr lang="sv-SE" sz="2000" dirty="0" err="1" smtClean="0">
                <a:solidFill>
                  <a:schemeClr val="tx1"/>
                </a:solidFill>
                <a:latin typeface="Calibri" pitchFamily="34" charset="0"/>
              </a:rPr>
              <a:t>increases</a:t>
            </a:r>
            <a:r>
              <a:rPr lang="sv-SE" sz="2000" dirty="0" smtClean="0">
                <a:solidFill>
                  <a:schemeClr val="tx1"/>
                </a:solidFill>
                <a:latin typeface="Calibri" pitchFamily="34" charset="0"/>
              </a:rPr>
              <a:t> the </a:t>
            </a:r>
            <a:r>
              <a:rPr lang="sv-SE" sz="2000" dirty="0" err="1" smtClean="0">
                <a:solidFill>
                  <a:schemeClr val="tx1"/>
                </a:solidFill>
                <a:latin typeface="Calibri" pitchFamily="34" charset="0"/>
              </a:rPr>
              <a:t>amount</a:t>
            </a:r>
            <a:r>
              <a:rPr lang="sv-SE" sz="2000" dirty="0" smtClean="0">
                <a:solidFill>
                  <a:schemeClr val="tx1"/>
                </a:solidFill>
                <a:latin typeface="Calibri" pitchFamily="34" charset="0"/>
              </a:rPr>
              <a:t> </a:t>
            </a:r>
            <a:r>
              <a:rPr lang="sv-SE" sz="2000" dirty="0" err="1" smtClean="0">
                <a:solidFill>
                  <a:schemeClr val="tx1"/>
                </a:solidFill>
                <a:latin typeface="Calibri" pitchFamily="34" charset="0"/>
              </a:rPr>
              <a:t>of</a:t>
            </a:r>
            <a:r>
              <a:rPr lang="sv-SE" sz="2000" dirty="0" smtClean="0">
                <a:solidFill>
                  <a:schemeClr val="tx1"/>
                </a:solidFill>
                <a:latin typeface="Calibri" pitchFamily="34" charset="0"/>
              </a:rPr>
              <a:t> </a:t>
            </a:r>
            <a:r>
              <a:rPr lang="sv-SE" sz="2000" dirty="0" err="1" smtClean="0">
                <a:solidFill>
                  <a:schemeClr val="tx1"/>
                </a:solidFill>
                <a:latin typeface="Calibri" pitchFamily="34" charset="0"/>
              </a:rPr>
              <a:t>testing</a:t>
            </a:r>
            <a:r>
              <a:rPr lang="sv-SE" sz="2000" dirty="0" smtClean="0">
                <a:solidFill>
                  <a:schemeClr val="tx1"/>
                </a:solidFill>
                <a:latin typeface="Calibri" pitchFamily="34" charset="0"/>
              </a:rPr>
              <a:t> </a:t>
            </a:r>
            <a:r>
              <a:rPr lang="sv-SE" sz="2000" dirty="0" err="1" smtClean="0">
                <a:solidFill>
                  <a:schemeClr val="tx1"/>
                </a:solidFill>
                <a:latin typeface="Calibri" pitchFamily="34" charset="0"/>
              </a:rPr>
              <a:t>that</a:t>
            </a:r>
            <a:r>
              <a:rPr lang="sv-SE" sz="2000" dirty="0" smtClean="0">
                <a:solidFill>
                  <a:schemeClr val="tx1"/>
                </a:solidFill>
                <a:latin typeface="Calibri" pitchFamily="34" charset="0"/>
              </a:rPr>
              <a:t> is </a:t>
            </a:r>
            <a:r>
              <a:rPr lang="sv-SE" sz="2000" dirty="0" err="1" smtClean="0">
                <a:solidFill>
                  <a:schemeClr val="tx1"/>
                </a:solidFill>
                <a:latin typeface="Calibri" pitchFamily="34" charset="0"/>
              </a:rPr>
              <a:t>possible</a:t>
            </a:r>
            <a:endParaRPr lang="sv-SE" sz="2000" dirty="0" smtClean="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graphicFrame>
        <p:nvGraphicFramePr>
          <p:cNvPr id="4" name="Diagram 3"/>
          <p:cNvGraphicFramePr>
            <a:graphicFrameLocks/>
          </p:cNvGraphicFramePr>
          <p:nvPr>
            <p:extLst>
              <p:ext uri="{D42A27DB-BD31-4B8C-83A1-F6EECF244321}">
                <p14:modId xmlns:p14="http://schemas.microsoft.com/office/powerpoint/2010/main" val="3308589565"/>
              </p:ext>
            </p:extLst>
          </p:nvPr>
        </p:nvGraphicFramePr>
        <p:xfrm>
          <a:off x="1763688" y="2060848"/>
          <a:ext cx="6408712" cy="34563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39520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824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much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fast!”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It is hard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adopt</a:t>
            </a:r>
            <a:r>
              <a:rPr lang="sv-SE" sz="3200" dirty="0" smtClean="0">
                <a:solidFill>
                  <a:schemeClr val="tx1"/>
                </a:solidFill>
                <a:latin typeface="Calibri" pitchFamily="34" charset="0"/>
              </a:rPr>
              <a:t> new </a:t>
            </a:r>
            <a:r>
              <a:rPr lang="sv-SE" sz="3200" dirty="0" err="1" smtClean="0">
                <a:solidFill>
                  <a:schemeClr val="tx1"/>
                </a:solidFill>
                <a:latin typeface="Calibri" pitchFamily="34" charset="0"/>
              </a:rPr>
              <a:t>ways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work</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especially</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if</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many</a:t>
            </a:r>
            <a:r>
              <a:rPr lang="sv-SE" sz="3200" dirty="0" smtClean="0">
                <a:solidFill>
                  <a:schemeClr val="tx1"/>
                </a:solidFill>
                <a:latin typeface="Calibri" pitchFamily="34" charset="0"/>
              </a:rPr>
              <a:t> new </a:t>
            </a:r>
            <a:r>
              <a:rPr lang="sv-SE" sz="3200" dirty="0" err="1" smtClean="0">
                <a:solidFill>
                  <a:schemeClr val="tx1"/>
                </a:solidFill>
                <a:latin typeface="Calibri" pitchFamily="34" charset="0"/>
              </a:rPr>
              <a:t>routines</a:t>
            </a:r>
            <a:r>
              <a:rPr lang="sv-SE" sz="3200" dirty="0" smtClean="0">
                <a:solidFill>
                  <a:schemeClr val="tx1"/>
                </a:solidFill>
                <a:latin typeface="Calibri" pitchFamily="34" charset="0"/>
              </a:rPr>
              <a:t> and processes.</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385702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824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much</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fast!”</a:t>
            </a:r>
          </a:p>
          <a:p>
            <a:pPr marL="1587" indent="0" algn="ctr" eaLnBrk="1" hangingPunct="1">
              <a:lnSpc>
                <a:spcPct val="100000"/>
              </a:lnSpc>
              <a:spcBef>
                <a:spcPts val="638"/>
              </a:spcBef>
              <a:spcAft>
                <a:spcPts val="1425"/>
              </a:spcAft>
              <a:buClrTx/>
            </a:pPr>
            <a:endParaRPr lang="sv-SE" sz="3200" dirty="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Don’t</a:t>
            </a:r>
            <a:r>
              <a:rPr lang="sv-SE" sz="3200" dirty="0" smtClean="0">
                <a:solidFill>
                  <a:schemeClr val="tx1"/>
                </a:solidFill>
                <a:latin typeface="Calibri" pitchFamily="34" charset="0"/>
              </a:rPr>
              <a:t> try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implement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whole</a:t>
            </a:r>
            <a:r>
              <a:rPr lang="sv-SE" sz="3200" dirty="0" smtClean="0">
                <a:solidFill>
                  <a:schemeClr val="tx1"/>
                </a:solidFill>
                <a:latin typeface="Calibri" pitchFamily="34" charset="0"/>
              </a:rPr>
              <a:t> process, </a:t>
            </a:r>
            <a:r>
              <a:rPr lang="sv-SE" sz="3200" dirty="0" err="1" smtClean="0">
                <a:solidFill>
                  <a:schemeClr val="tx1"/>
                </a:solidFill>
                <a:latin typeface="Calibri" pitchFamily="34" charset="0"/>
              </a:rPr>
              <a:t>use</a:t>
            </a:r>
            <a:r>
              <a:rPr lang="sv-SE" sz="3200" dirty="0" smtClean="0">
                <a:solidFill>
                  <a:schemeClr val="tx1"/>
                </a:solidFill>
                <a:latin typeface="Calibri" pitchFamily="34" charset="0"/>
              </a:rPr>
              <a:t> baby steps</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Start small!</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a:solidFill>
                  <a:schemeClr val="tx1"/>
                </a:solidFill>
                <a:latin typeface="Calibri" pitchFamily="34" charset="0"/>
              </a:rPr>
              <a:t>A</a:t>
            </a:r>
            <a:r>
              <a:rPr lang="sv-SE" sz="3200" dirty="0" err="1" smtClean="0">
                <a:solidFill>
                  <a:schemeClr val="tx1"/>
                </a:solidFill>
                <a:latin typeface="Calibri" pitchFamily="34" charset="0"/>
              </a:rPr>
              <a:t>dd</a:t>
            </a:r>
            <a:r>
              <a:rPr lang="sv-SE" sz="3200" dirty="0" smtClean="0">
                <a:solidFill>
                  <a:schemeClr val="tx1"/>
                </a:solidFill>
                <a:latin typeface="Calibri" pitchFamily="34" charset="0"/>
              </a:rPr>
              <a:t> new features as team </a:t>
            </a:r>
            <a:r>
              <a:rPr lang="sv-SE" sz="3200" dirty="0" err="1" smtClean="0">
                <a:solidFill>
                  <a:schemeClr val="tx1"/>
                </a:solidFill>
                <a:latin typeface="Calibri" pitchFamily="34" charset="0"/>
              </a:rPr>
              <a:t>members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become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aquainted</a:t>
            </a:r>
            <a:r>
              <a:rPr lang="sv-SE" sz="3200" dirty="0" smtClean="0">
                <a:solidFill>
                  <a:schemeClr val="tx1"/>
                </a:solidFill>
                <a:latin typeface="Calibri" pitchFamily="34" charset="0"/>
              </a:rPr>
              <a: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6748371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”To </a:t>
            </a:r>
            <a:r>
              <a:rPr lang="sv-SE" sz="4000" b="1" dirty="0" err="1" smtClean="0">
                <a:solidFill>
                  <a:schemeClr val="accent3">
                    <a:lumMod val="75000"/>
                  </a:schemeClr>
                </a:solidFill>
                <a:latin typeface="Calibri" pitchFamily="34" charset="0"/>
              </a:rPr>
              <a:t>expensive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buy</a:t>
            </a:r>
            <a:r>
              <a:rPr lang="sv-SE" sz="4000" b="1" dirty="0" smtClean="0">
                <a:solidFill>
                  <a:schemeClr val="accent3">
                    <a:lumMod val="75000"/>
                  </a:schemeClr>
                </a:solidFill>
                <a:latin typeface="Calibri" pitchFamily="34" charset="0"/>
              </a:rPr>
              <a:t> new SW/HW”</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It </a:t>
            </a:r>
            <a:r>
              <a:rPr lang="sv-SE" sz="3200" dirty="0" err="1" smtClean="0">
                <a:solidFill>
                  <a:schemeClr val="tx1"/>
                </a:solidFill>
                <a:latin typeface="Calibri" pitchFamily="34" charset="0"/>
              </a:rPr>
              <a:t>costs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much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invest</a:t>
            </a:r>
            <a:r>
              <a:rPr lang="sv-SE" sz="3200" dirty="0" smtClean="0">
                <a:solidFill>
                  <a:schemeClr val="tx1"/>
                </a:solidFill>
                <a:latin typeface="Calibri" pitchFamily="34" charset="0"/>
              </a:rPr>
              <a:t> in new hardware and software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implement</a:t>
            </a:r>
            <a:r>
              <a:rPr lang="sv-SE" sz="3200" dirty="0" smtClean="0">
                <a:solidFill>
                  <a:schemeClr val="tx1"/>
                </a:solidFill>
                <a:latin typeface="Calibri" pitchFamily="34" charset="0"/>
              </a:rPr>
              <a:t> CI.</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1402482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331913" y="1052736"/>
            <a:ext cx="6985000" cy="4680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”To </a:t>
            </a:r>
            <a:r>
              <a:rPr lang="sv-SE" sz="4000" b="1" dirty="0" err="1" smtClean="0">
                <a:solidFill>
                  <a:schemeClr val="accent3">
                    <a:lumMod val="75000"/>
                  </a:schemeClr>
                </a:solidFill>
                <a:latin typeface="Calibri" pitchFamily="34" charset="0"/>
              </a:rPr>
              <a:t>expensive</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buy</a:t>
            </a:r>
            <a:r>
              <a:rPr lang="sv-SE" sz="4000" b="1" dirty="0" smtClean="0">
                <a:solidFill>
                  <a:schemeClr val="accent3">
                    <a:lumMod val="75000"/>
                  </a:schemeClr>
                </a:solidFill>
                <a:latin typeface="Calibri" pitchFamily="34" charset="0"/>
              </a:rPr>
              <a:t> new SW/HW”</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Start </a:t>
            </a:r>
            <a:r>
              <a:rPr lang="sv-SE" sz="3200" dirty="0" err="1" smtClean="0">
                <a:solidFill>
                  <a:schemeClr val="tx1"/>
                </a:solidFill>
                <a:latin typeface="Calibri" pitchFamily="34" charset="0"/>
              </a:rPr>
              <a:t>with</a:t>
            </a:r>
            <a:r>
              <a:rPr lang="sv-SE" sz="3200" dirty="0" smtClean="0">
                <a:solidFill>
                  <a:schemeClr val="tx1"/>
                </a:solidFill>
                <a:latin typeface="Calibri" pitchFamily="34" charset="0"/>
              </a:rPr>
              <a:t> old PC/WS as </a:t>
            </a:r>
            <a:r>
              <a:rPr lang="sv-SE" sz="3200" dirty="0" err="1" smtClean="0">
                <a:solidFill>
                  <a:schemeClr val="tx1"/>
                </a:solidFill>
                <a:latin typeface="Calibri" pitchFamily="34" charset="0"/>
              </a:rPr>
              <a:t>build</a:t>
            </a:r>
            <a:r>
              <a:rPr lang="sv-SE" sz="3200" dirty="0" smtClean="0">
                <a:solidFill>
                  <a:schemeClr val="tx1"/>
                </a:solidFill>
                <a:latin typeface="Calibri" pitchFamily="34" charset="0"/>
              </a:rPr>
              <a:t> server</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Use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opensource</a:t>
            </a:r>
            <a:r>
              <a:rPr lang="sv-SE" sz="3200" dirty="0" smtClean="0">
                <a:solidFill>
                  <a:schemeClr val="tx1"/>
                </a:solidFill>
                <a:latin typeface="Calibri" pitchFamily="34" charset="0"/>
              </a:rPr>
              <a:t> systems like Jenkins, or </a:t>
            </a:r>
            <a:r>
              <a:rPr lang="sv-SE" sz="3200" dirty="0" err="1" smtClean="0">
                <a:solidFill>
                  <a:schemeClr val="tx1"/>
                </a:solidFill>
                <a:latin typeface="Calibri" pitchFamily="34" charset="0"/>
              </a:rPr>
              <a:t>comercial</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with</a:t>
            </a:r>
            <a:r>
              <a:rPr lang="sv-SE" sz="3200" dirty="0" smtClean="0">
                <a:solidFill>
                  <a:schemeClr val="tx1"/>
                </a:solidFill>
                <a:latin typeface="Calibri" pitchFamily="34" charset="0"/>
              </a:rPr>
              <a:t> starter </a:t>
            </a:r>
            <a:r>
              <a:rPr lang="sv-SE" sz="3200" dirty="0" err="1" smtClean="0">
                <a:solidFill>
                  <a:schemeClr val="tx1"/>
                </a:solidFill>
                <a:latin typeface="Calibri" pitchFamily="34" charset="0"/>
              </a:rPr>
              <a:t>licensing</a:t>
            </a:r>
            <a:r>
              <a:rPr lang="sv-SE" sz="3200" dirty="0" smtClean="0">
                <a:solidFill>
                  <a:schemeClr val="tx1"/>
                </a:solidFill>
                <a:latin typeface="Calibri" pitchFamily="34" charset="0"/>
              </a:rPr>
              <a:t>.</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As </a:t>
            </a:r>
            <a:r>
              <a:rPr lang="sv-SE" sz="3200" dirty="0" err="1" smtClean="0">
                <a:solidFill>
                  <a:schemeClr val="tx1"/>
                </a:solidFill>
                <a:latin typeface="Calibri" pitchFamily="34" charset="0"/>
              </a:rPr>
              <a:t>time</a:t>
            </a:r>
            <a:r>
              <a:rPr lang="sv-SE" sz="3200" dirty="0" smtClean="0">
                <a:solidFill>
                  <a:schemeClr val="tx1"/>
                </a:solidFill>
                <a:latin typeface="Calibri" pitchFamily="34" charset="0"/>
              </a:rPr>
              <a:t> goes </a:t>
            </a:r>
            <a:r>
              <a:rPr lang="sv-SE" sz="3200" dirty="0" err="1" smtClean="0">
                <a:solidFill>
                  <a:schemeClr val="tx1"/>
                </a:solidFill>
                <a:latin typeface="Calibri" pitchFamily="34" charset="0"/>
              </a:rPr>
              <a:t>upgrade</a:t>
            </a:r>
            <a:r>
              <a:rPr lang="sv-SE" sz="3200" dirty="0" smtClean="0">
                <a:solidFill>
                  <a:schemeClr val="tx1"/>
                </a:solidFill>
                <a:latin typeface="Calibri" pitchFamily="34" charset="0"/>
              </a:rPr>
              <a:t> as </a:t>
            </a:r>
            <a:r>
              <a:rPr lang="sv-SE" sz="3200" dirty="0" err="1" smtClean="0">
                <a:solidFill>
                  <a:schemeClr val="tx1"/>
                </a:solidFill>
                <a:latin typeface="Calibri" pitchFamily="34" charset="0"/>
              </a:rPr>
              <a:t>needed</a:t>
            </a:r>
            <a:r>
              <a:rPr lang="sv-SE" sz="3200" dirty="0" smtClean="0">
                <a:solidFill>
                  <a:schemeClr val="tx1"/>
                </a:solidFill>
                <a:latin typeface="Calibri" pitchFamily="34" charset="0"/>
              </a:rPr>
              <a:t>. No </a:t>
            </a:r>
            <a:r>
              <a:rPr lang="sv-SE" sz="3200" dirty="0" err="1" smtClean="0">
                <a:solidFill>
                  <a:schemeClr val="tx1"/>
                </a:solidFill>
                <a:latin typeface="Calibri" pitchFamily="34" charset="0"/>
              </a:rPr>
              <a:t>need</a:t>
            </a:r>
            <a:r>
              <a:rPr lang="sv-SE" sz="3200" dirty="0" smtClean="0">
                <a:solidFill>
                  <a:schemeClr val="tx1"/>
                </a:solidFill>
                <a:latin typeface="Calibri" pitchFamily="34" charset="0"/>
              </a:rPr>
              <a:t> for a </a:t>
            </a:r>
            <a:r>
              <a:rPr lang="sv-SE" sz="3200" dirty="0" err="1" smtClean="0">
                <a:solidFill>
                  <a:schemeClr val="tx1"/>
                </a:solidFill>
                <a:latin typeface="Calibri" pitchFamily="34" charset="0"/>
              </a:rPr>
              <a:t>one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point</a:t>
            </a:r>
            <a:r>
              <a:rPr lang="sv-SE" sz="3200" dirty="0" smtClean="0">
                <a:solidFill>
                  <a:schemeClr val="tx1"/>
                </a:solidFill>
                <a:latin typeface="Calibri" pitchFamily="34" charset="0"/>
              </a:rPr>
              <a:t> investment!</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31337244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67544" y="1052736"/>
            <a:ext cx="8136903" cy="5112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t>
            </a:r>
            <a:r>
              <a:rPr lang="sv-SE" sz="4000" b="1" dirty="0" err="1" smtClean="0">
                <a:solidFill>
                  <a:schemeClr val="accent3">
                    <a:lumMod val="75000"/>
                  </a:schemeClr>
                </a:solidFill>
                <a:latin typeface="Calibri" pitchFamily="34" charset="0"/>
              </a:rPr>
              <a:t>Developers</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should</a:t>
            </a:r>
            <a:r>
              <a:rPr lang="sv-SE" sz="4000" b="1" dirty="0" smtClean="0">
                <a:solidFill>
                  <a:schemeClr val="accent3">
                    <a:lumMod val="75000"/>
                  </a:schemeClr>
                </a:solidFill>
                <a:latin typeface="Calibri" pitchFamily="34" charset="0"/>
              </a:rPr>
              <a:t> be </a:t>
            </a:r>
            <a:r>
              <a:rPr lang="sv-SE" sz="4000" b="1" dirty="0" err="1" smtClean="0">
                <a:solidFill>
                  <a:schemeClr val="accent3">
                    <a:lumMod val="75000"/>
                  </a:schemeClr>
                </a:solidFill>
                <a:latin typeface="Calibri" pitchFamily="34" charset="0"/>
              </a:rPr>
              <a:t>Compiling</a:t>
            </a:r>
            <a:r>
              <a:rPr lang="sv-SE" sz="4000" b="1" dirty="0">
                <a:solidFill>
                  <a:schemeClr val="accent3">
                    <a:lumMod val="75000"/>
                  </a:schemeClr>
                </a:solidFill>
                <a:latin typeface="Calibri" pitchFamily="34" charset="0"/>
              </a:rPr>
              <a:t> </a:t>
            </a:r>
            <a:r>
              <a:rPr lang="sv-SE" sz="4000" b="1" dirty="0" smtClean="0">
                <a:solidFill>
                  <a:schemeClr val="accent3">
                    <a:lumMod val="75000"/>
                  </a:schemeClr>
                </a:solidFill>
                <a:latin typeface="Calibri" pitchFamily="34" charset="0"/>
              </a:rPr>
              <a:t>and </a:t>
            </a:r>
            <a:r>
              <a:rPr lang="sv-SE" sz="4000" b="1" dirty="0" err="1" smtClean="0">
                <a:solidFill>
                  <a:schemeClr val="accent3">
                    <a:lumMod val="75000"/>
                  </a:schemeClr>
                </a:solidFill>
                <a:latin typeface="Calibri" pitchFamily="34" charset="0"/>
              </a:rPr>
              <a:t>Testing</a:t>
            </a:r>
            <a:r>
              <a:rPr lang="sv-SE" sz="4000" b="1" dirty="0" smtClean="0">
                <a:solidFill>
                  <a:schemeClr val="accent3">
                    <a:lumMod val="75000"/>
                  </a:schemeClr>
                </a:solidFill>
                <a:latin typeface="Calibri" pitchFamily="34" charset="0"/>
              </a:rPr>
              <a:t>”</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err="1" smtClean="0">
                <a:solidFill>
                  <a:schemeClr val="tx1"/>
                </a:solidFill>
                <a:latin typeface="Calibri" pitchFamily="34" charset="0"/>
              </a:rPr>
              <a:t>What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are</a:t>
            </a:r>
            <a:r>
              <a:rPr lang="sv-SE" sz="3200" dirty="0" smtClean="0">
                <a:solidFill>
                  <a:schemeClr val="tx1"/>
                </a:solidFill>
                <a:latin typeface="Calibri" pitchFamily="34" charset="0"/>
              </a:rPr>
              <a:t> team </a:t>
            </a:r>
            <a:r>
              <a:rPr lang="sv-SE" sz="3200" dirty="0" err="1" smtClean="0">
                <a:solidFill>
                  <a:schemeClr val="tx1"/>
                </a:solidFill>
                <a:latin typeface="Calibri" pitchFamily="34" charset="0"/>
              </a:rPr>
              <a:t>members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doing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if</a:t>
            </a:r>
            <a:r>
              <a:rPr lang="sv-SE" sz="3200" dirty="0" smtClean="0">
                <a:solidFill>
                  <a:schemeClr val="tx1"/>
                </a:solidFill>
                <a:latin typeface="Calibri" pitchFamily="34" charset="0"/>
              </a:rPr>
              <a:t> a CI system is </a:t>
            </a:r>
            <a:r>
              <a:rPr lang="sv-SE" sz="3200" dirty="0" err="1" smtClean="0">
                <a:solidFill>
                  <a:schemeClr val="tx1"/>
                </a:solidFill>
                <a:latin typeface="Calibri" pitchFamily="34" charset="0"/>
              </a:rPr>
              <a:t>doing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this</a:t>
            </a:r>
            <a:r>
              <a:rPr lang="sv-SE" sz="3200" dirty="0" smtClean="0">
                <a:solidFill>
                  <a:schemeClr val="tx1"/>
                </a:solidFill>
                <a:latin typeface="Calibri" pitchFamily="34" charset="0"/>
              </a:rPr>
              <a:t> for </a:t>
            </a:r>
            <a:r>
              <a:rPr lang="sv-SE" sz="3200" dirty="0" err="1" smtClean="0">
                <a:solidFill>
                  <a:schemeClr val="tx1"/>
                </a:solidFill>
                <a:latin typeface="Calibri" pitchFamily="34" charset="0"/>
              </a:rPr>
              <a:t>them</a:t>
            </a:r>
            <a:r>
              <a:rPr lang="sv-SE" sz="3200" dirty="0" smtClean="0">
                <a:solidFill>
                  <a:schemeClr val="tx1"/>
                </a:solidFill>
                <a:latin typeface="Calibri" pitchFamily="34" charset="0"/>
              </a:rPr>
              <a:t>?</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4380727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67544" y="1052736"/>
            <a:ext cx="8136903" cy="5112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a:t>
            </a:r>
            <a:r>
              <a:rPr lang="sv-SE" sz="4000" b="1" dirty="0" err="1" smtClean="0">
                <a:solidFill>
                  <a:schemeClr val="accent3">
                    <a:lumMod val="75000"/>
                  </a:schemeClr>
                </a:solidFill>
                <a:latin typeface="Calibri" pitchFamily="34" charset="0"/>
              </a:rPr>
              <a:t>Developers</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should</a:t>
            </a:r>
            <a:r>
              <a:rPr lang="sv-SE" sz="4000" b="1" dirty="0" smtClean="0">
                <a:solidFill>
                  <a:schemeClr val="accent3">
                    <a:lumMod val="75000"/>
                  </a:schemeClr>
                </a:solidFill>
                <a:latin typeface="Calibri" pitchFamily="34" charset="0"/>
              </a:rPr>
              <a:t> be </a:t>
            </a:r>
            <a:r>
              <a:rPr lang="sv-SE" sz="4000" b="1" dirty="0" err="1" smtClean="0">
                <a:solidFill>
                  <a:schemeClr val="accent3">
                    <a:lumMod val="75000"/>
                  </a:schemeClr>
                </a:solidFill>
                <a:latin typeface="Calibri" pitchFamily="34" charset="0"/>
              </a:rPr>
              <a:t>Compiling</a:t>
            </a:r>
            <a:r>
              <a:rPr lang="sv-SE" sz="4000" b="1" dirty="0">
                <a:solidFill>
                  <a:schemeClr val="accent3">
                    <a:lumMod val="75000"/>
                  </a:schemeClr>
                </a:solidFill>
                <a:latin typeface="Calibri" pitchFamily="34" charset="0"/>
              </a:rPr>
              <a:t> </a:t>
            </a:r>
            <a:r>
              <a:rPr lang="sv-SE" sz="4000" b="1" dirty="0" smtClean="0">
                <a:solidFill>
                  <a:schemeClr val="accent3">
                    <a:lumMod val="75000"/>
                  </a:schemeClr>
                </a:solidFill>
                <a:latin typeface="Calibri" pitchFamily="34" charset="0"/>
              </a:rPr>
              <a:t>and </a:t>
            </a:r>
            <a:r>
              <a:rPr lang="sv-SE" sz="4000" b="1" dirty="0" err="1" smtClean="0">
                <a:solidFill>
                  <a:schemeClr val="accent3">
                    <a:lumMod val="75000"/>
                  </a:schemeClr>
                </a:solidFill>
                <a:latin typeface="Calibri" pitchFamily="34" charset="0"/>
              </a:rPr>
              <a:t>Testing</a:t>
            </a:r>
            <a:r>
              <a:rPr lang="sv-SE" sz="4000" b="1" dirty="0" smtClean="0">
                <a:solidFill>
                  <a:schemeClr val="accent3">
                    <a:lumMod val="75000"/>
                  </a:schemeClr>
                </a:solidFill>
                <a:latin typeface="Calibri" pitchFamily="34" charset="0"/>
              </a:rPr>
              <a:t>”</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Developers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are</a:t>
            </a:r>
            <a:r>
              <a:rPr lang="sv-SE" sz="3200" dirty="0" smtClean="0">
                <a:solidFill>
                  <a:schemeClr val="tx1"/>
                </a:solidFill>
                <a:latin typeface="Calibri" pitchFamily="34" charset="0"/>
              </a:rPr>
              <a:t> still </a:t>
            </a:r>
            <a:r>
              <a:rPr lang="sv-SE" sz="3200" dirty="0" err="1" smtClean="0">
                <a:solidFill>
                  <a:schemeClr val="tx1"/>
                </a:solidFill>
                <a:latin typeface="Calibri" pitchFamily="34" charset="0"/>
              </a:rPr>
              <a:t>doing</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this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much</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of</a:t>
            </a:r>
            <a:r>
              <a:rPr lang="sv-SE" sz="3200" dirty="0" smtClean="0">
                <a:solidFill>
                  <a:schemeClr val="tx1"/>
                </a:solidFill>
                <a:latin typeface="Calibri" pitchFamily="34" charset="0"/>
              </a:rPr>
              <a:t> the grunt </a:t>
            </a:r>
            <a:r>
              <a:rPr lang="sv-SE" sz="3200" dirty="0" err="1" smtClean="0">
                <a:solidFill>
                  <a:schemeClr val="tx1"/>
                </a:solidFill>
                <a:latin typeface="Calibri" pitchFamily="34" charset="0"/>
              </a:rPr>
              <a:t>work</a:t>
            </a:r>
            <a:r>
              <a:rPr lang="sv-SE" sz="3200" dirty="0" smtClean="0">
                <a:solidFill>
                  <a:schemeClr val="tx1"/>
                </a:solidFill>
                <a:latin typeface="Calibri" pitchFamily="34" charset="0"/>
              </a:rPr>
              <a:t> is </a:t>
            </a:r>
            <a:r>
              <a:rPr lang="sv-SE" sz="3200" dirty="0" err="1" smtClean="0">
                <a:solidFill>
                  <a:schemeClr val="tx1"/>
                </a:solidFill>
                <a:latin typeface="Calibri" pitchFamily="34" charset="0"/>
              </a:rPr>
              <a:t>however</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moved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CI server</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Developers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solve</a:t>
            </a:r>
            <a:r>
              <a:rPr lang="sv-SE" sz="3200" dirty="0" smtClean="0">
                <a:solidFill>
                  <a:schemeClr val="tx1"/>
                </a:solidFill>
                <a:latin typeface="Calibri" pitchFamily="34" charset="0"/>
              </a:rPr>
              <a:t> </a:t>
            </a:r>
            <a:r>
              <a:rPr lang="sv-SE" sz="3200" b="1" dirty="0" smtClean="0">
                <a:solidFill>
                  <a:schemeClr val="accent3">
                    <a:lumMod val="75000"/>
                  </a:schemeClr>
                </a:solidFill>
                <a:latin typeface="Calibri" pitchFamily="34" charset="0"/>
              </a:rPr>
              <a:t>bussiness problems</a:t>
            </a:r>
            <a:r>
              <a:rPr lang="sv-SE" sz="3200" dirty="0" smtClean="0">
                <a:solidFill>
                  <a:schemeClr val="tx1"/>
                </a:solidFill>
                <a:latin typeface="Calibri" pitchFamily="34" charset="0"/>
              </a:rPr>
              <a:t>.</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Makes </a:t>
            </a:r>
            <a:r>
              <a:rPr lang="sv-SE" sz="3200" dirty="0" err="1" smtClean="0">
                <a:solidFill>
                  <a:schemeClr val="tx1"/>
                </a:solidFill>
                <a:latin typeface="Calibri" pitchFamily="34" charset="0"/>
              </a:rPr>
              <a:t>developers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more</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productive</a:t>
            </a:r>
            <a:r>
              <a:rPr lang="sv-SE" sz="3200" dirty="0" smtClean="0">
                <a:solidFill>
                  <a:schemeClr val="tx1"/>
                </a:solidFill>
                <a:latin typeface="Calibri" pitchFamily="34" charset="0"/>
              </a:rPr>
              <a:t>.</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Avoids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worked</a:t>
            </a:r>
            <a:r>
              <a:rPr lang="sv-SE" sz="3200" dirty="0" smtClean="0">
                <a:solidFill>
                  <a:schemeClr val="tx1"/>
                </a:solidFill>
                <a:latin typeface="Calibri" pitchFamily="34" charset="0"/>
              </a:rPr>
              <a:t> on my computer” </a:t>
            </a:r>
            <a:r>
              <a:rPr lang="sv-SE" sz="3200" dirty="0" err="1" smtClean="0">
                <a:solidFill>
                  <a:schemeClr val="tx1"/>
                </a:solidFill>
                <a:latin typeface="Calibri" pitchFamily="34" charset="0"/>
              </a:rPr>
              <a:t>syndrome</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489849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395536" y="1052736"/>
            <a:ext cx="8424936"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is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far </a:t>
            </a:r>
            <a:r>
              <a:rPr lang="sv-SE" sz="4000" b="1" dirty="0" err="1" smtClean="0">
                <a:solidFill>
                  <a:schemeClr val="accent3">
                    <a:lumMod val="75000"/>
                  </a:schemeClr>
                </a:solidFill>
                <a:latin typeface="Calibri" pitchFamily="34" charset="0"/>
              </a:rPr>
              <a:t>along</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adopt</a:t>
            </a:r>
            <a:r>
              <a:rPr lang="sv-SE" sz="4000" b="1" dirty="0" smtClean="0">
                <a:solidFill>
                  <a:schemeClr val="accent3">
                    <a:lumMod val="75000"/>
                  </a:schemeClr>
                </a:solidFill>
                <a:latin typeface="Calibri" pitchFamily="34" charset="0"/>
              </a:rPr>
              <a:t> CI”</a:t>
            </a:r>
          </a:p>
          <a:p>
            <a:pPr marL="1587" indent="0" algn="ctr" eaLnBrk="1" hangingPunct="1">
              <a:lnSpc>
                <a:spcPct val="100000"/>
              </a:lnSpc>
              <a:spcBef>
                <a:spcPts val="638"/>
              </a:spcBef>
              <a:spcAft>
                <a:spcPts val="1425"/>
              </a:spcAft>
              <a:buClrTx/>
            </a:pPr>
            <a:endParaRPr lang="sv-SE" sz="3200" dirty="0" smtClean="0">
              <a:solidFill>
                <a:schemeClr val="tx1"/>
              </a:solidFill>
              <a:latin typeface="Calibri" pitchFamily="34" charset="0"/>
            </a:endParaRPr>
          </a:p>
          <a:p>
            <a:pPr marL="1587" indent="0" algn="ctr" eaLnBrk="1" hangingPunct="1">
              <a:lnSpc>
                <a:spcPct val="100000"/>
              </a:lnSpc>
              <a:spcBef>
                <a:spcPts val="638"/>
              </a:spcBef>
              <a:spcAft>
                <a:spcPts val="1425"/>
              </a:spcAft>
              <a:buClrTx/>
            </a:pPr>
            <a:r>
              <a:rPr lang="sv-SE" sz="3200" dirty="0" smtClean="0">
                <a:solidFill>
                  <a:schemeClr val="tx1"/>
                </a:solidFill>
                <a:latin typeface="Calibri" pitchFamily="34" charset="0"/>
              </a:rPr>
              <a:t>The transfer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 CI </a:t>
            </a:r>
            <a:r>
              <a:rPr lang="sv-SE" sz="3200" dirty="0" err="1" smtClean="0">
                <a:solidFill>
                  <a:schemeClr val="tx1"/>
                </a:solidFill>
                <a:latin typeface="Calibri" pitchFamily="34" charset="0"/>
              </a:rPr>
              <a:t>environment</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will</a:t>
            </a:r>
            <a:r>
              <a:rPr lang="sv-SE" sz="3200" dirty="0" smtClean="0">
                <a:solidFill>
                  <a:schemeClr val="tx1"/>
                </a:solidFill>
                <a:latin typeface="Calibri" pitchFamily="34" charset="0"/>
              </a:rPr>
              <a:t> be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costly</a:t>
            </a:r>
            <a:r>
              <a:rPr lang="sv-SE" sz="3200" dirty="0" smtClean="0">
                <a:solidFill>
                  <a:schemeClr val="tx1"/>
                </a:solidFill>
                <a:latin typeface="Calibri" pitchFamily="34" charset="0"/>
              </a:rPr>
              <a:t> and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problematic</a:t>
            </a:r>
            <a:r>
              <a:rPr lang="sv-SE" sz="3200" dirty="0" smtClean="0">
                <a:solidFill>
                  <a:schemeClr val="tx1"/>
                </a:solidFill>
                <a:latin typeface="Calibri" pitchFamily="34" charset="0"/>
              </a:rPr>
              <a:t> for </a:t>
            </a:r>
            <a:r>
              <a:rPr lang="sv-SE" sz="3200" dirty="0" err="1" smtClean="0">
                <a:solidFill>
                  <a:schemeClr val="tx1"/>
                </a:solidFill>
                <a:latin typeface="Calibri" pitchFamily="34" charset="0"/>
              </a:rPr>
              <a:t>this</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project</a:t>
            </a:r>
            <a:r>
              <a:rPr lang="sv-SE" sz="3200" dirty="0" smtClean="0">
                <a:solidFill>
                  <a:schemeClr val="tx1"/>
                </a:solidFill>
                <a:latin typeface="Calibri" pitchFamily="34" charset="0"/>
              </a:rPr>
              <a:t> as it is </a:t>
            </a:r>
            <a:r>
              <a:rPr lang="sv-SE" sz="3200" dirty="0" err="1" smtClean="0">
                <a:solidFill>
                  <a:schemeClr val="tx1"/>
                </a:solidFill>
                <a:latin typeface="Calibri" pitchFamily="34" charset="0"/>
              </a:rPr>
              <a:t>too</a:t>
            </a:r>
            <a:r>
              <a:rPr lang="sv-SE" sz="3200" dirty="0" smtClean="0">
                <a:solidFill>
                  <a:schemeClr val="tx1"/>
                </a:solidFill>
                <a:latin typeface="Calibri" pitchFamily="34" charset="0"/>
              </a:rPr>
              <a:t> far </a:t>
            </a:r>
            <a:r>
              <a:rPr lang="sv-SE" sz="3200" dirty="0" err="1" smtClean="0">
                <a:solidFill>
                  <a:schemeClr val="tx1"/>
                </a:solidFill>
                <a:latin typeface="Calibri" pitchFamily="34" charset="0"/>
              </a:rPr>
              <a:t>gone</a:t>
            </a:r>
            <a:r>
              <a:rPr lang="sv-SE" sz="3200" dirty="0" smtClean="0">
                <a:solidFill>
                  <a:schemeClr val="tx1"/>
                </a:solidFill>
                <a:latin typeface="Calibri" pitchFamily="34" charset="0"/>
              </a:rPr>
              <a:t>!</a:t>
            </a:r>
            <a:endParaRPr lang="sv-SE" sz="3200" dirty="0">
              <a:solidFill>
                <a:schemeClr val="tx1"/>
              </a:solidFill>
              <a:latin typeface="Calibri" pitchFamily="34" charset="0"/>
            </a:endParaRP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22828256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395536" y="1052736"/>
            <a:ext cx="8424936"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57200" indent="-455613"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1pPr>
            <a:lvl2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2pPr>
            <a:lvl3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3pPr>
            <a:lvl4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4pPr>
            <a:lvl5pPr eaLnBrk="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chemeClr val="bg1"/>
                </a:solidFill>
                <a:latin typeface="Arial" charset="0"/>
                <a:ea typeface="Microsoft YaHei" pitchFamily="34" charset="-122"/>
              </a:defRPr>
            </a:lvl9pPr>
          </a:lstStyle>
          <a:p>
            <a:pPr marL="1587" indent="0" algn="ctr" eaLnBrk="1" hangingPunct="1">
              <a:lnSpc>
                <a:spcPct val="100000"/>
              </a:lnSpc>
              <a:spcBef>
                <a:spcPts val="638"/>
              </a:spcBef>
              <a:spcAft>
                <a:spcPts val="1425"/>
              </a:spcAft>
              <a:buClrTx/>
            </a:pPr>
            <a:r>
              <a:rPr lang="sv-SE" sz="4000" b="1" dirty="0" smtClean="0">
                <a:solidFill>
                  <a:schemeClr val="accent3">
                    <a:lumMod val="75000"/>
                  </a:schemeClr>
                </a:solidFill>
                <a:latin typeface="Calibri" pitchFamily="34" charset="0"/>
              </a:rPr>
              <a:t>”The </a:t>
            </a:r>
            <a:r>
              <a:rPr lang="sv-SE" sz="4000" b="1" dirty="0" err="1" smtClean="0">
                <a:solidFill>
                  <a:schemeClr val="accent3">
                    <a:lumMod val="75000"/>
                  </a:schemeClr>
                </a:solidFill>
                <a:latin typeface="Calibri" pitchFamily="34" charset="0"/>
              </a:rPr>
              <a:t>project</a:t>
            </a:r>
            <a:r>
              <a:rPr lang="sv-SE" sz="4000" b="1" dirty="0" smtClean="0">
                <a:solidFill>
                  <a:schemeClr val="accent3">
                    <a:lumMod val="75000"/>
                  </a:schemeClr>
                </a:solidFill>
                <a:latin typeface="Calibri" pitchFamily="34" charset="0"/>
              </a:rPr>
              <a:t> is </a:t>
            </a:r>
            <a:r>
              <a:rPr lang="sv-SE" sz="4000" b="1" dirty="0" err="1" smtClean="0">
                <a:solidFill>
                  <a:schemeClr val="accent3">
                    <a:lumMod val="75000"/>
                  </a:schemeClr>
                </a:solidFill>
                <a:latin typeface="Calibri" pitchFamily="34" charset="0"/>
              </a:rPr>
              <a:t>too</a:t>
            </a:r>
            <a:r>
              <a:rPr lang="sv-SE" sz="4000" b="1" dirty="0" smtClean="0">
                <a:solidFill>
                  <a:schemeClr val="accent3">
                    <a:lumMod val="75000"/>
                  </a:schemeClr>
                </a:solidFill>
                <a:latin typeface="Calibri" pitchFamily="34" charset="0"/>
              </a:rPr>
              <a:t> far </a:t>
            </a:r>
            <a:r>
              <a:rPr lang="sv-SE" sz="4000" b="1" dirty="0" err="1" smtClean="0">
                <a:solidFill>
                  <a:schemeClr val="accent3">
                    <a:lumMod val="75000"/>
                  </a:schemeClr>
                </a:solidFill>
                <a:latin typeface="Calibri" pitchFamily="34" charset="0"/>
              </a:rPr>
              <a:t>along</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to</a:t>
            </a:r>
            <a:r>
              <a:rPr lang="sv-SE" sz="4000" b="1" dirty="0" smtClean="0">
                <a:solidFill>
                  <a:schemeClr val="accent3">
                    <a:lumMod val="75000"/>
                  </a:schemeClr>
                </a:solidFill>
                <a:latin typeface="Calibri" pitchFamily="34" charset="0"/>
              </a:rPr>
              <a:t> </a:t>
            </a:r>
            <a:r>
              <a:rPr lang="sv-SE" sz="4000" b="1" dirty="0" err="1" smtClean="0">
                <a:solidFill>
                  <a:schemeClr val="accent3">
                    <a:lumMod val="75000"/>
                  </a:schemeClr>
                </a:solidFill>
                <a:latin typeface="Calibri" pitchFamily="34" charset="0"/>
              </a:rPr>
              <a:t>adopt</a:t>
            </a:r>
            <a:r>
              <a:rPr lang="sv-SE" sz="4000" b="1" dirty="0" smtClean="0">
                <a:solidFill>
                  <a:schemeClr val="accent3">
                    <a:lumMod val="75000"/>
                  </a:schemeClr>
                </a:solidFill>
                <a:latin typeface="Calibri" pitchFamily="34" charset="0"/>
              </a:rPr>
              <a:t> CI”</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still </a:t>
            </a:r>
            <a:r>
              <a:rPr lang="sv-SE" sz="3200" dirty="0" err="1" smtClean="0">
                <a:solidFill>
                  <a:schemeClr val="tx1"/>
                </a:solidFill>
                <a:latin typeface="Calibri" pitchFamily="34" charset="0"/>
              </a:rPr>
              <a:t>need</a:t>
            </a:r>
            <a:r>
              <a:rPr lang="sv-SE" sz="3200" dirty="0" smtClean="0">
                <a:solidFill>
                  <a:schemeClr val="tx1"/>
                </a:solidFill>
                <a:latin typeface="Calibri" pitchFamily="34" charset="0"/>
              </a:rPr>
              <a:t> source </a:t>
            </a:r>
            <a:r>
              <a:rPr lang="sv-SE" sz="3200" dirty="0" err="1" smtClean="0">
                <a:solidFill>
                  <a:schemeClr val="tx1"/>
                </a:solidFill>
                <a:latin typeface="Calibri" pitchFamily="34" charset="0"/>
              </a:rPr>
              <a:t>control</a:t>
            </a: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still </a:t>
            </a:r>
            <a:r>
              <a:rPr lang="sv-SE" sz="3200" dirty="0" err="1" smtClean="0">
                <a:solidFill>
                  <a:schemeClr val="tx1"/>
                </a:solidFill>
                <a:latin typeface="Calibri" pitchFamily="34" charset="0"/>
              </a:rPr>
              <a:t>need</a:t>
            </a:r>
            <a:r>
              <a:rPr lang="sv-SE" sz="3200" dirty="0" smtClean="0">
                <a:solidFill>
                  <a:schemeClr val="tx1"/>
                </a:solidFill>
                <a:latin typeface="Calibri" pitchFamily="34" charset="0"/>
              </a:rPr>
              <a:t> integration</a:t>
            </a: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err="1" smtClean="0">
                <a:solidFill>
                  <a:schemeClr val="tx1"/>
                </a:solidFill>
                <a:latin typeface="Calibri" pitchFamily="34" charset="0"/>
              </a:rPr>
              <a:t>You</a:t>
            </a:r>
            <a:r>
              <a:rPr lang="sv-SE" sz="3200" dirty="0" smtClean="0">
                <a:solidFill>
                  <a:schemeClr val="tx1"/>
                </a:solidFill>
                <a:latin typeface="Calibri" pitchFamily="34" charset="0"/>
              </a:rPr>
              <a:t> still </a:t>
            </a:r>
            <a:r>
              <a:rPr lang="sv-SE" sz="3200" dirty="0" err="1" smtClean="0">
                <a:solidFill>
                  <a:schemeClr val="tx1"/>
                </a:solidFill>
                <a:latin typeface="Calibri" pitchFamily="34" charset="0"/>
              </a:rPr>
              <a:t>need</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a:t>
            </a:r>
            <a:r>
              <a:rPr lang="sv-SE" sz="3200" dirty="0" err="1" smtClean="0">
                <a:solidFill>
                  <a:schemeClr val="tx1"/>
                </a:solidFill>
                <a:latin typeface="Calibri" pitchFamily="34" charset="0"/>
              </a:rPr>
              <a:t>build</a:t>
            </a:r>
            <a:endParaRPr lang="sv-SE" sz="3200" dirty="0" smtClean="0">
              <a:solidFill>
                <a:schemeClr val="tx1"/>
              </a:solidFill>
              <a:latin typeface="Calibri" pitchFamily="34" charset="0"/>
            </a:endParaRPr>
          </a:p>
          <a:p>
            <a:pPr marL="458787" indent="-457200" algn="ctr" eaLnBrk="1" hangingPunct="1">
              <a:lnSpc>
                <a:spcPct val="100000"/>
              </a:lnSpc>
              <a:spcBef>
                <a:spcPts val="638"/>
              </a:spcBef>
              <a:spcAft>
                <a:spcPts val="1425"/>
              </a:spcAft>
              <a:buClrTx/>
              <a:buFont typeface="Arial" panose="020B0604020202020204" pitchFamily="34" charset="0"/>
              <a:buChar char="•"/>
            </a:pPr>
            <a:r>
              <a:rPr lang="sv-SE" sz="3200" dirty="0" smtClean="0">
                <a:solidFill>
                  <a:schemeClr val="tx1"/>
                </a:solidFill>
                <a:latin typeface="Calibri" pitchFamily="34" charset="0"/>
              </a:rPr>
              <a:t>Never </a:t>
            </a:r>
            <a:r>
              <a:rPr lang="sv-SE" sz="3200" dirty="0" err="1" smtClean="0">
                <a:solidFill>
                  <a:schemeClr val="tx1"/>
                </a:solidFill>
                <a:latin typeface="Calibri" pitchFamily="34" charset="0"/>
              </a:rPr>
              <a:t>to</a:t>
            </a:r>
            <a:r>
              <a:rPr lang="sv-SE" sz="3200" dirty="0" smtClean="0">
                <a:solidFill>
                  <a:schemeClr val="tx1"/>
                </a:solidFill>
                <a:latin typeface="Calibri" pitchFamily="34" charset="0"/>
              </a:rPr>
              <a:t> late…</a:t>
            </a:r>
          </a:p>
        </p:txBody>
      </p:sp>
      <p:sp>
        <p:nvSpPr>
          <p:cNvPr id="6147" name="Text Box 2"/>
          <p:cNvSpPr txBox="1">
            <a:spLocks noChangeArrowheads="1"/>
          </p:cNvSpPr>
          <p:nvPr/>
        </p:nvSpPr>
        <p:spPr bwMode="auto">
          <a:xfrm>
            <a:off x="0" y="0"/>
            <a:ext cx="9144000" cy="620713"/>
          </a:xfrm>
          <a:prstGeom prst="rect">
            <a:avLst/>
          </a:prstGeom>
          <a:solidFill>
            <a:srgbClr val="77933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4" charset="-122"/>
              </a:defRPr>
            </a:lvl9pPr>
          </a:lstStyle>
          <a:p>
            <a:pPr algn="ctr" eaLnBrk="1" hangingPunct="1">
              <a:lnSpc>
                <a:spcPct val="100000"/>
              </a:lnSpc>
              <a:buClrTx/>
              <a:buFontTx/>
              <a:buNone/>
            </a:pPr>
            <a:r>
              <a:rPr lang="sv-SE" sz="3000" dirty="0" smtClean="0">
                <a:solidFill>
                  <a:srgbClr val="EEECE1"/>
                </a:solidFill>
                <a:latin typeface="Cambria" pitchFamily="18" charset="0"/>
              </a:rPr>
              <a:t>Team </a:t>
            </a:r>
            <a:r>
              <a:rPr lang="sv-SE" sz="3000" dirty="0" err="1" smtClean="0">
                <a:solidFill>
                  <a:srgbClr val="EEECE1"/>
                </a:solidFill>
                <a:latin typeface="Cambria" pitchFamily="18" charset="0"/>
              </a:rPr>
              <a:t>Objections</a:t>
            </a:r>
            <a:endParaRPr lang="sv-SE" sz="3000" dirty="0">
              <a:solidFill>
                <a:srgbClr val="EEECE1"/>
              </a:solidFill>
              <a:latin typeface="Cambria" pitchFamily="18" charset="0"/>
            </a:endParaRPr>
          </a:p>
        </p:txBody>
      </p:sp>
    </p:spTree>
    <p:extLst>
      <p:ext uri="{BB962C8B-B14F-4D97-AF65-F5344CB8AC3E}">
        <p14:creationId xmlns:p14="http://schemas.microsoft.com/office/powerpoint/2010/main" val="30741561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76946</TotalTime>
  <Words>7862</Words>
  <Application>Microsoft Office PowerPoint</Application>
  <PresentationFormat>On-screen Show (4:3)</PresentationFormat>
  <Paragraphs>1283</Paragraphs>
  <Slides>162</Slides>
  <Notes>161</Notes>
  <HiddenSlides>15</HiddenSlides>
  <MMClips>0</MMClips>
  <ScaleCrop>false</ScaleCrop>
  <HeadingPairs>
    <vt:vector size="4" baseType="variant">
      <vt:variant>
        <vt:lpstr>Theme</vt:lpstr>
      </vt:variant>
      <vt:variant>
        <vt:i4>1</vt:i4>
      </vt:variant>
      <vt:variant>
        <vt:lpstr>Slide Titles</vt:lpstr>
      </vt:variant>
      <vt:variant>
        <vt:i4>162</vt:i4>
      </vt:variant>
    </vt:vector>
  </HeadingPairs>
  <TitlesOfParts>
    <vt:vector size="163" baseType="lpstr">
      <vt:lpstr>Office Theme</vt:lpstr>
      <vt:lpstr>Continuous Integration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Edument 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Lavesson</dc:creator>
  <cp:lastModifiedBy>jukka</cp:lastModifiedBy>
  <cp:revision>2163</cp:revision>
  <dcterms:created xsi:type="dcterms:W3CDTF">2012-05-18T07:39:38Z</dcterms:created>
  <dcterms:modified xsi:type="dcterms:W3CDTF">2017-01-05T13:55:08Z</dcterms:modified>
</cp:coreProperties>
</file>