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 autoAdjust="0"/>
    <p:restoredTop sz="94686" autoAdjust="0"/>
  </p:normalViewPr>
  <p:slideViewPr>
    <p:cSldViewPr snapToGrid="0" snapToObjects="1">
      <p:cViewPr varScale="1">
        <p:scale>
          <a:sx n="177" d="100"/>
          <a:sy n="177" d="100"/>
        </p:scale>
        <p:origin x="-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3213-4E7A-4748-B3C3-9435EE81E7DC}" type="datetimeFigureOut">
              <a:rPr lang="en-US" smtClean="0"/>
              <a:t>25.5.2012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C8BC-C17B-B846-8F8C-CDB007F7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0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3213-4E7A-4748-B3C3-9435EE81E7DC}" type="datetimeFigureOut">
              <a:rPr lang="en-US" smtClean="0"/>
              <a:t>25.5.2012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C8BC-C17B-B846-8F8C-CDB007F7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3213-4E7A-4748-B3C3-9435EE81E7DC}" type="datetimeFigureOut">
              <a:rPr lang="en-US" smtClean="0"/>
              <a:t>25.5.2012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C8BC-C17B-B846-8F8C-CDB007F7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3213-4E7A-4748-B3C3-9435EE81E7DC}" type="datetimeFigureOut">
              <a:rPr lang="en-US" smtClean="0"/>
              <a:t>25.5.2012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C8BC-C17B-B846-8F8C-CDB007F7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3213-4E7A-4748-B3C3-9435EE81E7DC}" type="datetimeFigureOut">
              <a:rPr lang="en-US" smtClean="0"/>
              <a:t>25.5.2012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C8BC-C17B-B846-8F8C-CDB007F7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7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3213-4E7A-4748-B3C3-9435EE81E7DC}" type="datetimeFigureOut">
              <a:rPr lang="en-US" smtClean="0"/>
              <a:t>25.5.2012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C8BC-C17B-B846-8F8C-CDB007F7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3213-4E7A-4748-B3C3-9435EE81E7DC}" type="datetimeFigureOut">
              <a:rPr lang="en-US" smtClean="0"/>
              <a:t>25.5.2012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C8BC-C17B-B846-8F8C-CDB007F7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3213-4E7A-4748-B3C3-9435EE81E7DC}" type="datetimeFigureOut">
              <a:rPr lang="en-US" smtClean="0"/>
              <a:t>25.5.2012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C8BC-C17B-B846-8F8C-CDB007F7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7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3213-4E7A-4748-B3C3-9435EE81E7DC}" type="datetimeFigureOut">
              <a:rPr lang="en-US" smtClean="0"/>
              <a:t>25.5.2012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C8BC-C17B-B846-8F8C-CDB007F7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7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3213-4E7A-4748-B3C3-9435EE81E7DC}" type="datetimeFigureOut">
              <a:rPr lang="en-US" smtClean="0"/>
              <a:t>25.5.2012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C8BC-C17B-B846-8F8C-CDB007F7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6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3213-4E7A-4748-B3C3-9435EE81E7DC}" type="datetimeFigureOut">
              <a:rPr lang="en-US" smtClean="0"/>
              <a:t>25.5.2012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C8BC-C17B-B846-8F8C-CDB007F7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53213-4E7A-4748-B3C3-9435EE81E7DC}" type="datetimeFigureOut">
              <a:rPr lang="en-US" smtClean="0"/>
              <a:t>25.5.2012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C8BC-C17B-B846-8F8C-CDB007F7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0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hub.com/hylje/news-samp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hub.com/hylje/lyra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Classy </a:t>
            </a:r>
            <a:r>
              <a:rPr lang="en-US" dirty="0" err="1" smtClean="0"/>
              <a:t>Django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Leo Honkanen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0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859"/>
          </a:xfrm>
        </p:spPr>
        <p:txBody>
          <a:bodyPr/>
          <a:lstStyle/>
          <a:p>
            <a:r>
              <a:rPr lang="en-US" dirty="0" smtClean="0"/>
              <a:t>The template needs to know the namespace!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540133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    model = Article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index(self, request):</a:t>
            </a:r>
          </a:p>
          <a:p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ctx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RequestContext</a:t>
            </a:r>
            <a:r>
              <a:rPr lang="en-US" dirty="0" smtClean="0">
                <a:latin typeface="Courier"/>
                <a:cs typeface="Courier"/>
              </a:rPr>
              <a:t>(request)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ctx.current_app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self.namespace</a:t>
            </a:r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ctx</a:t>
            </a:r>
            <a:r>
              <a:rPr lang="en-US" dirty="0" smtClean="0">
                <a:latin typeface="Courier"/>
                <a:cs typeface="Courier"/>
              </a:rPr>
              <a:t>["news"] = </a:t>
            </a:r>
            <a:r>
              <a:rPr lang="en-US" dirty="0" err="1" smtClean="0">
                <a:latin typeface="Courier"/>
                <a:cs typeface="Courier"/>
              </a:rPr>
              <a:t>self.model.objects.filter</a:t>
            </a:r>
            <a:r>
              <a:rPr lang="en-US" dirty="0" smtClean="0">
                <a:latin typeface="Courier"/>
                <a:cs typeface="Courier"/>
              </a:rPr>
              <a:t>(</a:t>
            </a:r>
          </a:p>
          <a:p>
            <a:r>
              <a:rPr lang="en-US" dirty="0" smtClean="0">
                <a:latin typeface="Courier"/>
                <a:cs typeface="Courier"/>
              </a:rPr>
              <a:t>            namespace=</a:t>
            </a:r>
            <a:r>
              <a:rPr lang="en-US" dirty="0" err="1" smtClean="0">
                <a:latin typeface="Courier"/>
                <a:cs typeface="Courier"/>
              </a:rPr>
              <a:t>self.namespace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)</a:t>
            </a:r>
          </a:p>
          <a:p>
            <a:r>
              <a:rPr lang="en-US" dirty="0" smtClean="0">
                <a:latin typeface="Courier"/>
                <a:cs typeface="Courier"/>
              </a:rPr>
              <a:t>        return </a:t>
            </a:r>
            <a:r>
              <a:rPr lang="en-US" dirty="0" err="1" smtClean="0">
                <a:latin typeface="Courier"/>
                <a:cs typeface="Courier"/>
              </a:rPr>
              <a:t>render_to_response</a:t>
            </a:r>
            <a:r>
              <a:rPr lang="en-US" dirty="0" smtClean="0">
                <a:latin typeface="Courier"/>
                <a:cs typeface="Courier"/>
              </a:rPr>
              <a:t>(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"news/</a:t>
            </a:r>
            <a:r>
              <a:rPr lang="en-US" dirty="0" err="1" smtClean="0">
                <a:latin typeface="Courier"/>
                <a:cs typeface="Courier"/>
              </a:rPr>
              <a:t>index.html</a:t>
            </a:r>
            <a:r>
              <a:rPr lang="en-US" dirty="0" smtClean="0">
                <a:latin typeface="Courier"/>
                <a:cs typeface="Courier"/>
              </a:rPr>
              <a:t>", </a:t>
            </a:r>
          </a:p>
          <a:p>
            <a:r>
              <a:rPr lang="en-US" dirty="0" smtClean="0">
                <a:latin typeface="Courier"/>
                <a:cs typeface="Courier"/>
              </a:rPr>
              <a:t>            </a:t>
            </a:r>
            <a:r>
              <a:rPr lang="en-US" dirty="0" err="1" smtClean="0">
                <a:latin typeface="Courier"/>
                <a:cs typeface="Courier"/>
              </a:rPr>
              <a:t>context_instance</a:t>
            </a:r>
            <a:r>
              <a:rPr lang="en-US" dirty="0" smtClean="0">
                <a:latin typeface="Courier"/>
                <a:cs typeface="Courier"/>
              </a:rPr>
              <a:t>=</a:t>
            </a:r>
            <a:r>
              <a:rPr lang="en-US" dirty="0" err="1" smtClean="0">
                <a:latin typeface="Courier"/>
                <a:cs typeface="Courier"/>
              </a:rPr>
              <a:t>ctx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5683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0847"/>
          </a:xfrm>
        </p:spPr>
        <p:txBody>
          <a:bodyPr>
            <a:normAutofit/>
          </a:bodyPr>
          <a:lstStyle/>
          <a:p>
            <a:r>
              <a:rPr lang="en-US" dirty="0" smtClean="0"/>
              <a:t>Models need a namespace field to be useful with classy apps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099823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class Article(</a:t>
            </a:r>
            <a:r>
              <a:rPr lang="en-US" dirty="0" err="1" smtClean="0">
                <a:latin typeface="Courier"/>
                <a:cs typeface="Courier"/>
              </a:rPr>
              <a:t>models.Model</a:t>
            </a:r>
            <a:r>
              <a:rPr lang="en-US" dirty="0" smtClean="0">
                <a:latin typeface="Courier"/>
                <a:cs typeface="Courier"/>
              </a:rPr>
              <a:t>):</a:t>
            </a:r>
          </a:p>
          <a:p>
            <a:r>
              <a:rPr lang="en-US" dirty="0" smtClean="0">
                <a:latin typeface="Courier"/>
                <a:cs typeface="Courier"/>
              </a:rPr>
              <a:t>    namespace = </a:t>
            </a:r>
            <a:r>
              <a:rPr lang="en-US" dirty="0" err="1" smtClean="0">
                <a:latin typeface="Courier"/>
                <a:cs typeface="Courier"/>
              </a:rPr>
              <a:t>models.CharField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max_length</a:t>
            </a:r>
            <a:r>
              <a:rPr lang="en-US" dirty="0" smtClean="0">
                <a:latin typeface="Courier"/>
                <a:cs typeface="Courier"/>
              </a:rPr>
              <a:t>=255)</a:t>
            </a:r>
          </a:p>
          <a:p>
            <a:r>
              <a:rPr lang="en-US" dirty="0" smtClean="0">
                <a:latin typeface="Courier"/>
                <a:cs typeface="Courier"/>
              </a:rPr>
              <a:t>    slug = </a:t>
            </a:r>
            <a:r>
              <a:rPr lang="en-US" dirty="0" err="1" smtClean="0">
                <a:latin typeface="Courier"/>
                <a:cs typeface="Courier"/>
              </a:rPr>
              <a:t>models.SlugField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smtClean="0">
                <a:latin typeface="Courier"/>
                <a:cs typeface="Courier"/>
              </a:rPr>
              <a:t>    title = </a:t>
            </a:r>
            <a:r>
              <a:rPr lang="en-US" dirty="0" err="1" smtClean="0">
                <a:latin typeface="Courier"/>
                <a:cs typeface="Courier"/>
              </a:rPr>
              <a:t>models.CharField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max_length</a:t>
            </a:r>
            <a:r>
              <a:rPr lang="en-US" dirty="0" smtClean="0">
                <a:latin typeface="Courier"/>
                <a:cs typeface="Courier"/>
              </a:rPr>
              <a:t>=255)</a:t>
            </a:r>
          </a:p>
          <a:p>
            <a:r>
              <a:rPr lang="en-US" dirty="0" smtClean="0">
                <a:latin typeface="Courier"/>
                <a:cs typeface="Courier"/>
              </a:rPr>
              <a:t>    body = </a:t>
            </a:r>
            <a:r>
              <a:rPr lang="en-US" dirty="0" err="1" smtClean="0">
                <a:latin typeface="Courier"/>
                <a:cs typeface="Courier"/>
              </a:rPr>
              <a:t>models.TextField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5236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Hooking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cs typeface="Courier"/>
              </a:rPr>
              <a:t>You can </a:t>
            </a:r>
            <a:r>
              <a:rPr lang="en-US" dirty="0" smtClean="0">
                <a:latin typeface="Courier"/>
                <a:cs typeface="Courier"/>
              </a:rPr>
              <a:t>include()</a:t>
            </a:r>
            <a:r>
              <a:rPr lang="en-US" dirty="0" smtClean="0">
                <a:cs typeface="Courier"/>
              </a:rPr>
              <a:t> classy app instances’ URLs like so</a:t>
            </a:r>
          </a:p>
          <a:p>
            <a:pPr marL="0" lvl="0" indent="0">
              <a:buNone/>
            </a:pPr>
            <a:endParaRPr lang="en-US" dirty="0" smtClean="0">
              <a:cs typeface="Courier"/>
            </a:endParaRPr>
          </a:p>
          <a:p>
            <a:pPr marL="0" lv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news = </a:t>
            </a:r>
            <a:r>
              <a:rPr lang="en-US" sz="1800" dirty="0" err="1" smtClean="0">
                <a:latin typeface="Courier"/>
                <a:cs typeface="Courier"/>
              </a:rPr>
              <a:t>NewsApp</a:t>
            </a:r>
            <a:r>
              <a:rPr lang="en-US" sz="1800" dirty="0" smtClean="0">
                <a:latin typeface="Courier"/>
                <a:cs typeface="Courier"/>
              </a:rPr>
              <a:t>()</a:t>
            </a:r>
          </a:p>
          <a:p>
            <a:pPr marL="0" lv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pony_news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err="1" smtClean="0">
                <a:latin typeface="Courier"/>
                <a:cs typeface="Courier"/>
              </a:rPr>
              <a:t>NewsApp</a:t>
            </a:r>
            <a:r>
              <a:rPr lang="en-US" sz="1800" dirty="0" smtClean="0">
                <a:latin typeface="Courier"/>
                <a:cs typeface="Courier"/>
              </a:rPr>
              <a:t>()</a:t>
            </a:r>
          </a:p>
          <a:p>
            <a:pPr marL="0" lv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pony_news.namespace</a:t>
            </a:r>
            <a:r>
              <a:rPr lang="en-US" sz="1800" dirty="0" smtClean="0">
                <a:latin typeface="Courier"/>
                <a:cs typeface="Courier"/>
              </a:rPr>
              <a:t> = "</a:t>
            </a:r>
            <a:r>
              <a:rPr lang="en-US" sz="1800" dirty="0" err="1" smtClean="0">
                <a:latin typeface="Courier"/>
                <a:cs typeface="Courier"/>
              </a:rPr>
              <a:t>pony_news</a:t>
            </a:r>
            <a:r>
              <a:rPr lang="en-US" sz="1800" dirty="0" smtClean="0">
                <a:latin typeface="Courier"/>
                <a:cs typeface="Courier"/>
              </a:rPr>
              <a:t>”</a:t>
            </a:r>
          </a:p>
          <a:p>
            <a:pPr marL="0" lv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lv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urlpatterns</a:t>
            </a:r>
            <a:r>
              <a:rPr lang="en-US" sz="1800" dirty="0" smtClean="0">
                <a:latin typeface="Courier"/>
                <a:cs typeface="Courier"/>
              </a:rPr>
              <a:t> = patterns('’,</a:t>
            </a:r>
          </a:p>
          <a:p>
            <a:pPr marL="0" lv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err="1" smtClean="0">
                <a:latin typeface="Courier"/>
                <a:cs typeface="Courier"/>
              </a:rPr>
              <a:t>url</a:t>
            </a:r>
            <a:r>
              <a:rPr lang="en-US" sz="1800" dirty="0" smtClean="0">
                <a:latin typeface="Courier"/>
                <a:cs typeface="Courier"/>
              </a:rPr>
              <a:t>("^news/", include(</a:t>
            </a:r>
            <a:r>
              <a:rPr lang="en-US" sz="1800" dirty="0" err="1" smtClean="0">
                <a:latin typeface="Courier"/>
                <a:cs typeface="Courier"/>
              </a:rPr>
              <a:t>news.urls</a:t>
            </a:r>
            <a:r>
              <a:rPr lang="en-US" sz="1800" dirty="0" smtClean="0">
                <a:latin typeface="Courier"/>
                <a:cs typeface="Courier"/>
              </a:rPr>
              <a:t>)),</a:t>
            </a:r>
          </a:p>
          <a:p>
            <a:pPr marL="0" lv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err="1" smtClean="0">
                <a:latin typeface="Courier"/>
                <a:cs typeface="Courier"/>
              </a:rPr>
              <a:t>url</a:t>
            </a:r>
            <a:r>
              <a:rPr lang="en-US" sz="1800" dirty="0" smtClean="0">
                <a:latin typeface="Courier"/>
                <a:cs typeface="Courier"/>
              </a:rPr>
              <a:t>("^</a:t>
            </a:r>
            <a:r>
              <a:rPr lang="en-US" sz="1800" dirty="0" err="1" smtClean="0">
                <a:latin typeface="Courier"/>
                <a:cs typeface="Courier"/>
              </a:rPr>
              <a:t>pony_news</a:t>
            </a:r>
            <a:r>
              <a:rPr lang="en-US" sz="1800" dirty="0" smtClean="0">
                <a:latin typeface="Courier"/>
                <a:cs typeface="Courier"/>
              </a:rPr>
              <a:t>/", include(</a:t>
            </a:r>
            <a:r>
              <a:rPr lang="en-US" sz="1800" dirty="0" err="1" smtClean="0">
                <a:latin typeface="Courier"/>
                <a:cs typeface="Courier"/>
              </a:rPr>
              <a:t>pony_news.urls</a:t>
            </a:r>
            <a:r>
              <a:rPr lang="en-US" sz="1800" dirty="0" smtClean="0">
                <a:latin typeface="Courier"/>
                <a:cs typeface="Courier"/>
              </a:rPr>
              <a:t>)),</a:t>
            </a:r>
          </a:p>
          <a:p>
            <a:pPr marL="0" lv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0" lvl="0" indent="0">
              <a:buNone/>
            </a:pPr>
            <a:endParaRPr lang="en-US" sz="1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9910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Hooking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link into your two instances in your templates, use </a:t>
            </a:r>
            <a:r>
              <a:rPr lang="en-US" dirty="0" smtClean="0">
                <a:latin typeface="Courier"/>
                <a:cs typeface="Courier"/>
              </a:rPr>
              <a:t>{% </a:t>
            </a:r>
            <a:r>
              <a:rPr lang="en-US" dirty="0" err="1" smtClean="0">
                <a:latin typeface="Courier"/>
                <a:cs typeface="Courier"/>
              </a:rPr>
              <a:t>url</a:t>
            </a:r>
            <a:r>
              <a:rPr lang="en-US" dirty="0" smtClean="0">
                <a:latin typeface="Courier"/>
                <a:cs typeface="Courier"/>
              </a:rPr>
              <a:t> %} </a:t>
            </a:r>
            <a:r>
              <a:rPr lang="en-US" dirty="0" smtClean="0"/>
              <a:t>with the specific namespace of each instance</a:t>
            </a:r>
          </a:p>
          <a:p>
            <a:r>
              <a:rPr lang="en-US" dirty="0" smtClean="0"/>
              <a:t>E.g. </a:t>
            </a:r>
            <a:r>
              <a:rPr lang="en-US" dirty="0" smtClean="0">
                <a:latin typeface="Courier"/>
                <a:cs typeface="Courier"/>
              </a:rPr>
              <a:t>{% </a:t>
            </a:r>
            <a:r>
              <a:rPr lang="en-US" dirty="0" err="1" smtClean="0">
                <a:latin typeface="Courier"/>
                <a:cs typeface="Courier"/>
              </a:rPr>
              <a:t>url</a:t>
            </a:r>
            <a:r>
              <a:rPr lang="en-US" dirty="0" smtClean="0">
                <a:latin typeface="Courier"/>
                <a:cs typeface="Courier"/>
              </a:rPr>
              <a:t> news:index %} </a:t>
            </a:r>
            <a:r>
              <a:rPr lang="en-US" dirty="0" smtClean="0"/>
              <a:t>would link to the default-name instance, while </a:t>
            </a:r>
            <a:r>
              <a:rPr lang="en-US" dirty="0" smtClean="0">
                <a:latin typeface="Courier"/>
                <a:cs typeface="Courier"/>
              </a:rPr>
              <a:t>{% </a:t>
            </a:r>
            <a:r>
              <a:rPr lang="en-US" dirty="0" err="1" smtClean="0">
                <a:latin typeface="Courier"/>
                <a:cs typeface="Courier"/>
              </a:rPr>
              <a:t>url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pony_news:index</a:t>
            </a:r>
            <a:r>
              <a:rPr lang="en-US" dirty="0" smtClean="0">
                <a:latin typeface="Courier"/>
                <a:cs typeface="Courier"/>
              </a:rPr>
              <a:t> %} </a:t>
            </a:r>
            <a:r>
              <a:rPr lang="en-US" dirty="0" smtClean="0"/>
              <a:t>would link the special pony news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6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r>
              <a:rPr lang="en-US" dirty="0" smtClean="0"/>
              <a:t>Where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Customized template loading</a:t>
            </a:r>
          </a:p>
          <a:p>
            <a:r>
              <a:rPr lang="en-US" dirty="0"/>
              <a:t>N</a:t>
            </a:r>
            <a:r>
              <a:rPr lang="en-US" dirty="0" smtClean="0"/>
              <a:t>amespace </a:t>
            </a:r>
            <a:r>
              <a:rPr lang="en-US" dirty="0" smtClean="0">
                <a:latin typeface="Courier"/>
                <a:cs typeface="Courier"/>
              </a:rPr>
              <a:t>choices</a:t>
            </a:r>
            <a:r>
              <a:rPr lang="en-US" dirty="0" smtClean="0"/>
              <a:t> for the default model admin</a:t>
            </a:r>
            <a:endParaRPr lang="en-US" dirty="0" smtClean="0"/>
          </a:p>
          <a:p>
            <a:r>
              <a:rPr lang="en-US" dirty="0" smtClean="0"/>
              <a:t>Actually make your application!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6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Code for the presentation at: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https://www.github.com/hylje/news-sample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Just clone, </a:t>
            </a:r>
            <a:r>
              <a:rPr lang="en-US" dirty="0" err="1" smtClean="0"/>
              <a:t>syncdb</a:t>
            </a:r>
            <a:r>
              <a:rPr lang="en-US" smtClean="0"/>
              <a:t> away!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494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Leo “</a:t>
            </a:r>
            <a:r>
              <a:rPr lang="en-US" dirty="0" err="1"/>
              <a:t>H</a:t>
            </a:r>
            <a:r>
              <a:rPr lang="en-US" dirty="0" err="1" smtClean="0"/>
              <a:t>ylje</a:t>
            </a:r>
            <a:r>
              <a:rPr lang="en-US" dirty="0" smtClean="0"/>
              <a:t>” Honkanen</a:t>
            </a:r>
          </a:p>
          <a:p>
            <a:r>
              <a:rPr lang="en-US" dirty="0" smtClean="0"/>
              <a:t>22 years old</a:t>
            </a:r>
          </a:p>
          <a:p>
            <a:r>
              <a:rPr lang="en-US" dirty="0" smtClean="0"/>
              <a:t>Studying Computer Science at University of Helsinki</a:t>
            </a:r>
          </a:p>
          <a:p>
            <a:r>
              <a:rPr lang="en-US" dirty="0" smtClean="0"/>
              <a:t>No startup fame yet ;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Mail me at </a:t>
            </a:r>
            <a:r>
              <a:rPr lang="en-US" dirty="0" err="1" smtClean="0"/>
              <a:t>leo.o.honkanen@gmail.com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7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Namespaces make apps simpler</a:t>
            </a:r>
          </a:p>
          <a:p>
            <a:r>
              <a:rPr lang="en-US" dirty="0" smtClean="0"/>
              <a:t>Flexibility enables reusability</a:t>
            </a:r>
          </a:p>
          <a:p>
            <a:r>
              <a:rPr lang="en-US" dirty="0" smtClean="0"/>
              <a:t>Delicately tailored features within deadline</a:t>
            </a:r>
          </a:p>
        </p:txBody>
      </p:sp>
    </p:spTree>
    <p:extLst>
      <p:ext uri="{BB962C8B-B14F-4D97-AF65-F5344CB8AC3E}">
        <p14:creationId xmlns:p14="http://schemas.microsoft.com/office/powerpoint/2010/main" val="395871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django.contrib.admin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cs typeface="Courier"/>
              </a:rPr>
              <a:t>gives you a class, with a default instance in </a:t>
            </a:r>
            <a:r>
              <a:rPr lang="en-US" dirty="0" err="1" smtClean="0">
                <a:latin typeface="Courier"/>
                <a:cs typeface="Courier"/>
              </a:rPr>
              <a:t>django.contrib.admin.site.root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You have probably used it</a:t>
            </a:r>
          </a:p>
          <a:p>
            <a:r>
              <a:rPr lang="en-US" dirty="0" smtClean="0">
                <a:cs typeface="Courier"/>
              </a:rPr>
              <a:t>But have you used multiple admin sites side by side?</a:t>
            </a:r>
          </a:p>
          <a:p>
            <a:r>
              <a:rPr lang="en-US" dirty="0" err="1" smtClean="0">
                <a:cs typeface="Courier"/>
              </a:rPr>
              <a:t>Eg</a:t>
            </a:r>
            <a:r>
              <a:rPr lang="en-US" dirty="0" smtClean="0">
                <a:cs typeface="Courier"/>
              </a:rPr>
              <a:t>. </a:t>
            </a:r>
            <a:r>
              <a:rPr lang="en-US" dirty="0" err="1" smtClean="0">
                <a:cs typeface="Courier"/>
              </a:rPr>
              <a:t>Superuser</a:t>
            </a:r>
            <a:r>
              <a:rPr lang="en-US" dirty="0" smtClean="0">
                <a:cs typeface="Courier"/>
              </a:rPr>
              <a:t> admin, content maintainer admin</a:t>
            </a:r>
          </a:p>
        </p:txBody>
      </p:sp>
    </p:spTree>
    <p:extLst>
      <p:ext uri="{BB962C8B-B14F-4D97-AF65-F5344CB8AC3E}">
        <p14:creationId xmlns:p14="http://schemas.microsoft.com/office/powerpoint/2010/main" val="244766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I have built a couple classy apps too</a:t>
            </a:r>
          </a:p>
          <a:p>
            <a:r>
              <a:rPr lang="en-US" dirty="0" smtClean="0"/>
              <a:t>Ex. </a:t>
            </a:r>
            <a:r>
              <a:rPr lang="en-US" dirty="0" smtClean="0">
                <a:hlinkClick r:id="rId2"/>
              </a:rPr>
              <a:t>https://www.github.com/hylje/lyra/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21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Meat and potatoes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Views</a:t>
            </a:r>
          </a:p>
          <a:p>
            <a:r>
              <a:rPr lang="en-US" dirty="0" smtClean="0"/>
              <a:t>Inside the Template</a:t>
            </a:r>
          </a:p>
          <a:p>
            <a:r>
              <a:rPr lang="en-US" dirty="0" smtClean="0"/>
              <a:t>Model Concerns</a:t>
            </a:r>
          </a:p>
          <a:p>
            <a:r>
              <a:rPr lang="en-US" dirty="0" smtClean="0"/>
              <a:t>Hooking it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Views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are referenced from an application class</a:t>
            </a:r>
          </a:p>
          <a:p>
            <a:r>
              <a:rPr lang="en-US" dirty="0" smtClean="0"/>
              <a:t>There is no restriction to what kind of views you have: plain functions, class based views, generic views…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171" y="1159512"/>
            <a:ext cx="767794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class </a:t>
            </a:r>
            <a:r>
              <a:rPr lang="en-US" dirty="0" err="1">
                <a:latin typeface="Courier"/>
                <a:cs typeface="Courier"/>
              </a:rPr>
              <a:t>NewsApp</a:t>
            </a:r>
            <a:r>
              <a:rPr lang="en-US" dirty="0">
                <a:latin typeface="Courier"/>
                <a:cs typeface="Courier"/>
              </a:rPr>
              <a:t>(object):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app_name</a:t>
            </a:r>
            <a:r>
              <a:rPr lang="en-US" dirty="0">
                <a:latin typeface="Courier"/>
                <a:cs typeface="Courier"/>
              </a:rPr>
              <a:t> = "news"</a:t>
            </a:r>
          </a:p>
          <a:p>
            <a:r>
              <a:rPr lang="en-US" dirty="0">
                <a:latin typeface="Courier"/>
                <a:cs typeface="Courier"/>
              </a:rPr>
              <a:t>    namespace = "news"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_</a:t>
            </a:r>
            <a:r>
              <a:rPr lang="en-US" dirty="0" err="1">
                <a:latin typeface="Courier"/>
                <a:cs typeface="Courier"/>
              </a:rPr>
              <a:t>get_patterns</a:t>
            </a:r>
            <a:r>
              <a:rPr lang="en-US" dirty="0">
                <a:latin typeface="Courier"/>
                <a:cs typeface="Courier"/>
              </a:rPr>
              <a:t>(self):</a:t>
            </a:r>
          </a:p>
          <a:p>
            <a:r>
              <a:rPr lang="en-US" dirty="0">
                <a:latin typeface="Courier"/>
                <a:cs typeface="Courier"/>
              </a:rPr>
              <a:t>        return </a:t>
            </a:r>
            <a:r>
              <a:rPr lang="en-US" dirty="0" smtClean="0">
                <a:latin typeface="Courier"/>
                <a:cs typeface="Courier"/>
              </a:rPr>
              <a:t>patterns</a:t>
            </a:r>
            <a:r>
              <a:rPr lang="en-US" dirty="0">
                <a:latin typeface="Courier"/>
                <a:cs typeface="Courier"/>
              </a:rPr>
              <a:t>('',</a:t>
            </a:r>
          </a:p>
          <a:p>
            <a:r>
              <a:rPr lang="en-US" dirty="0">
                <a:latin typeface="Courier"/>
                <a:cs typeface="Courier"/>
              </a:rPr>
              <a:t>            </a:t>
            </a:r>
            <a:r>
              <a:rPr lang="en-US" dirty="0" err="1">
                <a:latin typeface="Courier"/>
                <a:cs typeface="Courier"/>
              </a:rPr>
              <a:t>url</a:t>
            </a:r>
            <a:r>
              <a:rPr lang="en-US" dirty="0">
                <a:latin typeface="Courier"/>
                <a:cs typeface="Courier"/>
              </a:rPr>
              <a:t>("^$", </a:t>
            </a:r>
            <a:r>
              <a:rPr lang="en-US" dirty="0" err="1" smtClean="0">
                <a:latin typeface="Courier"/>
                <a:cs typeface="Courier"/>
              </a:rPr>
              <a:t>self.index</a:t>
            </a:r>
            <a:r>
              <a:rPr lang="en-US" dirty="0" smtClean="0">
                <a:latin typeface="Courier"/>
                <a:cs typeface="Courier"/>
              </a:rPr>
              <a:t>, name=“index”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           </a:t>
            </a:r>
            <a:r>
              <a:rPr lang="en-US" dirty="0" err="1">
                <a:latin typeface="Courier"/>
                <a:cs typeface="Courier"/>
              </a:rPr>
              <a:t>url</a:t>
            </a:r>
            <a:r>
              <a:rPr lang="en-US" dirty="0">
                <a:latin typeface="Courier"/>
                <a:cs typeface="Courier"/>
              </a:rPr>
              <a:t>("^article/(?P&lt;slug&gt;[\w-]+)/$",</a:t>
            </a:r>
          </a:p>
          <a:p>
            <a:r>
              <a:rPr lang="en-US" dirty="0">
                <a:latin typeface="Courier"/>
                <a:cs typeface="Courier"/>
              </a:rPr>
              <a:t>                </a:t>
            </a:r>
            <a:r>
              <a:rPr lang="en-US" dirty="0" err="1" smtClean="0">
                <a:latin typeface="Courier"/>
                <a:cs typeface="Courier"/>
              </a:rPr>
              <a:t>self.article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name=“article”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       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@property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urls</a:t>
            </a:r>
            <a:r>
              <a:rPr lang="en-US" dirty="0">
                <a:latin typeface="Courier"/>
                <a:cs typeface="Courier"/>
              </a:rPr>
              <a:t>(self):</a:t>
            </a:r>
          </a:p>
          <a:p>
            <a:r>
              <a:rPr lang="en-US" dirty="0">
                <a:latin typeface="Courier"/>
                <a:cs typeface="Courier"/>
              </a:rPr>
              <a:t>        return </a:t>
            </a:r>
            <a:r>
              <a:rPr lang="en-US" dirty="0" smtClean="0">
                <a:latin typeface="Courier"/>
                <a:cs typeface="Courier"/>
              </a:rPr>
              <a:t>(self</a:t>
            </a:r>
            <a:r>
              <a:rPr lang="en-US" dirty="0">
                <a:latin typeface="Courier"/>
                <a:cs typeface="Courier"/>
              </a:rPr>
              <a:t>._</a:t>
            </a:r>
            <a:r>
              <a:rPr lang="en-US" dirty="0" err="1">
                <a:latin typeface="Courier"/>
                <a:cs typeface="Courier"/>
              </a:rPr>
              <a:t>get_patterns</a:t>
            </a:r>
            <a:r>
              <a:rPr lang="en-US" dirty="0">
                <a:latin typeface="Courier"/>
                <a:cs typeface="Courier"/>
              </a:rPr>
              <a:t>(),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           </a:t>
            </a:r>
            <a:r>
              <a:rPr lang="en-US" dirty="0" err="1" smtClean="0">
                <a:latin typeface="Courier"/>
                <a:cs typeface="Courier"/>
              </a:rPr>
              <a:t>self.app_name</a:t>
            </a:r>
            <a:r>
              <a:rPr lang="en-US" dirty="0">
                <a:latin typeface="Courier"/>
                <a:cs typeface="Courier"/>
              </a:rPr>
              <a:t>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</a:t>
            </a:r>
            <a:r>
              <a:rPr lang="en-US" dirty="0" err="1" smtClean="0">
                <a:latin typeface="Courier"/>
                <a:cs typeface="Courier"/>
              </a:rPr>
              <a:t>self.namespace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4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1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&lt;h1&gt;News&lt;/h1&gt;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 err="1" smtClean="0">
                <a:latin typeface="Courier"/>
                <a:cs typeface="Courier"/>
              </a:rPr>
              <a:t>ul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{% for article in news %}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&lt;li&gt;&lt;a </a:t>
            </a:r>
            <a:r>
              <a:rPr lang="en-US" sz="1800" dirty="0" err="1" smtClean="0">
                <a:latin typeface="Courier"/>
                <a:cs typeface="Courier"/>
              </a:rPr>
              <a:t>href</a:t>
            </a:r>
            <a:r>
              <a:rPr lang="en-US" sz="1800" dirty="0" smtClean="0">
                <a:latin typeface="Courier"/>
                <a:cs typeface="Courier"/>
              </a:rPr>
              <a:t>="{% </a:t>
            </a:r>
            <a:r>
              <a:rPr lang="en-US" sz="1800" dirty="0" err="1" smtClean="0">
                <a:latin typeface="Courier"/>
                <a:cs typeface="Courier"/>
              </a:rPr>
              <a:t>url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news:article</a:t>
            </a:r>
            <a:r>
              <a:rPr lang="en-US" sz="1800" dirty="0" smtClean="0">
                <a:latin typeface="Courier"/>
                <a:cs typeface="Courier"/>
              </a:rPr>
              <a:t> slug=</a:t>
            </a:r>
            <a:r>
              <a:rPr lang="en-US" sz="1800" dirty="0" err="1" smtClean="0">
                <a:latin typeface="Courier"/>
                <a:cs typeface="Courier"/>
              </a:rPr>
              <a:t>article.slug</a:t>
            </a:r>
            <a:r>
              <a:rPr lang="en-US" sz="1800" dirty="0" smtClean="0">
                <a:latin typeface="Courier"/>
                <a:cs typeface="Courier"/>
              </a:rPr>
              <a:t> %}"&gt;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{{ </a:t>
            </a:r>
            <a:r>
              <a:rPr lang="en-US" sz="1800" dirty="0" err="1" smtClean="0">
                <a:latin typeface="Courier"/>
                <a:cs typeface="Courier"/>
              </a:rPr>
              <a:t>article.title</a:t>
            </a:r>
            <a:r>
              <a:rPr lang="en-US" sz="1800" dirty="0" smtClean="0">
                <a:latin typeface="Courier"/>
                <a:cs typeface="Courier"/>
              </a:rPr>
              <a:t> }}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&lt;/a&gt;&lt;/li&gt;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{% </a:t>
            </a:r>
            <a:r>
              <a:rPr lang="en-US" sz="1800" dirty="0" err="1" smtClean="0">
                <a:latin typeface="Courier"/>
                <a:cs typeface="Courier"/>
              </a:rPr>
              <a:t>endfor</a:t>
            </a:r>
            <a:r>
              <a:rPr lang="en-US" sz="1800" dirty="0" smtClean="0">
                <a:latin typeface="Courier"/>
                <a:cs typeface="Courier"/>
              </a:rPr>
              <a:t> %}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&lt;/</a:t>
            </a:r>
            <a:r>
              <a:rPr lang="en-US" sz="1800" dirty="0" err="1" smtClean="0">
                <a:latin typeface="Courier"/>
                <a:cs typeface="Courier"/>
              </a:rPr>
              <a:t>ul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249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614</Words>
  <Application>Microsoft Macintosh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Classy Django Applications</vt:lpstr>
      <vt:lpstr>Who</vt:lpstr>
      <vt:lpstr>Why</vt:lpstr>
      <vt:lpstr>What</vt:lpstr>
      <vt:lpstr>What (cont’d)</vt:lpstr>
      <vt:lpstr>Meat and potatoes</vt:lpstr>
      <vt:lpstr>Managing Views</vt:lpstr>
      <vt:lpstr>PowerPoint Presentation</vt:lpstr>
      <vt:lpstr>Inside the Template</vt:lpstr>
      <vt:lpstr>Back to the views</vt:lpstr>
      <vt:lpstr>Model concerns</vt:lpstr>
      <vt:lpstr>Hooking it up</vt:lpstr>
      <vt:lpstr>Hooking it up</vt:lpstr>
      <vt:lpstr>Where next?</vt:lpstr>
      <vt:lpstr>Thanks</vt:lpstr>
    </vt:vector>
  </TitlesOfParts>
  <Company>Ponie Oy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Django Applications</dc:title>
  <dc:creator>Leo Honkanen</dc:creator>
  <cp:lastModifiedBy>Leo Honkanen</cp:lastModifiedBy>
  <cp:revision>19</cp:revision>
  <dcterms:created xsi:type="dcterms:W3CDTF">2012-05-23T18:19:59Z</dcterms:created>
  <dcterms:modified xsi:type="dcterms:W3CDTF">2012-05-25T22:35:15Z</dcterms:modified>
</cp:coreProperties>
</file>