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834" r:id="rId2"/>
    <p:sldId id="1836" r:id="rId3"/>
    <p:sldId id="1830" r:id="rId4"/>
    <p:sldId id="1832" r:id="rId5"/>
    <p:sldId id="1835" r:id="rId6"/>
    <p:sldId id="18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AA27-67D0-4D25-A6FA-F925194B2362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D91F7-D975-4BE0-B0AD-B80995CDF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6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D91F7-D975-4BE0-B0AD-B80995CDFA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6736-AAF7-4D0B-9DF0-C0F82ACE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44C6F-B7C2-4CE1-9308-E5AAF264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18590-546E-43E3-9096-DFEFF4B6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F4E48-3A61-42F8-9AD5-8E82458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DC7BE-DAED-4AC4-BF05-895E534E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8EC7A-7E7C-4468-8A1C-AA3C1AB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28FB7-FC97-4E02-89E7-F60B3495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D691B-EFD5-4B05-AFFE-B6BA3910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020C3-D7DB-42A7-9CE4-260BE2AB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00428-BC21-4641-BDD0-67AEB64F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994BE9-1425-442C-A134-5310C5B9F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541DB-09A6-4DF4-8EE5-74C961E8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97E1A-BC76-48D6-90E2-D3BEAB57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29394-47A1-429D-8F80-5E71375D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9AC51-8EC2-43FE-A9AF-3BC8ADB8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C4DD-CB70-4062-8F26-91275A22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96DA8-DAF7-401C-9070-6CD40BA7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3AB14-5738-4DE7-8857-4BBDC7D1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B6CF0-33A4-475F-9BE6-464D6B2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D124A-F369-4009-B43E-172A7894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80A7-AFF1-4B21-82B0-20C39DF3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EBB40-E33D-443A-918A-76DE7D8B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53BF7-05D0-41E2-A75B-A03777A6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320A-96F6-4528-888E-5813788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1C860-BFA9-4CD9-844C-4622C31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9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DA53-2756-415F-AF30-2E636822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C210-5ACA-4F4A-A3C3-D25C49D7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D511-B584-4BBD-93A2-B4DA0837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610E2-1EAF-4AB4-8DBD-4D84F1F8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371EE-7421-4A49-8F61-20E70A6A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4F07-876B-4B8B-9BAE-D5E780E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D9A6-2194-425C-B7DD-6C4B5520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60638-42AC-4D32-B28C-0488D40BE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AC581-C62B-4301-A31C-A43A3800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60AC5-5F29-41F5-95C2-662958D0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82DEB-479B-449F-8A51-ECFF46260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281A5-0425-4BBE-AC48-1EE938C2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5680BC-D038-4821-86DC-DE2E63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77A55-333C-4EF3-8F09-FFD8A7AF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1D02D-FD63-45D6-B1A6-B99F7B81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1F12E-BF12-4D67-B319-7109A29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D93BA-6F31-4CA0-81A8-4AC3CE6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CAAAD6-01C9-46F6-8644-C001FEC7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C0928-36AA-45CD-B828-7167EF71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4693CD-9B28-4CEB-8A74-2232A95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D18A4-3C49-47F7-AE31-08E8FA8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E941C-FADC-4933-B825-A69BE52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98CBF-2909-44B0-834F-9E16F9E80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A6B3A-7B03-4A46-B7B6-046B9F58E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CF8F8-FC36-44E6-B1F1-A013FB2D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62AD3-2845-4374-B62C-AF379A46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D893F-146D-4230-834C-A6820594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4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589D9-0457-4313-890B-4672D945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F214CB-0E71-465F-AABF-C786BA05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9FBC4-2F31-4C70-8960-95A6B06E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530B1-6477-4706-9A59-DCA2BD20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2E755-ED63-4EF6-B1AA-C6FC257A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31FD2-6A68-4BFA-901C-07AC29A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1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4507A8-822D-49FC-80E3-035B872A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AC9D4-03D6-4DB1-901D-FDDFE940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16DB5-E715-40A7-B064-FC3C3A19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E69F-C839-4152-BA42-9157F94231CA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E7805-6B7D-489D-B22E-43661BDA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8BE99-B785-4A16-B7BA-07B38C257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496E-EED0-4BB5-9543-F31C1E0B9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F4BAD-7438-4190-AB32-6A8B6DCEECAB}"/>
              </a:ext>
            </a:extLst>
          </p:cNvPr>
          <p:cNvSpPr txBox="1"/>
          <p:nvPr/>
        </p:nvSpPr>
        <p:spPr>
          <a:xfrm>
            <a:off x="193964" y="166255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목표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3319E-AF8B-4A43-9FF3-A0021742075F}"/>
              </a:ext>
            </a:extLst>
          </p:cNvPr>
          <p:cNvSpPr/>
          <p:nvPr/>
        </p:nvSpPr>
        <p:spPr>
          <a:xfrm>
            <a:off x="550226" y="748143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포털 뉴스기사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경제 뉴스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C39739-B090-446B-8A6F-B7FF3B6B5CC3}"/>
              </a:ext>
            </a:extLst>
          </p:cNvPr>
          <p:cNvSpPr/>
          <p:nvPr/>
        </p:nvSpPr>
        <p:spPr>
          <a:xfrm>
            <a:off x="2945083" y="748144"/>
            <a:ext cx="3657599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경제 관련 뉴스 수집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전쟁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미연준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물가지수 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</a:rPr>
              <a:t>사전 정의된 키워드 기반 수집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B4686C-A46D-4DE6-B946-6668840149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48397" y="1306284"/>
            <a:ext cx="696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F4CB1-FA34-4DD6-8FB7-CB3C28DD4393}"/>
              </a:ext>
            </a:extLst>
          </p:cNvPr>
          <p:cNvSpPr/>
          <p:nvPr/>
        </p:nvSpPr>
        <p:spPr>
          <a:xfrm>
            <a:off x="9816935" y="748144"/>
            <a:ext cx="1571502" cy="11162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 전망</a:t>
            </a:r>
            <a:endParaRPr lang="en-US" altLang="ko-KR" dirty="0"/>
          </a:p>
          <a:p>
            <a:pPr algn="ctr"/>
            <a:r>
              <a:rPr lang="ko-KR" altLang="en-US" dirty="0"/>
              <a:t>예측 모델</a:t>
            </a:r>
            <a:endParaRPr lang="en-US" altLang="ko-KR" dirty="0"/>
          </a:p>
          <a:p>
            <a:pPr algn="ctr"/>
            <a:r>
              <a:rPr lang="ko-KR" altLang="en-US" dirty="0"/>
              <a:t>활용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1855C8-C600-4AF1-9A2F-FF3D0C05181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8997539" y="1306285"/>
            <a:ext cx="81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1F1D6-3BE4-4561-9E72-B5C4A2A8C2A0}"/>
              </a:ext>
            </a:extLst>
          </p:cNvPr>
          <p:cNvSpPr/>
          <p:nvPr/>
        </p:nvSpPr>
        <p:spPr>
          <a:xfrm>
            <a:off x="7299368" y="748144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endParaRPr lang="en-US" altLang="ko-KR" dirty="0"/>
          </a:p>
          <a:p>
            <a:pPr algn="ctr"/>
            <a:r>
              <a:rPr lang="ko-KR" altLang="en-US" dirty="0"/>
              <a:t>긍부정 판별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8FC989C-C916-4018-B74D-475F28BC5A82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6602682" y="1306285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341D11A3-8601-4C64-A236-70979682953B}"/>
              </a:ext>
            </a:extLst>
          </p:cNvPr>
          <p:cNvSpPr/>
          <p:nvPr/>
        </p:nvSpPr>
        <p:spPr>
          <a:xfrm rot="5400000">
            <a:off x="4628404" y="-1586342"/>
            <a:ext cx="307777" cy="7440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89738F-6FEF-46B7-973E-4A573D135E2A}"/>
              </a:ext>
            </a:extLst>
          </p:cNvPr>
          <p:cNvSpPr txBox="1"/>
          <p:nvPr/>
        </p:nvSpPr>
        <p:spPr>
          <a:xfrm>
            <a:off x="3487387" y="2287986"/>
            <a:ext cx="256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프로젝트 범위</a:t>
            </a:r>
          </a:p>
        </p:txBody>
      </p:sp>
    </p:spTree>
    <p:extLst>
      <p:ext uri="{BB962C8B-B14F-4D97-AF65-F5344CB8AC3E}">
        <p14:creationId xmlns:p14="http://schemas.microsoft.com/office/powerpoint/2010/main" val="41818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62E95D-6AD2-5DB4-3ADB-ECE6BEC874D8}"/>
              </a:ext>
            </a:extLst>
          </p:cNvPr>
          <p:cNvSpPr/>
          <p:nvPr/>
        </p:nvSpPr>
        <p:spPr>
          <a:xfrm>
            <a:off x="3393548" y="3422808"/>
            <a:ext cx="1961989" cy="2336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</a:t>
            </a:r>
            <a:r>
              <a:rPr lang="ko-KR" altLang="en-US" sz="1800" dirty="0">
                <a:solidFill>
                  <a:schemeClr val="tx1"/>
                </a:solidFill>
              </a:rPr>
              <a:t>학습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앙상블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4BAD-7438-4190-AB32-6A8B6DCEECAB}"/>
              </a:ext>
            </a:extLst>
          </p:cNvPr>
          <p:cNvSpPr txBox="1"/>
          <p:nvPr/>
        </p:nvSpPr>
        <p:spPr>
          <a:xfrm>
            <a:off x="193964" y="166255"/>
            <a:ext cx="486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시스템과 차별성 및 활용 제안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3319E-AF8B-4A43-9FF3-A0021742075F}"/>
              </a:ext>
            </a:extLst>
          </p:cNvPr>
          <p:cNvSpPr/>
          <p:nvPr/>
        </p:nvSpPr>
        <p:spPr>
          <a:xfrm>
            <a:off x="891406" y="1581861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금융관련</a:t>
            </a:r>
            <a:endParaRPr lang="en-US" altLang="ko-KR" dirty="0"/>
          </a:p>
          <a:p>
            <a:pPr algn="ctr"/>
            <a:r>
              <a:rPr lang="ko-KR" altLang="en-US" dirty="0"/>
              <a:t>뉴스 기사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C39739-B090-446B-8A6F-B7FF3B6B5CC3}"/>
              </a:ext>
            </a:extLst>
          </p:cNvPr>
          <p:cNvSpPr/>
          <p:nvPr/>
        </p:nvSpPr>
        <p:spPr>
          <a:xfrm>
            <a:off x="3524236" y="1581862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</a:t>
            </a:r>
            <a:r>
              <a:rPr lang="ko-KR" altLang="en-US" sz="1800" dirty="0">
                <a:solidFill>
                  <a:schemeClr val="bg1"/>
                </a:solidFill>
              </a:rPr>
              <a:t>학습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(Bert)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B4686C-A46D-4DE6-B946-6668840149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89577" y="2140002"/>
            <a:ext cx="934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F4CB1-FA34-4DD6-8FB7-CB3C28DD4393}"/>
              </a:ext>
            </a:extLst>
          </p:cNvPr>
          <p:cNvSpPr/>
          <p:nvPr/>
        </p:nvSpPr>
        <p:spPr>
          <a:xfrm>
            <a:off x="8607806" y="1581862"/>
            <a:ext cx="1571502" cy="11162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 전망</a:t>
            </a:r>
            <a:endParaRPr lang="en-US" altLang="ko-KR" dirty="0"/>
          </a:p>
          <a:p>
            <a:pPr algn="ctr"/>
            <a:r>
              <a:rPr lang="ko-KR" altLang="en-US" dirty="0"/>
              <a:t>예측 모델</a:t>
            </a:r>
            <a:endParaRPr lang="en-US" altLang="ko-KR" dirty="0"/>
          </a:p>
          <a:p>
            <a:pPr algn="ctr"/>
            <a:r>
              <a:rPr lang="ko-KR" altLang="en-US" dirty="0"/>
              <a:t>활용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F1855C8-C600-4AF1-9A2F-FF3D0C05181A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7788410" y="2140003"/>
            <a:ext cx="81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1F1D6-3BE4-4561-9E72-B5C4A2A8C2A0}"/>
              </a:ext>
            </a:extLst>
          </p:cNvPr>
          <p:cNvSpPr/>
          <p:nvPr/>
        </p:nvSpPr>
        <p:spPr>
          <a:xfrm>
            <a:off x="6090239" y="1581862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긍부정</a:t>
            </a:r>
            <a:endParaRPr lang="en-US" altLang="ko-KR" dirty="0"/>
          </a:p>
          <a:p>
            <a:pPr algn="ctr"/>
            <a:r>
              <a:rPr lang="ko-KR" altLang="en-US" dirty="0"/>
              <a:t>판정</a:t>
            </a:r>
            <a:endParaRPr lang="en-US" altLang="ko-KR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8FC989C-C916-4018-B74D-475F28BC5A82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5222407" y="2140003"/>
            <a:ext cx="8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89738F-6FEF-46B7-973E-4A573D135E2A}"/>
              </a:ext>
            </a:extLst>
          </p:cNvPr>
          <p:cNvSpPr txBox="1"/>
          <p:nvPr/>
        </p:nvSpPr>
        <p:spPr>
          <a:xfrm>
            <a:off x="891406" y="1183906"/>
            <a:ext cx="4212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기존 시스템</a:t>
            </a:r>
            <a:r>
              <a:rPr lang="en-US" altLang="ko-KR" sz="1400" dirty="0"/>
              <a:t>(Ko-FinBert: </a:t>
            </a:r>
            <a:r>
              <a:rPr lang="ko-KR" altLang="en-US" sz="1400" dirty="0"/>
              <a:t>경제 범용모델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B78175-3150-F93C-3708-8F2D304E3314}"/>
              </a:ext>
            </a:extLst>
          </p:cNvPr>
          <p:cNvSpPr/>
          <p:nvPr/>
        </p:nvSpPr>
        <p:spPr>
          <a:xfrm>
            <a:off x="821142" y="4130496"/>
            <a:ext cx="1863436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</a:t>
            </a:r>
            <a:r>
              <a:rPr lang="ko-KR" altLang="en-US" dirty="0"/>
              <a:t>도메인</a:t>
            </a:r>
            <a:endParaRPr lang="en-US" altLang="ko-KR" dirty="0"/>
          </a:p>
          <a:p>
            <a:pPr algn="ctr"/>
            <a:r>
              <a:rPr lang="ko-KR" altLang="en-US" dirty="0"/>
              <a:t>경제관련</a:t>
            </a:r>
            <a:endParaRPr lang="en-US" altLang="ko-KR" dirty="0"/>
          </a:p>
          <a:p>
            <a:pPr algn="ctr"/>
            <a:r>
              <a:rPr lang="ko-KR" altLang="en-US" dirty="0"/>
              <a:t>뉴스 기사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키워드 타겟팅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015E99-9AEF-8507-0796-2918B06DB16A}"/>
              </a:ext>
            </a:extLst>
          </p:cNvPr>
          <p:cNvSpPr/>
          <p:nvPr/>
        </p:nvSpPr>
        <p:spPr>
          <a:xfrm>
            <a:off x="3527726" y="3855272"/>
            <a:ext cx="169817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Ko-FinBert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588360-2D6D-C93F-367E-1129F0EEB5C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684578" y="4688637"/>
            <a:ext cx="732720" cy="1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8EF013-2770-1841-34BD-023375E3A60B}"/>
              </a:ext>
            </a:extLst>
          </p:cNvPr>
          <p:cNvSpPr/>
          <p:nvPr/>
        </p:nvSpPr>
        <p:spPr>
          <a:xfrm>
            <a:off x="8287170" y="4166124"/>
            <a:ext cx="2673755" cy="11162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 전망</a:t>
            </a:r>
            <a:endParaRPr lang="en-US" altLang="ko-KR" dirty="0"/>
          </a:p>
          <a:p>
            <a:pPr algn="ctr"/>
            <a:r>
              <a:rPr lang="ko-KR" altLang="en-US" dirty="0"/>
              <a:t>예측 모델 활용</a:t>
            </a:r>
            <a:endParaRPr lang="en-US" altLang="ko-KR" dirty="0"/>
          </a:p>
          <a:p>
            <a:pPr algn="ctr"/>
            <a:r>
              <a:rPr lang="en-US" altLang="ko-KR" sz="1200" dirty="0"/>
              <a:t>(ex: </a:t>
            </a:r>
            <a:r>
              <a:rPr lang="ko-KR" altLang="en-US" sz="1200" dirty="0"/>
              <a:t>미국주식</a:t>
            </a:r>
            <a:r>
              <a:rPr lang="en-US" altLang="ko-KR" sz="1200" dirty="0"/>
              <a:t>, </a:t>
            </a:r>
            <a:r>
              <a:rPr lang="ko-KR" altLang="en-US" sz="1200" dirty="0"/>
              <a:t>비트코인</a:t>
            </a:r>
            <a:r>
              <a:rPr lang="en-US" altLang="ko-KR" sz="1200" dirty="0"/>
              <a:t>, </a:t>
            </a:r>
            <a:r>
              <a:rPr lang="ko-KR" altLang="en-US" sz="1200" dirty="0"/>
              <a:t>환율</a:t>
            </a:r>
            <a:r>
              <a:rPr lang="en-US" altLang="ko-KR" sz="1200" dirty="0"/>
              <a:t>, </a:t>
            </a:r>
            <a:r>
              <a:rPr lang="ko-KR" altLang="en-US" sz="1200" dirty="0"/>
              <a:t>유가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672369-263A-5A01-992D-7A7820974ED6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634029" y="4724265"/>
            <a:ext cx="65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F13353-1445-7FE3-368B-6DDAFF61C743}"/>
              </a:ext>
            </a:extLst>
          </p:cNvPr>
          <p:cNvSpPr/>
          <p:nvPr/>
        </p:nvSpPr>
        <p:spPr>
          <a:xfrm>
            <a:off x="5935858" y="4166124"/>
            <a:ext cx="169817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긍부정</a:t>
            </a:r>
            <a:endParaRPr lang="en-US" altLang="ko-KR" dirty="0"/>
          </a:p>
          <a:p>
            <a:pPr algn="ctr"/>
            <a:r>
              <a:rPr lang="ko-KR" altLang="en-US" dirty="0"/>
              <a:t>판정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7C4556-AC2C-5CB9-1FBE-A85C79DB7C1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55537" y="4724265"/>
            <a:ext cx="58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C68345-BB9B-A790-AABB-72A505603E44}"/>
              </a:ext>
            </a:extLst>
          </p:cNvPr>
          <p:cNvSpPr txBox="1"/>
          <p:nvPr/>
        </p:nvSpPr>
        <p:spPr>
          <a:xfrm>
            <a:off x="962655" y="2971537"/>
            <a:ext cx="543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제안 시스템</a:t>
            </a:r>
            <a:r>
              <a:rPr lang="en-US" altLang="ko-KR" sz="1400" dirty="0"/>
              <a:t>(Ko-Ensemble-FinBert, </a:t>
            </a:r>
            <a:r>
              <a:rPr lang="ko-KR" altLang="en-US" sz="1400" dirty="0"/>
              <a:t>도메인 맞춤형 모델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319A2E-49B9-79C6-7FF8-D8CF3DB80C35}"/>
              </a:ext>
            </a:extLst>
          </p:cNvPr>
          <p:cNvSpPr/>
          <p:nvPr/>
        </p:nvSpPr>
        <p:spPr>
          <a:xfrm>
            <a:off x="3527726" y="4476393"/>
            <a:ext cx="169817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Naïve Bayes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F22ECD-870D-BAFD-65F0-5DAC88E5F5AE}"/>
              </a:ext>
            </a:extLst>
          </p:cNvPr>
          <p:cNvSpPr/>
          <p:nvPr/>
        </p:nvSpPr>
        <p:spPr>
          <a:xfrm>
            <a:off x="3527725" y="5106875"/>
            <a:ext cx="169817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Rule-Base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710" y="1015501"/>
            <a:ext cx="7987301" cy="5168254"/>
            <a:chOff x="-210227" y="1491338"/>
            <a:chExt cx="11980952" cy="77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0227" y="1491338"/>
              <a:ext cx="11980952" cy="775238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689871" y="5886783"/>
            <a:ext cx="2218600" cy="514026"/>
            <a:chOff x="3829070" y="3877095"/>
            <a:chExt cx="2569305" cy="6170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70" y="3877095"/>
              <a:ext cx="2569305" cy="617005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7163342" y="5876989"/>
            <a:ext cx="1634292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서비스</a:t>
            </a:r>
            <a:r>
              <a:rPr lang="en-US" altLang="ko-KR" sz="1333" b="1" dirty="0">
                <a:solidFill>
                  <a:srgbClr val="FFFFFF"/>
                </a:solidFill>
                <a:latin typeface="Noto Sans CJK KR Medium" pitchFamily="34" charset="0"/>
              </a:rPr>
              <a:t>/</a:t>
            </a:r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시스템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</a:endParaRPr>
          </a:p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모니터링환경 구성</a:t>
            </a:r>
            <a:endParaRPr lang="en-US" sz="1200" b="1" dirty="0"/>
          </a:p>
        </p:txBody>
      </p:sp>
      <p:grpSp>
        <p:nvGrpSpPr>
          <p:cNvPr id="1030" name="그룹 1030"/>
          <p:cNvGrpSpPr/>
          <p:nvPr/>
        </p:nvGrpSpPr>
        <p:grpSpPr>
          <a:xfrm>
            <a:off x="2272856" y="4128665"/>
            <a:ext cx="2105180" cy="509690"/>
            <a:chOff x="2399994" y="6345515"/>
            <a:chExt cx="2569305" cy="617005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9994" y="6345515"/>
              <a:ext cx="2569305" cy="617005"/>
            </a:xfrm>
            <a:prstGeom prst="rect">
              <a:avLst/>
            </a:prstGeom>
          </p:spPr>
        </p:pic>
      </p:grpSp>
      <p:sp>
        <p:nvSpPr>
          <p:cNvPr id="121" name="Object 121"/>
          <p:cNvSpPr txBox="1"/>
          <p:nvPr/>
        </p:nvSpPr>
        <p:spPr>
          <a:xfrm>
            <a:off x="2940354" y="4114929"/>
            <a:ext cx="1259704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배포환경 구성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  <a:cs typeface="Noto Sans CJK KR Medium" pitchFamily="34" charset="0"/>
            </a:endParaRPr>
          </a:p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시스템 구축</a:t>
            </a:r>
            <a:endParaRPr lang="en-US" sz="1200" b="1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5967294" y="2424555"/>
            <a:ext cx="2165323" cy="525857"/>
            <a:chOff x="7941650" y="3813603"/>
            <a:chExt cx="2569305" cy="61700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1650" y="3813603"/>
              <a:ext cx="2569305" cy="617005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6700398" y="2435522"/>
            <a:ext cx="1139201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자연어 분류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</a:endParaRPr>
          </a:p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모델 개발</a:t>
            </a:r>
            <a:endParaRPr lang="en-US" sz="1200" b="1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5518075" y="775865"/>
            <a:ext cx="2032652" cy="521070"/>
            <a:chOff x="7267821" y="1333386"/>
            <a:chExt cx="2569305" cy="6170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7821" y="1333386"/>
              <a:ext cx="2569305" cy="617005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119676" y="764276"/>
            <a:ext cx="1431051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데이터 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  <a:cs typeface="Noto Sans CJK KR Medium" pitchFamily="34" charset="0"/>
            </a:endParaRPr>
          </a:p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  <a:cs typeface="Noto Sans CJK KR Medium" pitchFamily="34" charset="0"/>
              </a:rPr>
              <a:t>수집 및 라벨링 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  <a:cs typeface="Noto Sans CJK KR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948277" y="831283"/>
            <a:ext cx="2000267" cy="465652"/>
            <a:chOff x="1913125" y="1333386"/>
            <a:chExt cx="2569305" cy="6170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3125" y="1333386"/>
              <a:ext cx="2569305" cy="61700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598585" y="810054"/>
            <a:ext cx="1280688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서비스</a:t>
            </a:r>
            <a:r>
              <a:rPr lang="en-US" altLang="ko-KR" sz="1333" b="1" dirty="0">
                <a:solidFill>
                  <a:srgbClr val="FFFFFF"/>
                </a:solidFill>
                <a:latin typeface="Noto Sans CJK KR Medium" pitchFamily="34" charset="0"/>
              </a:rPr>
              <a:t>/</a:t>
            </a:r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시스템</a:t>
            </a:r>
            <a:r>
              <a:rPr lang="en-US" altLang="ko-KR" sz="1333" b="1" dirty="0">
                <a:solidFill>
                  <a:srgbClr val="FFFFFF"/>
                </a:solidFill>
                <a:latin typeface="Noto Sans CJK KR Medium" pitchFamily="34" charset="0"/>
              </a:rPr>
              <a:t> </a:t>
            </a:r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기획</a:t>
            </a:r>
            <a:endParaRPr lang="en-US" sz="1200" b="1" dirty="0"/>
          </a:p>
        </p:txBody>
      </p:sp>
      <p:grpSp>
        <p:nvGrpSpPr>
          <p:cNvPr id="1037" name="그룹 1037"/>
          <p:cNvGrpSpPr/>
          <p:nvPr/>
        </p:nvGrpSpPr>
        <p:grpSpPr>
          <a:xfrm>
            <a:off x="5403789" y="4156373"/>
            <a:ext cx="2507155" cy="481981"/>
            <a:chOff x="7096393" y="6345515"/>
            <a:chExt cx="2569305" cy="617005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6393" y="6345515"/>
              <a:ext cx="2569305" cy="617005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6158508" y="4130800"/>
            <a:ext cx="1489206" cy="5025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재학습</a:t>
            </a:r>
            <a:r>
              <a:rPr lang="en-US" altLang="ko-KR" sz="1333" b="1" dirty="0">
                <a:solidFill>
                  <a:srgbClr val="FFFFFF"/>
                </a:solidFill>
                <a:latin typeface="Noto Sans CJK KR Medium" pitchFamily="34" charset="0"/>
              </a:rPr>
              <a:t>/</a:t>
            </a:r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배포</a:t>
            </a:r>
            <a:endParaRPr lang="en-US" altLang="ko-KR" sz="1333" b="1" dirty="0">
              <a:solidFill>
                <a:srgbClr val="FFFFFF"/>
              </a:solidFill>
              <a:latin typeface="Noto Sans CJK KR Medium" pitchFamily="34" charset="0"/>
            </a:endParaRPr>
          </a:p>
          <a:p>
            <a:pPr algn="ctr"/>
            <a:r>
              <a:rPr lang="ko-KR" altLang="en-US" sz="1333" b="1" dirty="0">
                <a:solidFill>
                  <a:srgbClr val="FFFFFF"/>
                </a:solidFill>
                <a:latin typeface="Noto Sans CJK KR Medium" pitchFamily="34" charset="0"/>
              </a:rPr>
              <a:t>파이프라인 구성</a:t>
            </a:r>
            <a:endParaRPr lang="en-US" sz="12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00659" y="1548501"/>
            <a:ext cx="91337" cy="91337"/>
            <a:chOff x="2141697" y="2244611"/>
            <a:chExt cx="137005" cy="1370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1697" y="2244611"/>
              <a:ext cx="137005" cy="137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00659" y="2010147"/>
            <a:ext cx="91337" cy="91337"/>
            <a:chOff x="2141697" y="2937081"/>
            <a:chExt cx="137005" cy="1370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1697" y="2937081"/>
              <a:ext cx="137005" cy="137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20931" y="1800518"/>
            <a:ext cx="444445" cy="31746"/>
            <a:chOff x="1872104" y="2622637"/>
            <a:chExt cx="666667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872104" y="2622637"/>
              <a:ext cx="666667" cy="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7038" y="615042"/>
            <a:ext cx="927939" cy="927939"/>
            <a:chOff x="1491265" y="927553"/>
            <a:chExt cx="1391909" cy="139190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91265" y="927553"/>
              <a:ext cx="1391909" cy="1391909"/>
              <a:chOff x="1491265" y="927553"/>
              <a:chExt cx="1391909" cy="139190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91265" y="927553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36935" y="1081972"/>
              <a:ext cx="1097689" cy="1097689"/>
              <a:chOff x="1636935" y="1081972"/>
              <a:chExt cx="1097689" cy="109768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36935" y="1081972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28" name="Object 28"/>
          <p:cNvSpPr txBox="1"/>
          <p:nvPr/>
        </p:nvSpPr>
        <p:spPr>
          <a:xfrm>
            <a:off x="1760608" y="840662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69ADC3"/>
                </a:solidFill>
                <a:latin typeface="TTTogether" pitchFamily="34" charset="0"/>
                <a:cs typeface="TTTogether" pitchFamily="34" charset="0"/>
              </a:rPr>
              <a:t>01</a:t>
            </a:r>
            <a:endParaRPr lang="en-US" sz="1200" dirty="0"/>
          </a:p>
        </p:txBody>
      </p:sp>
      <p:sp>
        <p:nvSpPr>
          <p:cNvPr id="30" name="Object 30"/>
          <p:cNvSpPr txBox="1"/>
          <p:nvPr/>
        </p:nvSpPr>
        <p:spPr>
          <a:xfrm>
            <a:off x="2292546" y="1661736"/>
            <a:ext cx="273839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- </a:t>
            </a:r>
            <a:r>
              <a:rPr lang="ko-KR" altLang="en-US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컨셉</a:t>
            </a:r>
            <a:r>
              <a:rPr lang="en-US" altLang="ko-KR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/</a:t>
            </a:r>
            <a:r>
              <a:rPr lang="ko-KR" altLang="en-US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기능</a:t>
            </a:r>
            <a:r>
              <a:rPr lang="en-US" altLang="ko-KR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/</a:t>
            </a:r>
            <a:r>
              <a:rPr lang="ko-KR" altLang="en-US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사용자</a:t>
            </a:r>
            <a:r>
              <a:rPr lang="en-US" altLang="ko-KR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/</a:t>
            </a:r>
            <a:r>
              <a:rPr lang="ko-KR" altLang="en-US" sz="1100" b="1" dirty="0">
                <a:solidFill>
                  <a:srgbClr val="69ADC3"/>
                </a:solidFill>
                <a:latin typeface="Noto Sans CJK KR Regular" pitchFamily="34" charset="0"/>
                <a:cs typeface="Noto Sans CJK KR Regular" pitchFamily="34" charset="0"/>
              </a:rPr>
              <a:t>데이터 정의</a:t>
            </a:r>
            <a:endParaRPr lang="en-US" sz="1600" b="1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5670457" y="1562356"/>
            <a:ext cx="91337" cy="91337"/>
            <a:chOff x="7496393" y="2244611"/>
            <a:chExt cx="137005" cy="1370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6393" y="2244611"/>
              <a:ext cx="137005" cy="137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70457" y="2024002"/>
            <a:ext cx="91337" cy="91337"/>
            <a:chOff x="7496393" y="2937081"/>
            <a:chExt cx="137005" cy="1370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6393" y="2937081"/>
              <a:ext cx="137005" cy="1370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490728" y="1814373"/>
            <a:ext cx="444445" cy="31746"/>
            <a:chOff x="7226800" y="2622637"/>
            <a:chExt cx="666667" cy="476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7226800" y="2622637"/>
              <a:ext cx="666667" cy="4761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236836" y="615042"/>
            <a:ext cx="927939" cy="927939"/>
            <a:chOff x="6845961" y="927553"/>
            <a:chExt cx="1391909" cy="139190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845961" y="927553"/>
              <a:ext cx="1391909" cy="1391909"/>
              <a:chOff x="6845961" y="927553"/>
              <a:chExt cx="1391909" cy="13919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845961" y="927553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991631" y="1081972"/>
              <a:ext cx="1097689" cy="1097689"/>
              <a:chOff x="6991631" y="1081972"/>
              <a:chExt cx="1097689" cy="109768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991631" y="1081972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51" name="Object 51"/>
          <p:cNvSpPr txBox="1"/>
          <p:nvPr/>
        </p:nvSpPr>
        <p:spPr>
          <a:xfrm>
            <a:off x="5330404" y="840659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78A2AD"/>
                </a:solidFill>
                <a:latin typeface="TTTogether" pitchFamily="34" charset="0"/>
                <a:cs typeface="TTTogether" pitchFamily="34" charset="0"/>
              </a:rPr>
              <a:t>02</a:t>
            </a:r>
            <a:endParaRPr lang="en-US" sz="1200" dirty="0"/>
          </a:p>
        </p:txBody>
      </p:sp>
      <p:sp>
        <p:nvSpPr>
          <p:cNvPr id="53" name="Object 53"/>
          <p:cNvSpPr txBox="1"/>
          <p:nvPr/>
        </p:nvSpPr>
        <p:spPr>
          <a:xfrm>
            <a:off x="5834634" y="1461611"/>
            <a:ext cx="2738391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78A2AD"/>
                </a:solidFill>
                <a:latin typeface="+mj-lt"/>
                <a:cs typeface="Noto Sans CJK KR Regular" pitchFamily="34" charset="0"/>
              </a:rPr>
              <a:t>데이터 수집</a:t>
            </a:r>
            <a:endParaRPr lang="en-US" altLang="ko-KR" sz="1100" b="1" dirty="0">
              <a:solidFill>
                <a:srgbClr val="78A2AD"/>
              </a:solidFill>
              <a:latin typeface="+mj-lt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78A2AD"/>
                </a:solidFill>
                <a:latin typeface="+mj-lt"/>
              </a:rPr>
              <a:t>데이터 정제</a:t>
            </a:r>
            <a:endParaRPr lang="en-US" altLang="ko-KR" sz="1100" b="1" dirty="0">
              <a:solidFill>
                <a:srgbClr val="78A2AD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78A2AD"/>
                </a:solidFill>
                <a:latin typeface="+mj-lt"/>
              </a:rPr>
              <a:t>데이터 라벨링</a:t>
            </a:r>
            <a:endParaRPr lang="en-US" sz="1100" b="1" dirty="0">
              <a:solidFill>
                <a:srgbClr val="78A2AD"/>
              </a:solidFill>
              <a:latin typeface="+mj-lt"/>
            </a:endParaRPr>
          </a:p>
        </p:txBody>
      </p:sp>
      <p:grpSp>
        <p:nvGrpSpPr>
          <p:cNvPr id="1017" name="그룹 1017"/>
          <p:cNvGrpSpPr/>
          <p:nvPr/>
        </p:nvGrpSpPr>
        <p:grpSpPr>
          <a:xfrm>
            <a:off x="6119676" y="3215833"/>
            <a:ext cx="91337" cy="91337"/>
            <a:chOff x="8170222" y="4724827"/>
            <a:chExt cx="137005" cy="137005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70222" y="4724827"/>
              <a:ext cx="137005" cy="1370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119676" y="3677480"/>
            <a:ext cx="91337" cy="91337"/>
            <a:chOff x="8170222" y="5417298"/>
            <a:chExt cx="137005" cy="13700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70222" y="5417298"/>
              <a:ext cx="137005" cy="1370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939947" y="3467851"/>
            <a:ext cx="444445" cy="31746"/>
            <a:chOff x="7900629" y="5102854"/>
            <a:chExt cx="666667" cy="4761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7900629" y="5102854"/>
              <a:ext cx="666667" cy="4761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686055" y="2268520"/>
            <a:ext cx="927939" cy="927939"/>
            <a:chOff x="7519790" y="3407770"/>
            <a:chExt cx="1391909" cy="1391909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7519790" y="3407770"/>
              <a:ext cx="1391909" cy="1391909"/>
              <a:chOff x="7519790" y="3407770"/>
              <a:chExt cx="1391909" cy="1391909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519790" y="3407770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7665460" y="3562189"/>
              <a:ext cx="1097689" cy="1097689"/>
              <a:chOff x="7665460" y="3562189"/>
              <a:chExt cx="1097689" cy="109768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665460" y="3562189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74" name="Object 74"/>
          <p:cNvSpPr txBox="1"/>
          <p:nvPr/>
        </p:nvSpPr>
        <p:spPr>
          <a:xfrm>
            <a:off x="5779623" y="2494139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1F6878"/>
                </a:solidFill>
                <a:latin typeface="TTTogether" pitchFamily="34" charset="0"/>
                <a:cs typeface="TTTogether" pitchFamily="34" charset="0"/>
              </a:rPr>
              <a:t>03</a:t>
            </a:r>
            <a:endParaRPr lang="en-US" sz="1200" dirty="0"/>
          </a:p>
        </p:txBody>
      </p:sp>
      <p:sp>
        <p:nvSpPr>
          <p:cNvPr id="76" name="Object 76"/>
          <p:cNvSpPr txBox="1"/>
          <p:nvPr/>
        </p:nvSpPr>
        <p:spPr>
          <a:xfrm>
            <a:off x="6326099" y="3167023"/>
            <a:ext cx="375059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1F6878"/>
                </a:solidFill>
                <a:latin typeface="+mj-lt"/>
                <a:cs typeface="Noto Sans CJK KR Regular" pitchFamily="34" charset="0"/>
              </a:rPr>
              <a:t>모델 설계</a:t>
            </a:r>
            <a:endParaRPr lang="en-US" altLang="ko-KR" sz="1100" b="1" dirty="0">
              <a:solidFill>
                <a:srgbClr val="1F6878"/>
              </a:solidFill>
              <a:latin typeface="+mj-lt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1F6878"/>
                </a:solidFill>
                <a:latin typeface="+mj-lt"/>
                <a:cs typeface="Noto Sans CJK KR Regular" pitchFamily="34" charset="0"/>
              </a:rPr>
              <a:t>모델 개발</a:t>
            </a:r>
            <a:endParaRPr lang="en-US" altLang="ko-KR" sz="1100" b="1" dirty="0">
              <a:solidFill>
                <a:srgbClr val="1F6878"/>
              </a:solidFill>
              <a:latin typeface="+mj-lt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1F6878"/>
                </a:solidFill>
                <a:latin typeface="+mj-lt"/>
                <a:cs typeface="Noto Sans CJK KR Regular" pitchFamily="34" charset="0"/>
              </a:rPr>
              <a:t>테스트 및 검증</a:t>
            </a:r>
            <a:endParaRPr lang="en-US" altLang="ko-KR" sz="1100" b="1" dirty="0">
              <a:solidFill>
                <a:srgbClr val="1F6878"/>
              </a:solidFill>
              <a:latin typeface="+mj-lt"/>
              <a:cs typeface="Noto Sans CJK KR Regular" pitchFamily="34" charset="0"/>
            </a:endParaRPr>
          </a:p>
        </p:txBody>
      </p:sp>
      <p:grpSp>
        <p:nvGrpSpPr>
          <p:cNvPr id="1024" name="그룹 1024"/>
          <p:cNvGrpSpPr/>
          <p:nvPr/>
        </p:nvGrpSpPr>
        <p:grpSpPr>
          <a:xfrm>
            <a:off x="8242509" y="5263043"/>
            <a:ext cx="91337" cy="91337"/>
            <a:chOff x="4057641" y="4788319"/>
            <a:chExt cx="137005" cy="13700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57641" y="4788319"/>
              <a:ext cx="137005" cy="1370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245125" y="5767287"/>
            <a:ext cx="91337" cy="91337"/>
            <a:chOff x="4057641" y="5480790"/>
            <a:chExt cx="137005" cy="13700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57641" y="5480790"/>
              <a:ext cx="137005" cy="1370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8068570" y="5525328"/>
            <a:ext cx="444445" cy="31746"/>
            <a:chOff x="3788048" y="5166346"/>
            <a:chExt cx="666667" cy="4761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3788048" y="5166346"/>
              <a:ext cx="666667" cy="4761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228651" y="5641050"/>
            <a:ext cx="931141" cy="927939"/>
            <a:chOff x="3407209" y="3471262"/>
            <a:chExt cx="1391909" cy="139190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3407209" y="3471262"/>
              <a:ext cx="1391909" cy="1391909"/>
              <a:chOff x="3407209" y="3471262"/>
              <a:chExt cx="1391909" cy="1391909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407209" y="3471262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3552879" y="3625681"/>
              <a:ext cx="1097689" cy="1097689"/>
              <a:chOff x="3552879" y="3625681"/>
              <a:chExt cx="1097689" cy="1097689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552879" y="3625681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97" name="Object 97"/>
          <p:cNvSpPr txBox="1"/>
          <p:nvPr/>
        </p:nvSpPr>
        <p:spPr>
          <a:xfrm>
            <a:off x="6312190" y="5859998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B2A8A0"/>
                </a:solidFill>
                <a:latin typeface="TTTogether" pitchFamily="34" charset="0"/>
                <a:cs typeface="TTTogether" pitchFamily="34" charset="0"/>
              </a:rPr>
              <a:t>0</a:t>
            </a:r>
            <a:r>
              <a:rPr lang="en-US" altLang="ko-KR" sz="2400" dirty="0">
                <a:solidFill>
                  <a:srgbClr val="B2A8A0"/>
                </a:solidFill>
                <a:latin typeface="TTTogether" pitchFamily="34" charset="0"/>
                <a:cs typeface="TTTogether" pitchFamily="34" charset="0"/>
              </a:rPr>
              <a:t>6</a:t>
            </a:r>
            <a:endParaRPr lang="en-US" sz="1200" dirty="0"/>
          </a:p>
        </p:txBody>
      </p:sp>
      <p:sp>
        <p:nvSpPr>
          <p:cNvPr id="99" name="Object 99"/>
          <p:cNvSpPr txBox="1"/>
          <p:nvPr/>
        </p:nvSpPr>
        <p:spPr>
          <a:xfrm>
            <a:off x="8395834" y="5307139"/>
            <a:ext cx="1765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B2A8A0"/>
                </a:solidFill>
                <a:latin typeface="+mj-lt"/>
                <a:cs typeface="Noto Sans CJK KR Regular" pitchFamily="34" charset="0"/>
              </a:rPr>
              <a:t>서비스 모니터링</a:t>
            </a:r>
            <a:endParaRPr lang="en-US" altLang="ko-KR" sz="1100" b="1" dirty="0">
              <a:solidFill>
                <a:srgbClr val="B2A8A0"/>
              </a:solidFill>
              <a:latin typeface="+mj-lt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B2A8A0"/>
                </a:solidFill>
                <a:latin typeface="+mj-lt"/>
                <a:cs typeface="Noto Sans CJK KR Regular" pitchFamily="34" charset="0"/>
              </a:rPr>
              <a:t>모델 성능 모니터링 등</a:t>
            </a:r>
            <a:endParaRPr lang="en-US" altLang="ko-KR" sz="1100" b="1" dirty="0">
              <a:solidFill>
                <a:srgbClr val="B2A8A0"/>
              </a:solidFill>
              <a:latin typeface="+mj-lt"/>
              <a:cs typeface="Noto Sans CJK KR Regular" pitchFamily="34" charset="0"/>
            </a:endParaRPr>
          </a:p>
        </p:txBody>
      </p:sp>
      <p:grpSp>
        <p:nvGrpSpPr>
          <p:cNvPr id="1031" name="그룹 1031"/>
          <p:cNvGrpSpPr/>
          <p:nvPr/>
        </p:nvGrpSpPr>
        <p:grpSpPr>
          <a:xfrm>
            <a:off x="2425239" y="4889920"/>
            <a:ext cx="91337" cy="91337"/>
            <a:chOff x="2628566" y="7256740"/>
            <a:chExt cx="137005" cy="13700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8566" y="7256740"/>
              <a:ext cx="137005" cy="13700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2425239" y="5351567"/>
            <a:ext cx="91337" cy="91337"/>
            <a:chOff x="2628566" y="7949210"/>
            <a:chExt cx="137005" cy="13700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28566" y="7949210"/>
              <a:ext cx="137005" cy="13700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2245510" y="5141937"/>
            <a:ext cx="444445" cy="31746"/>
            <a:chOff x="2358973" y="7634766"/>
            <a:chExt cx="666667" cy="47619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2358973" y="7634766"/>
              <a:ext cx="666667" cy="47619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991618" y="3956462"/>
            <a:ext cx="927939" cy="927939"/>
            <a:chOff x="1978134" y="5939683"/>
            <a:chExt cx="1391909" cy="1391909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1978134" y="5939683"/>
              <a:ext cx="1391909" cy="1391909"/>
              <a:chOff x="1978134" y="5939683"/>
              <a:chExt cx="1391909" cy="1391909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978134" y="5939683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2123804" y="6094101"/>
              <a:ext cx="1097689" cy="1097689"/>
              <a:chOff x="2123804" y="6094101"/>
              <a:chExt cx="1097689" cy="1097689"/>
            </a:xfrm>
          </p:grpSpPr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123804" y="6094101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120" name="Object 120"/>
          <p:cNvSpPr txBox="1"/>
          <p:nvPr/>
        </p:nvSpPr>
        <p:spPr>
          <a:xfrm>
            <a:off x="2085185" y="4182081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>
                <a:solidFill>
                  <a:srgbClr val="ED6E36"/>
                </a:solidFill>
                <a:latin typeface="TTTogether" pitchFamily="34" charset="0"/>
                <a:cs typeface="TTTogether" pitchFamily="34" charset="0"/>
              </a:rPr>
              <a:t>0</a:t>
            </a:r>
            <a:r>
              <a:rPr lang="en-US" altLang="ko-KR" sz="2400">
                <a:solidFill>
                  <a:srgbClr val="ED6E36"/>
                </a:solidFill>
                <a:latin typeface="TTTogether" pitchFamily="34" charset="0"/>
                <a:cs typeface="TTTogether" pitchFamily="34" charset="0"/>
              </a:rPr>
              <a:t>4</a:t>
            </a:r>
            <a:endParaRPr lang="en-US" sz="1200" dirty="0"/>
          </a:p>
        </p:txBody>
      </p:sp>
      <p:sp>
        <p:nvSpPr>
          <p:cNvPr id="122" name="Object 122"/>
          <p:cNvSpPr txBox="1"/>
          <p:nvPr/>
        </p:nvSpPr>
        <p:spPr>
          <a:xfrm>
            <a:off x="2553810" y="4900582"/>
            <a:ext cx="27383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ED6E36"/>
                </a:solidFill>
                <a:latin typeface="+mj-lt"/>
                <a:cs typeface="Noto Sans CJK KR Regular" pitchFamily="34" charset="0"/>
              </a:rPr>
              <a:t>배포환경 구성</a:t>
            </a:r>
            <a:endParaRPr lang="en-US" altLang="ko-KR" sz="1100" b="1" dirty="0">
              <a:solidFill>
                <a:srgbClr val="ED6E36"/>
              </a:solidFill>
              <a:latin typeface="+mj-lt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ED6E36"/>
                </a:solidFill>
                <a:latin typeface="+mj-lt"/>
                <a:cs typeface="Noto Sans CJK KR Regular" pitchFamily="34" charset="0"/>
              </a:rPr>
              <a:t>소스 배포</a:t>
            </a:r>
            <a:endParaRPr lang="en-US" altLang="ko-KR" sz="1100" b="1" dirty="0">
              <a:solidFill>
                <a:srgbClr val="ED6E36"/>
              </a:solidFill>
              <a:latin typeface="+mj-lt"/>
              <a:cs typeface="Noto Sans CJK KR Regular" pitchFamily="34" charset="0"/>
            </a:endParaRPr>
          </a:p>
        </p:txBody>
      </p:sp>
      <p:grpSp>
        <p:nvGrpSpPr>
          <p:cNvPr id="1038" name="그룹 1038"/>
          <p:cNvGrpSpPr/>
          <p:nvPr/>
        </p:nvGrpSpPr>
        <p:grpSpPr>
          <a:xfrm>
            <a:off x="5556171" y="4903775"/>
            <a:ext cx="91337" cy="91337"/>
            <a:chOff x="7324964" y="7256740"/>
            <a:chExt cx="137005" cy="137005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24964" y="7256740"/>
              <a:ext cx="137005" cy="13700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5556171" y="5365422"/>
            <a:ext cx="91337" cy="91337"/>
            <a:chOff x="7324964" y="7949210"/>
            <a:chExt cx="137005" cy="137005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24964" y="7949210"/>
              <a:ext cx="137005" cy="13700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5376442" y="5155792"/>
            <a:ext cx="444445" cy="31746"/>
            <a:chOff x="7055371" y="7634766"/>
            <a:chExt cx="666667" cy="47619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6200000">
              <a:off x="7055371" y="7634766"/>
              <a:ext cx="666667" cy="47619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5122550" y="3956462"/>
            <a:ext cx="927939" cy="927939"/>
            <a:chOff x="6674532" y="5939683"/>
            <a:chExt cx="1391909" cy="1391909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6674532" y="5939683"/>
              <a:ext cx="1391909" cy="1391909"/>
              <a:chOff x="6674532" y="5939683"/>
              <a:chExt cx="1391909" cy="1391909"/>
            </a:xfrm>
          </p:grpSpPr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6674532" y="5939683"/>
                <a:ext cx="1391909" cy="1391909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6820202" y="6094101"/>
              <a:ext cx="1097689" cy="1097689"/>
              <a:chOff x="6820202" y="6094101"/>
              <a:chExt cx="1097689" cy="1097689"/>
            </a:xfrm>
          </p:grpSpPr>
          <p:pic>
            <p:nvPicPr>
              <p:cNvPr id="140" name="Object 139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820202" y="6094101"/>
                <a:ext cx="1097689" cy="1097689"/>
              </a:xfrm>
              <a:prstGeom prst="rect">
                <a:avLst/>
              </a:prstGeom>
            </p:spPr>
          </p:pic>
        </p:grpSp>
      </p:grpSp>
      <p:sp>
        <p:nvSpPr>
          <p:cNvPr id="143" name="Object 143"/>
          <p:cNvSpPr txBox="1"/>
          <p:nvPr/>
        </p:nvSpPr>
        <p:spPr>
          <a:xfrm>
            <a:off x="5216118" y="4182081"/>
            <a:ext cx="740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A5B806"/>
                </a:solidFill>
                <a:latin typeface="TTTogether" pitchFamily="34" charset="0"/>
                <a:cs typeface="TTTogether" pitchFamily="34" charset="0"/>
              </a:rPr>
              <a:t>0</a:t>
            </a:r>
            <a:r>
              <a:rPr lang="en-US" altLang="ko-KR" sz="2400" dirty="0">
                <a:solidFill>
                  <a:srgbClr val="A5B806"/>
                </a:solidFill>
                <a:latin typeface="TTTogether" pitchFamily="34" charset="0"/>
                <a:cs typeface="TTTogether" pitchFamily="34" charset="0"/>
              </a:rPr>
              <a:t>5</a:t>
            </a:r>
            <a:endParaRPr lang="en-US" sz="1200" dirty="0"/>
          </a:p>
        </p:txBody>
      </p:sp>
      <p:sp>
        <p:nvSpPr>
          <p:cNvPr id="145" name="Object 145"/>
          <p:cNvSpPr txBox="1"/>
          <p:nvPr/>
        </p:nvSpPr>
        <p:spPr>
          <a:xfrm>
            <a:off x="5617508" y="4917523"/>
            <a:ext cx="273839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A5B806"/>
                </a:solidFill>
                <a:latin typeface="Noto Sans CJK KR Regular" pitchFamily="34" charset="0"/>
                <a:cs typeface="Noto Sans CJK KR Regular" pitchFamily="34" charset="0"/>
              </a:rPr>
              <a:t>재학습 주기 설정</a:t>
            </a:r>
            <a:endParaRPr lang="en-US" altLang="ko-KR" sz="1100" b="1" dirty="0">
              <a:solidFill>
                <a:srgbClr val="A5B806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>
                <a:solidFill>
                  <a:srgbClr val="A5B806"/>
                </a:solidFill>
                <a:latin typeface="Noto Sans CJK KR Regular" pitchFamily="34" charset="0"/>
                <a:cs typeface="Noto Sans CJK KR Regular" pitchFamily="34" charset="0"/>
              </a:rPr>
              <a:t>배포 파이프라인 구성</a:t>
            </a:r>
            <a:endParaRPr lang="en-US" altLang="ko-KR" sz="1100" b="1" dirty="0">
              <a:solidFill>
                <a:srgbClr val="A5B806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A06FC-84D7-4435-B197-AE913E3F3C42}"/>
              </a:ext>
            </a:extLst>
          </p:cNvPr>
          <p:cNvSpPr txBox="1"/>
          <p:nvPr/>
        </p:nvSpPr>
        <p:spPr>
          <a:xfrm>
            <a:off x="193964" y="166255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[workflow]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183293-7F3B-4815-87FE-B69938D727E8}"/>
              </a:ext>
            </a:extLst>
          </p:cNvPr>
          <p:cNvSpPr/>
          <p:nvPr/>
        </p:nvSpPr>
        <p:spPr>
          <a:xfrm>
            <a:off x="341912" y="1054891"/>
            <a:ext cx="10322130" cy="511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00206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BF3EFCA-40DE-4948-AD61-8A42983165F5}"/>
              </a:ext>
            </a:extLst>
          </p:cNvPr>
          <p:cNvSpPr/>
          <p:nvPr/>
        </p:nvSpPr>
        <p:spPr>
          <a:xfrm>
            <a:off x="2421916" y="3718676"/>
            <a:ext cx="4519602" cy="2084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CE4AE-AF12-43B7-B63A-57332FEBCCE3}"/>
              </a:ext>
            </a:extLst>
          </p:cNvPr>
          <p:cNvSpPr/>
          <p:nvPr/>
        </p:nvSpPr>
        <p:spPr>
          <a:xfrm>
            <a:off x="599970" y="1335474"/>
            <a:ext cx="9862191" cy="2093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D7B210-95E6-481A-9544-D4DBBB83DA08}"/>
              </a:ext>
            </a:extLst>
          </p:cNvPr>
          <p:cNvSpPr txBox="1"/>
          <p:nvPr/>
        </p:nvSpPr>
        <p:spPr>
          <a:xfrm>
            <a:off x="205839" y="166255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시스템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07ECA45-4E67-48E7-AE1F-0EE6916C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87" y="1441345"/>
            <a:ext cx="1567482" cy="532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8CA02AC-3113-43C0-AB8F-B65AE6897361}"/>
              </a:ext>
            </a:extLst>
          </p:cNvPr>
          <p:cNvGrpSpPr/>
          <p:nvPr/>
        </p:nvGrpSpPr>
        <p:grpSpPr>
          <a:xfrm>
            <a:off x="889467" y="2255658"/>
            <a:ext cx="2229490" cy="867560"/>
            <a:chOff x="-4819729" y="10697472"/>
            <a:chExt cx="1325435" cy="6525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637C20-B7F2-410F-9952-FD9C4229DF5E}"/>
                </a:ext>
              </a:extLst>
            </p:cNvPr>
            <p:cNvGrpSpPr/>
            <p:nvPr/>
          </p:nvGrpSpPr>
          <p:grpSpPr>
            <a:xfrm>
              <a:off x="-4819729" y="10697472"/>
              <a:ext cx="1325435" cy="652513"/>
              <a:chOff x="-6754299" y="10697472"/>
              <a:chExt cx="1325435" cy="652513"/>
            </a:xfrm>
          </p:grpSpPr>
          <p:sp>
            <p:nvSpPr>
              <p:cNvPr id="9" name="직사각형 258">
                <a:extLst>
                  <a:ext uri="{FF2B5EF4-FFF2-40B4-BE49-F238E27FC236}">
                    <a16:creationId xmlns:a16="http://schemas.microsoft.com/office/drawing/2014/main" id="{1D9EE184-E97A-4DD1-8E4A-304AF11C4922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D81A94C-DEC6-46D8-BC3E-4B89C1D445F1}"/>
                  </a:ext>
                </a:extLst>
              </p:cNvPr>
              <p:cNvSpPr/>
              <p:nvPr/>
            </p:nvSpPr>
            <p:spPr>
              <a:xfrm>
                <a:off x="-6657165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데이터 수집 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4347EC-C9D1-4297-BC98-52D55F798481}"/>
                </a:ext>
              </a:extLst>
            </p:cNvPr>
            <p:cNvSpPr/>
            <p:nvPr/>
          </p:nvSpPr>
          <p:spPr>
            <a:xfrm>
              <a:off x="-4720541" y="10933220"/>
              <a:ext cx="541453" cy="29935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크롤링 엔진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9F5088-B6B8-41B7-B0A9-F2683A05D88A}"/>
              </a:ext>
            </a:extLst>
          </p:cNvPr>
          <p:cNvCxnSpPr>
            <a:cxnSpLocks/>
            <a:stCxn id="76" idx="2"/>
            <a:endCxn id="10" idx="0"/>
          </p:cNvCxnSpPr>
          <p:nvPr/>
        </p:nvCxnSpPr>
        <p:spPr>
          <a:xfrm>
            <a:off x="1990828" y="1973426"/>
            <a:ext cx="1" cy="282232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9B96C-C339-4554-BB1C-689650CFC971}"/>
              </a:ext>
            </a:extLst>
          </p:cNvPr>
          <p:cNvGrpSpPr/>
          <p:nvPr/>
        </p:nvGrpSpPr>
        <p:grpSpPr>
          <a:xfrm>
            <a:off x="3748435" y="2226590"/>
            <a:ext cx="2229490" cy="867560"/>
            <a:chOff x="-4819729" y="10697472"/>
            <a:chExt cx="1325435" cy="65251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ED17A65-2D43-422B-A85F-6F6B8A6934CB}"/>
                </a:ext>
              </a:extLst>
            </p:cNvPr>
            <p:cNvGrpSpPr/>
            <p:nvPr/>
          </p:nvGrpSpPr>
          <p:grpSpPr>
            <a:xfrm>
              <a:off x="-4819729" y="10697472"/>
              <a:ext cx="1325435" cy="652513"/>
              <a:chOff x="-6754299" y="10697472"/>
              <a:chExt cx="1325435" cy="652513"/>
            </a:xfrm>
          </p:grpSpPr>
          <p:sp>
            <p:nvSpPr>
              <p:cNvPr id="20" name="직사각형 258">
                <a:extLst>
                  <a:ext uri="{FF2B5EF4-FFF2-40B4-BE49-F238E27FC236}">
                    <a16:creationId xmlns:a16="http://schemas.microsoft.com/office/drawing/2014/main" id="{4EE14281-7957-4C92-BB51-9D218C4E8BF5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8A1322B-941C-413A-8E1E-AEFD651332F0}"/>
                  </a:ext>
                </a:extLst>
              </p:cNvPr>
              <p:cNvSpPr/>
              <p:nvPr/>
            </p:nvSpPr>
            <p:spPr>
              <a:xfrm>
                <a:off x="-6657165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데이터 라벨링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E77E193-40AB-4662-89C4-466D89D6A12E}"/>
                </a:ext>
              </a:extLst>
            </p:cNvPr>
            <p:cNvSpPr/>
            <p:nvPr/>
          </p:nvSpPr>
          <p:spPr>
            <a:xfrm>
              <a:off x="-4720541" y="10933220"/>
              <a:ext cx="1115255" cy="29935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라벨링</a:t>
              </a:r>
              <a:r>
                <a:rPr lang="en-US" altLang="ko-KR" sz="1000" dirty="0">
                  <a:solidFill>
                    <a:srgbClr val="404040"/>
                  </a:solidFill>
                </a:rPr>
                <a:t>(Human Resource)</a:t>
              </a:r>
              <a:endParaRPr lang="ko-KR" altLang="en-US" sz="1000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841065-E0BB-4AE1-A22D-519A975C6CF6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3145558" y="2748952"/>
            <a:ext cx="602877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A7E0AF-0DF8-497A-87B3-2D7D736F705C}"/>
              </a:ext>
            </a:extLst>
          </p:cNvPr>
          <p:cNvGrpSpPr/>
          <p:nvPr/>
        </p:nvGrpSpPr>
        <p:grpSpPr>
          <a:xfrm>
            <a:off x="2583375" y="3840321"/>
            <a:ext cx="2752095" cy="1661351"/>
            <a:chOff x="-4819729" y="10697472"/>
            <a:chExt cx="1622333" cy="124954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57AA3AB-4AA1-426D-BBBB-35EB8093CEC9}"/>
                </a:ext>
              </a:extLst>
            </p:cNvPr>
            <p:cNvGrpSpPr/>
            <p:nvPr/>
          </p:nvGrpSpPr>
          <p:grpSpPr>
            <a:xfrm>
              <a:off x="-4819729" y="10697472"/>
              <a:ext cx="1622333" cy="1249543"/>
              <a:chOff x="-6754299" y="10697472"/>
              <a:chExt cx="1622333" cy="1249543"/>
            </a:xfrm>
          </p:grpSpPr>
          <p:sp>
            <p:nvSpPr>
              <p:cNvPr id="34" name="직사각형 258">
                <a:extLst>
                  <a:ext uri="{FF2B5EF4-FFF2-40B4-BE49-F238E27FC236}">
                    <a16:creationId xmlns:a16="http://schemas.microsoft.com/office/drawing/2014/main" id="{09204A1F-BF01-4367-9FF2-74A0286DCEA3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622333" cy="118604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C09DAD5-EB6D-4421-88A9-07BF084A74A4}"/>
                  </a:ext>
                </a:extLst>
              </p:cNvPr>
              <p:cNvSpPr/>
              <p:nvPr/>
            </p:nvSpPr>
            <p:spPr>
              <a:xfrm>
                <a:off x="-6508450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AI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 모델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(Colab)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75381D9-0BFF-40E0-ABAC-107F9C2BE459}"/>
                </a:ext>
              </a:extLst>
            </p:cNvPr>
            <p:cNvSpPr/>
            <p:nvPr/>
          </p:nvSpPr>
          <p:spPr>
            <a:xfrm>
              <a:off x="-4744598" y="10933220"/>
              <a:ext cx="1025519" cy="2993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나이브 베이즈 모델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2500C6-379C-4459-B5FF-AED01BA7F5E4}"/>
              </a:ext>
            </a:extLst>
          </p:cNvPr>
          <p:cNvSpPr/>
          <p:nvPr/>
        </p:nvSpPr>
        <p:spPr>
          <a:xfrm>
            <a:off x="2067948" y="2569101"/>
            <a:ext cx="910768" cy="398006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데이터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정제 및 저장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5B6B05-31D0-4D2A-A0D1-40AF4E39FF1B}"/>
              </a:ext>
            </a:extLst>
          </p:cNvPr>
          <p:cNvSpPr/>
          <p:nvPr/>
        </p:nvSpPr>
        <p:spPr>
          <a:xfrm>
            <a:off x="6645268" y="1531065"/>
            <a:ext cx="1626935" cy="159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EA601-3ACD-4F18-B44F-36CBD0AB7394}"/>
              </a:ext>
            </a:extLst>
          </p:cNvPr>
          <p:cNvSpPr/>
          <p:nvPr/>
        </p:nvSpPr>
        <p:spPr>
          <a:xfrm>
            <a:off x="6835290" y="1416307"/>
            <a:ext cx="1227908" cy="3629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추론 및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API </a:t>
            </a:r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0800BD-69F8-4872-AFE3-80272E724B49}"/>
              </a:ext>
            </a:extLst>
          </p:cNvPr>
          <p:cNvSpPr/>
          <p:nvPr/>
        </p:nvSpPr>
        <p:spPr>
          <a:xfrm>
            <a:off x="6830296" y="1854863"/>
            <a:ext cx="1259027" cy="2946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Docker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559943-0BBE-455A-BBCA-614507B32F96}"/>
              </a:ext>
            </a:extLst>
          </p:cNvPr>
          <p:cNvSpPr/>
          <p:nvPr/>
        </p:nvSpPr>
        <p:spPr>
          <a:xfrm>
            <a:off x="6826857" y="2255330"/>
            <a:ext cx="1262467" cy="2946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Flask(API, </a:t>
            </a:r>
            <a:r>
              <a:rPr lang="ko-KR" altLang="en-US" sz="1000" dirty="0">
                <a:solidFill>
                  <a:srgbClr val="404040"/>
                </a:solidFill>
              </a:rPr>
              <a:t>데모화면</a:t>
            </a:r>
            <a:r>
              <a:rPr lang="en-US" altLang="ko-KR" sz="1000" dirty="0">
                <a:solidFill>
                  <a:srgbClr val="404040"/>
                </a:solidFill>
              </a:rPr>
              <a:t>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D70451-1BE0-43C2-8277-071FCA63877A}"/>
              </a:ext>
            </a:extLst>
          </p:cNvPr>
          <p:cNvCxnSpPr>
            <a:cxnSpLocks/>
          </p:cNvCxnSpPr>
          <p:nvPr/>
        </p:nvCxnSpPr>
        <p:spPr>
          <a:xfrm>
            <a:off x="4699078" y="3130878"/>
            <a:ext cx="0" cy="587798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BCADEA-9C7E-44B5-903B-65B56070F7E1}"/>
              </a:ext>
            </a:extLst>
          </p:cNvPr>
          <p:cNvSpPr/>
          <p:nvPr/>
        </p:nvSpPr>
        <p:spPr>
          <a:xfrm>
            <a:off x="6826856" y="2642646"/>
            <a:ext cx="1262467" cy="383761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분류모델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cxnSp>
        <p:nvCxnSpPr>
          <p:cNvPr id="64" name="직선 연결선 62">
            <a:extLst>
              <a:ext uri="{FF2B5EF4-FFF2-40B4-BE49-F238E27FC236}">
                <a16:creationId xmlns:a16="http://schemas.microsoft.com/office/drawing/2014/main" id="{E16A5639-13EF-44B7-8B4E-74D0D49749CC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>
            <a:off x="6391207" y="3708720"/>
            <a:ext cx="1602485" cy="501861"/>
          </a:xfrm>
          <a:prstGeom prst="bentConnector2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C88461-4025-4CF4-A3CA-03C159F96110}"/>
              </a:ext>
            </a:extLst>
          </p:cNvPr>
          <p:cNvSpPr/>
          <p:nvPr/>
        </p:nvSpPr>
        <p:spPr>
          <a:xfrm>
            <a:off x="3097400" y="1127979"/>
            <a:ext cx="3203356" cy="459025"/>
          </a:xfrm>
          <a:prstGeom prst="rect">
            <a:avLst/>
          </a:prstGeom>
          <a:solidFill>
            <a:srgbClr val="99C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데이터수집</a:t>
            </a:r>
            <a:r>
              <a:rPr lang="en-US" altLang="ko-KR" sz="1200" b="1" dirty="0">
                <a:solidFill>
                  <a:srgbClr val="404040"/>
                </a:solidFill>
              </a:rPr>
              <a:t>/</a:t>
            </a:r>
            <a:r>
              <a:rPr lang="ko-KR" altLang="en-US" sz="1200" b="1" dirty="0">
                <a:solidFill>
                  <a:srgbClr val="404040"/>
                </a:solidFill>
              </a:rPr>
              <a:t>서비스 배포 서버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B287F7-95E8-4DA8-9E7A-4CE9E61D15B5}"/>
              </a:ext>
            </a:extLst>
          </p:cNvPr>
          <p:cNvSpPr/>
          <p:nvPr/>
        </p:nvSpPr>
        <p:spPr>
          <a:xfrm>
            <a:off x="3067558" y="5611389"/>
            <a:ext cx="3203356" cy="342900"/>
          </a:xfrm>
          <a:prstGeom prst="rect">
            <a:avLst/>
          </a:prstGeom>
          <a:solidFill>
            <a:srgbClr val="99C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AI </a:t>
            </a:r>
            <a:r>
              <a:rPr lang="ko-KR" altLang="en-US" sz="1200" b="1" dirty="0">
                <a:solidFill>
                  <a:srgbClr val="404040"/>
                </a:solidFill>
              </a:rPr>
              <a:t>학습 서버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4426FC5-6C6E-4376-922C-0442014A7580}"/>
              </a:ext>
            </a:extLst>
          </p:cNvPr>
          <p:cNvGrpSpPr/>
          <p:nvPr/>
        </p:nvGrpSpPr>
        <p:grpSpPr>
          <a:xfrm>
            <a:off x="5533742" y="3840321"/>
            <a:ext cx="1218423" cy="1661352"/>
            <a:chOff x="-4819729" y="10722310"/>
            <a:chExt cx="1325435" cy="62767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A20E3072-07B4-48E4-A191-86B5B6038FD7}"/>
                </a:ext>
              </a:extLst>
            </p:cNvPr>
            <p:cNvGrpSpPr/>
            <p:nvPr/>
          </p:nvGrpSpPr>
          <p:grpSpPr>
            <a:xfrm>
              <a:off x="-4819729" y="10722310"/>
              <a:ext cx="1325435" cy="627675"/>
              <a:chOff x="-6754299" y="10722310"/>
              <a:chExt cx="1325435" cy="627675"/>
            </a:xfrm>
          </p:grpSpPr>
          <p:sp>
            <p:nvSpPr>
              <p:cNvPr id="94" name="직사각형 258">
                <a:extLst>
                  <a:ext uri="{FF2B5EF4-FFF2-40B4-BE49-F238E27FC236}">
                    <a16:creationId xmlns:a16="http://schemas.microsoft.com/office/drawing/2014/main" id="{6C24EB5D-FC6C-4592-9776-B8FB653158FC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rgbClr val="F4FAFC"/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E595B03-EE08-4A11-B437-100EC6CC9FA5}"/>
                  </a:ext>
                </a:extLst>
              </p:cNvPr>
              <p:cNvSpPr/>
              <p:nvPr/>
            </p:nvSpPr>
            <p:spPr>
              <a:xfrm>
                <a:off x="-6657165" y="10722310"/>
                <a:ext cx="1115255" cy="9349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Batch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0CF286-15F0-4FB0-9B55-8C9D2525E499}"/>
                </a:ext>
              </a:extLst>
            </p:cNvPr>
            <p:cNvSpPr/>
            <p:nvPr/>
          </p:nvSpPr>
          <p:spPr>
            <a:xfrm>
              <a:off x="-4722595" y="10861764"/>
              <a:ext cx="1115255" cy="129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성능평가</a:t>
              </a:r>
              <a:endParaRPr lang="en-US" altLang="ko-KR" sz="1000" dirty="0">
                <a:solidFill>
                  <a:srgbClr val="404040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DF1B8A2-81F7-466E-B7F5-253682E240C2}"/>
              </a:ext>
            </a:extLst>
          </p:cNvPr>
          <p:cNvSpPr/>
          <p:nvPr/>
        </p:nvSpPr>
        <p:spPr>
          <a:xfrm>
            <a:off x="5630599" y="4670277"/>
            <a:ext cx="1025212" cy="342336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Batch</a:t>
            </a: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재학습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E3AFE52-E56C-4A6A-80D7-16621E643BCA}"/>
              </a:ext>
            </a:extLst>
          </p:cNvPr>
          <p:cNvCxnSpPr>
            <a:cxnSpLocks/>
            <a:stCxn id="94" idx="5"/>
          </p:cNvCxnSpPr>
          <p:nvPr/>
        </p:nvCxnSpPr>
        <p:spPr>
          <a:xfrm flipH="1">
            <a:off x="5335470" y="4814470"/>
            <a:ext cx="198272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3BAC63C-DC38-4721-B088-CA14FE8904FC}"/>
              </a:ext>
            </a:extLst>
          </p:cNvPr>
          <p:cNvSpPr/>
          <p:nvPr/>
        </p:nvSpPr>
        <p:spPr>
          <a:xfrm>
            <a:off x="8769524" y="1525281"/>
            <a:ext cx="1392340" cy="1599813"/>
          </a:xfrm>
          <a:prstGeom prst="rect">
            <a:avLst/>
          </a:prstGeom>
          <a:solidFill>
            <a:srgbClr val="F4FAFC"/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AC3C91-32BB-4E36-BCB8-71B67CACD7EA}"/>
              </a:ext>
            </a:extLst>
          </p:cNvPr>
          <p:cNvSpPr/>
          <p:nvPr/>
        </p:nvSpPr>
        <p:spPr>
          <a:xfrm>
            <a:off x="8840795" y="1410523"/>
            <a:ext cx="1227908" cy="3629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모니터링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B63850-5BFF-4549-8FD5-5AE79D6889AF}"/>
              </a:ext>
            </a:extLst>
          </p:cNvPr>
          <p:cNvSpPr/>
          <p:nvPr/>
        </p:nvSpPr>
        <p:spPr>
          <a:xfrm>
            <a:off x="8871425" y="1849079"/>
            <a:ext cx="1209154" cy="36295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프로세스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E1CC36-5633-4811-8005-2AD5541D0D1E}"/>
              </a:ext>
            </a:extLst>
          </p:cNvPr>
          <p:cNvSpPr/>
          <p:nvPr/>
        </p:nvSpPr>
        <p:spPr>
          <a:xfrm>
            <a:off x="8870935" y="2305610"/>
            <a:ext cx="1209154" cy="287241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모델 성능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925EACA-363C-42ED-AA40-00FF0358CD7B}"/>
              </a:ext>
            </a:extLst>
          </p:cNvPr>
          <p:cNvSpPr/>
          <p:nvPr/>
        </p:nvSpPr>
        <p:spPr>
          <a:xfrm>
            <a:off x="8880039" y="2696419"/>
            <a:ext cx="1209154" cy="2824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API</a:t>
            </a:r>
            <a:r>
              <a:rPr lang="ko-KR" altLang="en-US" sz="1000" dirty="0">
                <a:solidFill>
                  <a:srgbClr val="404040"/>
                </a:solidFill>
              </a:rPr>
              <a:t> 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13133B-6A0B-4996-83AE-CD1ADA722061}"/>
              </a:ext>
            </a:extLst>
          </p:cNvPr>
          <p:cNvSpPr/>
          <p:nvPr/>
        </p:nvSpPr>
        <p:spPr>
          <a:xfrm>
            <a:off x="2714088" y="4628715"/>
            <a:ext cx="1739671" cy="39800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Word2Vec</a:t>
            </a:r>
            <a:r>
              <a:rPr lang="ko-KR" altLang="en-US" sz="1000" dirty="0">
                <a:solidFill>
                  <a:srgbClr val="404040"/>
                </a:solidFill>
              </a:rPr>
              <a:t> 모델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(FastText)</a:t>
            </a:r>
            <a:endParaRPr lang="ko-KR" altLang="en-US" sz="1000" dirty="0">
              <a:solidFill>
                <a:srgbClr val="40404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3D47EE-3630-47F0-8ADD-00DCCB89BE70}"/>
              </a:ext>
            </a:extLst>
          </p:cNvPr>
          <p:cNvSpPr/>
          <p:nvPr/>
        </p:nvSpPr>
        <p:spPr>
          <a:xfrm>
            <a:off x="2710826" y="5124522"/>
            <a:ext cx="1739671" cy="27055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Bert</a:t>
            </a:r>
            <a:r>
              <a:rPr lang="ko-KR" altLang="en-US" sz="1000" dirty="0">
                <a:solidFill>
                  <a:srgbClr val="404040"/>
                </a:solidFill>
              </a:rPr>
              <a:t> 모델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83CA81D-FBBF-4619-AD77-0BBA09CBD4B1}"/>
              </a:ext>
            </a:extLst>
          </p:cNvPr>
          <p:cNvSpPr/>
          <p:nvPr/>
        </p:nvSpPr>
        <p:spPr>
          <a:xfrm>
            <a:off x="4575414" y="4162555"/>
            <a:ext cx="606328" cy="12325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앙상블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2887C4-9A39-41F7-A9AB-95B8CF3653A9}"/>
              </a:ext>
            </a:extLst>
          </p:cNvPr>
          <p:cNvSpPr/>
          <p:nvPr/>
        </p:nvSpPr>
        <p:spPr>
          <a:xfrm>
            <a:off x="8840795" y="5767257"/>
            <a:ext cx="1691194" cy="298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구현목표</a:t>
            </a:r>
          </a:p>
        </p:txBody>
      </p:sp>
    </p:spTree>
    <p:extLst>
      <p:ext uri="{BB962C8B-B14F-4D97-AF65-F5344CB8AC3E}">
        <p14:creationId xmlns:p14="http://schemas.microsoft.com/office/powerpoint/2010/main" val="42831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183293-7F3B-4815-87FE-B69938D727E8}"/>
              </a:ext>
            </a:extLst>
          </p:cNvPr>
          <p:cNvSpPr/>
          <p:nvPr/>
        </p:nvSpPr>
        <p:spPr>
          <a:xfrm>
            <a:off x="341912" y="1054891"/>
            <a:ext cx="10322130" cy="511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00206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BF3EFCA-40DE-4948-AD61-8A42983165F5}"/>
              </a:ext>
            </a:extLst>
          </p:cNvPr>
          <p:cNvSpPr/>
          <p:nvPr/>
        </p:nvSpPr>
        <p:spPr>
          <a:xfrm>
            <a:off x="2421916" y="3718676"/>
            <a:ext cx="4519602" cy="2084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CE4AE-AF12-43B7-B63A-57332FEBCCE3}"/>
              </a:ext>
            </a:extLst>
          </p:cNvPr>
          <p:cNvSpPr/>
          <p:nvPr/>
        </p:nvSpPr>
        <p:spPr>
          <a:xfrm>
            <a:off x="599970" y="1335474"/>
            <a:ext cx="9862191" cy="2093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D7B210-95E6-481A-9544-D4DBBB83DA08}"/>
              </a:ext>
            </a:extLst>
          </p:cNvPr>
          <p:cNvSpPr txBox="1"/>
          <p:nvPr/>
        </p:nvSpPr>
        <p:spPr>
          <a:xfrm>
            <a:off x="205839" y="166255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시스템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307ECA45-4E67-48E7-AE1F-0EE6916C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87" y="1441345"/>
            <a:ext cx="1567482" cy="532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8CA02AC-3113-43C0-AB8F-B65AE6897361}"/>
              </a:ext>
            </a:extLst>
          </p:cNvPr>
          <p:cNvGrpSpPr/>
          <p:nvPr/>
        </p:nvGrpSpPr>
        <p:grpSpPr>
          <a:xfrm>
            <a:off x="889467" y="2255658"/>
            <a:ext cx="2229490" cy="867560"/>
            <a:chOff x="-4819729" y="10697472"/>
            <a:chExt cx="1325435" cy="65251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637C20-B7F2-410F-9952-FD9C4229DF5E}"/>
                </a:ext>
              </a:extLst>
            </p:cNvPr>
            <p:cNvGrpSpPr/>
            <p:nvPr/>
          </p:nvGrpSpPr>
          <p:grpSpPr>
            <a:xfrm>
              <a:off x="-4819729" y="10697472"/>
              <a:ext cx="1325435" cy="652513"/>
              <a:chOff x="-6754299" y="10697472"/>
              <a:chExt cx="1325435" cy="652513"/>
            </a:xfrm>
          </p:grpSpPr>
          <p:sp>
            <p:nvSpPr>
              <p:cNvPr id="9" name="직사각형 258">
                <a:extLst>
                  <a:ext uri="{FF2B5EF4-FFF2-40B4-BE49-F238E27FC236}">
                    <a16:creationId xmlns:a16="http://schemas.microsoft.com/office/drawing/2014/main" id="{1D9EE184-E97A-4DD1-8E4A-304AF11C4922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D81A94C-DEC6-46D8-BC3E-4B89C1D445F1}"/>
                  </a:ext>
                </a:extLst>
              </p:cNvPr>
              <p:cNvSpPr/>
              <p:nvPr/>
            </p:nvSpPr>
            <p:spPr>
              <a:xfrm>
                <a:off x="-6657165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데이터 수집 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4347EC-C9D1-4297-BC98-52D55F798481}"/>
                </a:ext>
              </a:extLst>
            </p:cNvPr>
            <p:cNvSpPr/>
            <p:nvPr/>
          </p:nvSpPr>
          <p:spPr>
            <a:xfrm>
              <a:off x="-4720541" y="10933220"/>
              <a:ext cx="541453" cy="29935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크롤링 엔진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9F5088-B6B8-41B7-B0A9-F2683A05D88A}"/>
              </a:ext>
            </a:extLst>
          </p:cNvPr>
          <p:cNvCxnSpPr>
            <a:cxnSpLocks/>
            <a:stCxn id="76" idx="2"/>
            <a:endCxn id="10" idx="0"/>
          </p:cNvCxnSpPr>
          <p:nvPr/>
        </p:nvCxnSpPr>
        <p:spPr>
          <a:xfrm>
            <a:off x="1990828" y="1973426"/>
            <a:ext cx="1" cy="282232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49B96C-C339-4554-BB1C-689650CFC971}"/>
              </a:ext>
            </a:extLst>
          </p:cNvPr>
          <p:cNvGrpSpPr/>
          <p:nvPr/>
        </p:nvGrpSpPr>
        <p:grpSpPr>
          <a:xfrm>
            <a:off x="3748435" y="2226590"/>
            <a:ext cx="2229490" cy="867560"/>
            <a:chOff x="-4819729" y="10697472"/>
            <a:chExt cx="1325435" cy="65251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ED17A65-2D43-422B-A85F-6F6B8A6934CB}"/>
                </a:ext>
              </a:extLst>
            </p:cNvPr>
            <p:cNvGrpSpPr/>
            <p:nvPr/>
          </p:nvGrpSpPr>
          <p:grpSpPr>
            <a:xfrm>
              <a:off x="-4819729" y="10697472"/>
              <a:ext cx="1325435" cy="652513"/>
              <a:chOff x="-6754299" y="10697472"/>
              <a:chExt cx="1325435" cy="652513"/>
            </a:xfrm>
          </p:grpSpPr>
          <p:sp>
            <p:nvSpPr>
              <p:cNvPr id="20" name="직사각형 258">
                <a:extLst>
                  <a:ext uri="{FF2B5EF4-FFF2-40B4-BE49-F238E27FC236}">
                    <a16:creationId xmlns:a16="http://schemas.microsoft.com/office/drawing/2014/main" id="{4EE14281-7957-4C92-BB51-9D218C4E8BF5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8A1322B-941C-413A-8E1E-AEFD651332F0}"/>
                  </a:ext>
                </a:extLst>
              </p:cNvPr>
              <p:cNvSpPr/>
              <p:nvPr/>
            </p:nvSpPr>
            <p:spPr>
              <a:xfrm>
                <a:off x="-6657165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데이터 라벨링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E77E193-40AB-4662-89C4-466D89D6A12E}"/>
                </a:ext>
              </a:extLst>
            </p:cNvPr>
            <p:cNvSpPr/>
            <p:nvPr/>
          </p:nvSpPr>
          <p:spPr>
            <a:xfrm>
              <a:off x="-4720541" y="10933220"/>
              <a:ext cx="1115255" cy="29935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라벨링</a:t>
              </a:r>
              <a:r>
                <a:rPr lang="en-US" altLang="ko-KR" sz="1000" dirty="0">
                  <a:solidFill>
                    <a:srgbClr val="404040"/>
                  </a:solidFill>
                </a:rPr>
                <a:t>(Human Resource)</a:t>
              </a:r>
              <a:endParaRPr lang="ko-KR" altLang="en-US" sz="1000" dirty="0">
                <a:solidFill>
                  <a:srgbClr val="404040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E841065-E0BB-4AE1-A22D-519A975C6CF6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3145558" y="2748952"/>
            <a:ext cx="602877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A7E0AF-0DF8-497A-87B3-2D7D736F705C}"/>
              </a:ext>
            </a:extLst>
          </p:cNvPr>
          <p:cNvGrpSpPr/>
          <p:nvPr/>
        </p:nvGrpSpPr>
        <p:grpSpPr>
          <a:xfrm>
            <a:off x="2583375" y="3840321"/>
            <a:ext cx="2752095" cy="1661351"/>
            <a:chOff x="-4819729" y="10697472"/>
            <a:chExt cx="1622333" cy="124954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57AA3AB-4AA1-426D-BBBB-35EB8093CEC9}"/>
                </a:ext>
              </a:extLst>
            </p:cNvPr>
            <p:cNvGrpSpPr/>
            <p:nvPr/>
          </p:nvGrpSpPr>
          <p:grpSpPr>
            <a:xfrm>
              <a:off x="-4819729" y="10697472"/>
              <a:ext cx="1622333" cy="1249543"/>
              <a:chOff x="-6754299" y="10697472"/>
              <a:chExt cx="1622333" cy="1249543"/>
            </a:xfrm>
          </p:grpSpPr>
          <p:sp>
            <p:nvSpPr>
              <p:cNvPr id="34" name="직사각형 258">
                <a:extLst>
                  <a:ext uri="{FF2B5EF4-FFF2-40B4-BE49-F238E27FC236}">
                    <a16:creationId xmlns:a16="http://schemas.microsoft.com/office/drawing/2014/main" id="{09204A1F-BF01-4367-9FF2-74A0286DCEA3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622333" cy="118604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C09DAD5-EB6D-4421-88A9-07BF084A74A4}"/>
                  </a:ext>
                </a:extLst>
              </p:cNvPr>
              <p:cNvSpPr/>
              <p:nvPr/>
            </p:nvSpPr>
            <p:spPr>
              <a:xfrm>
                <a:off x="-6508450" y="10697472"/>
                <a:ext cx="1115255" cy="164903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AI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+mn-ea"/>
                  </a:rPr>
                  <a:t> 모델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(Colab)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75381D9-0BFF-40E0-ABAC-107F9C2BE459}"/>
                </a:ext>
              </a:extLst>
            </p:cNvPr>
            <p:cNvSpPr/>
            <p:nvPr/>
          </p:nvSpPr>
          <p:spPr>
            <a:xfrm>
              <a:off x="-4744598" y="10933220"/>
              <a:ext cx="1025519" cy="29934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나이브 베이즈 모델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2500C6-379C-4459-B5FF-AED01BA7F5E4}"/>
              </a:ext>
            </a:extLst>
          </p:cNvPr>
          <p:cNvSpPr/>
          <p:nvPr/>
        </p:nvSpPr>
        <p:spPr>
          <a:xfrm>
            <a:off x="2067948" y="2569101"/>
            <a:ext cx="910768" cy="398006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데이터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정제 및 저장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5B6B05-31D0-4D2A-A0D1-40AF4E39FF1B}"/>
              </a:ext>
            </a:extLst>
          </p:cNvPr>
          <p:cNvSpPr/>
          <p:nvPr/>
        </p:nvSpPr>
        <p:spPr>
          <a:xfrm>
            <a:off x="6645268" y="1531065"/>
            <a:ext cx="1626935" cy="1599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DEA601-3ACD-4F18-B44F-36CBD0AB7394}"/>
              </a:ext>
            </a:extLst>
          </p:cNvPr>
          <p:cNvSpPr/>
          <p:nvPr/>
        </p:nvSpPr>
        <p:spPr>
          <a:xfrm>
            <a:off x="6835290" y="1416307"/>
            <a:ext cx="1227908" cy="3629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추론 및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API </a:t>
            </a:r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0800BD-69F8-4872-AFE3-80272E724B49}"/>
              </a:ext>
            </a:extLst>
          </p:cNvPr>
          <p:cNvSpPr/>
          <p:nvPr/>
        </p:nvSpPr>
        <p:spPr>
          <a:xfrm>
            <a:off x="6830296" y="1854863"/>
            <a:ext cx="1259027" cy="2946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Docker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559943-0BBE-455A-BBCA-614507B32F96}"/>
              </a:ext>
            </a:extLst>
          </p:cNvPr>
          <p:cNvSpPr/>
          <p:nvPr/>
        </p:nvSpPr>
        <p:spPr>
          <a:xfrm>
            <a:off x="6826857" y="2255330"/>
            <a:ext cx="1262467" cy="294637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Flask(API, </a:t>
            </a:r>
            <a:r>
              <a:rPr lang="ko-KR" altLang="en-US" sz="1000" dirty="0">
                <a:solidFill>
                  <a:srgbClr val="404040"/>
                </a:solidFill>
              </a:rPr>
              <a:t>데모화면</a:t>
            </a:r>
            <a:r>
              <a:rPr lang="en-US" altLang="ko-KR" sz="1000" dirty="0">
                <a:solidFill>
                  <a:srgbClr val="404040"/>
                </a:solidFill>
              </a:rPr>
              <a:t>)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8D70451-1BE0-43C2-8277-071FCA63877A}"/>
              </a:ext>
            </a:extLst>
          </p:cNvPr>
          <p:cNvCxnSpPr>
            <a:cxnSpLocks/>
          </p:cNvCxnSpPr>
          <p:nvPr/>
        </p:nvCxnSpPr>
        <p:spPr>
          <a:xfrm>
            <a:off x="4699078" y="3130878"/>
            <a:ext cx="0" cy="587798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BCADEA-9C7E-44B5-903B-65B56070F7E1}"/>
              </a:ext>
            </a:extLst>
          </p:cNvPr>
          <p:cNvSpPr/>
          <p:nvPr/>
        </p:nvSpPr>
        <p:spPr>
          <a:xfrm>
            <a:off x="6826856" y="2642646"/>
            <a:ext cx="1262467" cy="383761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분류모델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cxnSp>
        <p:nvCxnSpPr>
          <p:cNvPr id="64" name="직선 연결선 62">
            <a:extLst>
              <a:ext uri="{FF2B5EF4-FFF2-40B4-BE49-F238E27FC236}">
                <a16:creationId xmlns:a16="http://schemas.microsoft.com/office/drawing/2014/main" id="{E16A5639-13EF-44B7-8B4E-74D0D49749CC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>
            <a:off x="6391207" y="3708720"/>
            <a:ext cx="1602485" cy="501861"/>
          </a:xfrm>
          <a:prstGeom prst="bentConnector2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C88461-4025-4CF4-A3CA-03C159F96110}"/>
              </a:ext>
            </a:extLst>
          </p:cNvPr>
          <p:cNvSpPr/>
          <p:nvPr/>
        </p:nvSpPr>
        <p:spPr>
          <a:xfrm>
            <a:off x="3097400" y="1127979"/>
            <a:ext cx="3203356" cy="459025"/>
          </a:xfrm>
          <a:prstGeom prst="rect">
            <a:avLst/>
          </a:prstGeom>
          <a:solidFill>
            <a:srgbClr val="99C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</a:rPr>
              <a:t>데이터수집</a:t>
            </a:r>
            <a:r>
              <a:rPr lang="en-US" altLang="ko-KR" sz="1200" b="1" dirty="0">
                <a:solidFill>
                  <a:srgbClr val="404040"/>
                </a:solidFill>
              </a:rPr>
              <a:t>/</a:t>
            </a:r>
            <a:r>
              <a:rPr lang="ko-KR" altLang="en-US" sz="1200" b="1" dirty="0">
                <a:solidFill>
                  <a:srgbClr val="404040"/>
                </a:solidFill>
              </a:rPr>
              <a:t>서비스 배포 서버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EB287F7-95E8-4DA8-9E7A-4CE9E61D15B5}"/>
              </a:ext>
            </a:extLst>
          </p:cNvPr>
          <p:cNvSpPr/>
          <p:nvPr/>
        </p:nvSpPr>
        <p:spPr>
          <a:xfrm>
            <a:off x="3067558" y="5611389"/>
            <a:ext cx="3203356" cy="342900"/>
          </a:xfrm>
          <a:prstGeom prst="rect">
            <a:avLst/>
          </a:prstGeom>
          <a:solidFill>
            <a:srgbClr val="99C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200" b="1" dirty="0">
                <a:solidFill>
                  <a:srgbClr val="404040"/>
                </a:solidFill>
              </a:rPr>
              <a:t>AI </a:t>
            </a:r>
            <a:r>
              <a:rPr lang="ko-KR" altLang="en-US" sz="1200" b="1" dirty="0">
                <a:solidFill>
                  <a:srgbClr val="404040"/>
                </a:solidFill>
              </a:rPr>
              <a:t>학습 서버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4426FC5-6C6E-4376-922C-0442014A7580}"/>
              </a:ext>
            </a:extLst>
          </p:cNvPr>
          <p:cNvGrpSpPr/>
          <p:nvPr/>
        </p:nvGrpSpPr>
        <p:grpSpPr>
          <a:xfrm>
            <a:off x="5533742" y="3840321"/>
            <a:ext cx="1218423" cy="1661352"/>
            <a:chOff x="-4819729" y="10722310"/>
            <a:chExt cx="1325435" cy="62767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A20E3072-07B4-48E4-A191-86B5B6038FD7}"/>
                </a:ext>
              </a:extLst>
            </p:cNvPr>
            <p:cNvGrpSpPr/>
            <p:nvPr/>
          </p:nvGrpSpPr>
          <p:grpSpPr>
            <a:xfrm>
              <a:off x="-4819729" y="10722310"/>
              <a:ext cx="1325435" cy="627675"/>
              <a:chOff x="-6754299" y="10722310"/>
              <a:chExt cx="1325435" cy="627675"/>
            </a:xfrm>
          </p:grpSpPr>
          <p:sp>
            <p:nvSpPr>
              <p:cNvPr id="94" name="직사각형 258">
                <a:extLst>
                  <a:ext uri="{FF2B5EF4-FFF2-40B4-BE49-F238E27FC236}">
                    <a16:creationId xmlns:a16="http://schemas.microsoft.com/office/drawing/2014/main" id="{6C24EB5D-FC6C-4592-9776-B8FB653158FC}"/>
                  </a:ext>
                </a:extLst>
              </p:cNvPr>
              <p:cNvSpPr/>
              <p:nvPr/>
            </p:nvSpPr>
            <p:spPr>
              <a:xfrm>
                <a:off x="-6754299" y="10760975"/>
                <a:ext cx="1325435" cy="589010"/>
              </a:xfrm>
              <a:custGeom>
                <a:avLst/>
                <a:gdLst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98780 w 3098780"/>
                  <a:gd name="connsiteY2" fmla="*/ 2308863 h 2308863"/>
                  <a:gd name="connsiteX3" fmla="*/ 0 w 3098780"/>
                  <a:gd name="connsiteY3" fmla="*/ 2308863 h 2308863"/>
                  <a:gd name="connsiteX4" fmla="*/ 0 w 3098780"/>
                  <a:gd name="connsiteY4" fmla="*/ 0 h 2308863"/>
                  <a:gd name="connsiteX0" fmla="*/ 0 w 3098780"/>
                  <a:gd name="connsiteY0" fmla="*/ 0 h 2308863"/>
                  <a:gd name="connsiteX1" fmla="*/ 3098780 w 3098780"/>
                  <a:gd name="connsiteY1" fmla="*/ 0 h 2308863"/>
                  <a:gd name="connsiteX2" fmla="*/ 3086265 w 3098780"/>
                  <a:gd name="connsiteY2" fmla="*/ 1784726 h 2308863"/>
                  <a:gd name="connsiteX3" fmla="*/ 3098780 w 3098780"/>
                  <a:gd name="connsiteY3" fmla="*/ 2308863 h 2308863"/>
                  <a:gd name="connsiteX4" fmla="*/ 0 w 3098780"/>
                  <a:gd name="connsiteY4" fmla="*/ 2308863 h 2308863"/>
                  <a:gd name="connsiteX5" fmla="*/ 0 w 3098780"/>
                  <a:gd name="connsiteY5" fmla="*/ 0 h 2308863"/>
                  <a:gd name="connsiteX0" fmla="*/ 3954 w 3102734"/>
                  <a:gd name="connsiteY0" fmla="*/ 0 h 2308863"/>
                  <a:gd name="connsiteX1" fmla="*/ 3102734 w 3102734"/>
                  <a:gd name="connsiteY1" fmla="*/ 0 h 2308863"/>
                  <a:gd name="connsiteX2" fmla="*/ 3090219 w 3102734"/>
                  <a:gd name="connsiteY2" fmla="*/ 1784726 h 2308863"/>
                  <a:gd name="connsiteX3" fmla="*/ 3102734 w 3102734"/>
                  <a:gd name="connsiteY3" fmla="*/ 2308863 h 2308863"/>
                  <a:gd name="connsiteX4" fmla="*/ 3954 w 3102734"/>
                  <a:gd name="connsiteY4" fmla="*/ 2308863 h 2308863"/>
                  <a:gd name="connsiteX5" fmla="*/ 0 w 3102734"/>
                  <a:gd name="connsiteY5" fmla="*/ 1291130 h 2308863"/>
                  <a:gd name="connsiteX6" fmla="*/ 3954 w 3102734"/>
                  <a:gd name="connsiteY6" fmla="*/ 0 h 2308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02734" h="2308863">
                    <a:moveTo>
                      <a:pt x="3954" y="0"/>
                    </a:moveTo>
                    <a:lnTo>
                      <a:pt x="3102734" y="0"/>
                    </a:lnTo>
                    <a:cubicBezTo>
                      <a:pt x="3098562" y="594909"/>
                      <a:pt x="3094391" y="1189817"/>
                      <a:pt x="3090219" y="1784726"/>
                    </a:cubicBezTo>
                    <a:lnTo>
                      <a:pt x="3102734" y="2308863"/>
                    </a:lnTo>
                    <a:lnTo>
                      <a:pt x="3954" y="2308863"/>
                    </a:lnTo>
                    <a:lnTo>
                      <a:pt x="0" y="1291130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rgbClr val="F4FAFC"/>
              </a:solidFill>
              <a:ln>
                <a:solidFill>
                  <a:srgbClr val="99CFE7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E595B03-EE08-4A11-B437-100EC6CC9FA5}"/>
                  </a:ext>
                </a:extLst>
              </p:cNvPr>
              <p:cNvSpPr/>
              <p:nvPr/>
            </p:nvSpPr>
            <p:spPr>
              <a:xfrm>
                <a:off x="-6657165" y="10722310"/>
                <a:ext cx="1115255" cy="9349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72000" bIns="3600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+mn-ea"/>
                  </a:rPr>
                  <a:t>Batch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0CF286-15F0-4FB0-9B55-8C9D2525E499}"/>
                </a:ext>
              </a:extLst>
            </p:cNvPr>
            <p:cNvSpPr/>
            <p:nvPr/>
          </p:nvSpPr>
          <p:spPr>
            <a:xfrm>
              <a:off x="-4722595" y="10861764"/>
              <a:ext cx="1115255" cy="1293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dirty="0">
                  <a:solidFill>
                    <a:srgbClr val="404040"/>
                  </a:solidFill>
                </a:rPr>
                <a:t>성능평가</a:t>
              </a:r>
              <a:endParaRPr lang="en-US" altLang="ko-KR" sz="1000" dirty="0">
                <a:solidFill>
                  <a:srgbClr val="404040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DF1B8A2-81F7-466E-B7F5-253682E240C2}"/>
              </a:ext>
            </a:extLst>
          </p:cNvPr>
          <p:cNvSpPr/>
          <p:nvPr/>
        </p:nvSpPr>
        <p:spPr>
          <a:xfrm>
            <a:off x="5630599" y="4670277"/>
            <a:ext cx="1025212" cy="342336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Batch</a:t>
            </a: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재학습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E3AFE52-E56C-4A6A-80D7-16621E643BCA}"/>
              </a:ext>
            </a:extLst>
          </p:cNvPr>
          <p:cNvCxnSpPr>
            <a:cxnSpLocks/>
            <a:stCxn id="94" idx="5"/>
          </p:cNvCxnSpPr>
          <p:nvPr/>
        </p:nvCxnSpPr>
        <p:spPr>
          <a:xfrm flipH="1">
            <a:off x="5335470" y="4814470"/>
            <a:ext cx="198272" cy="0"/>
          </a:xfrm>
          <a:prstGeom prst="line">
            <a:avLst/>
          </a:prstGeom>
          <a:ln w="1905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3BAC63C-DC38-4721-B088-CA14FE8904FC}"/>
              </a:ext>
            </a:extLst>
          </p:cNvPr>
          <p:cNvSpPr/>
          <p:nvPr/>
        </p:nvSpPr>
        <p:spPr>
          <a:xfrm>
            <a:off x="8769524" y="1525281"/>
            <a:ext cx="1392340" cy="1599813"/>
          </a:xfrm>
          <a:prstGeom prst="rect">
            <a:avLst/>
          </a:prstGeom>
          <a:solidFill>
            <a:srgbClr val="F4FAFC"/>
          </a:solidFill>
          <a:ln>
            <a:solidFill>
              <a:srgbClr val="99CF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1AC3C91-32BB-4E36-BCB8-71B67CACD7EA}"/>
              </a:ext>
            </a:extLst>
          </p:cNvPr>
          <p:cNvSpPr/>
          <p:nvPr/>
        </p:nvSpPr>
        <p:spPr>
          <a:xfrm>
            <a:off x="8840795" y="1410523"/>
            <a:ext cx="1227908" cy="3629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모니터링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B63850-5BFF-4549-8FD5-5AE79D6889AF}"/>
              </a:ext>
            </a:extLst>
          </p:cNvPr>
          <p:cNvSpPr/>
          <p:nvPr/>
        </p:nvSpPr>
        <p:spPr>
          <a:xfrm>
            <a:off x="8871425" y="1849079"/>
            <a:ext cx="1209154" cy="36295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프로세스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E1CC36-5633-4811-8005-2AD5541D0D1E}"/>
              </a:ext>
            </a:extLst>
          </p:cNvPr>
          <p:cNvSpPr/>
          <p:nvPr/>
        </p:nvSpPr>
        <p:spPr>
          <a:xfrm>
            <a:off x="8870935" y="2305610"/>
            <a:ext cx="1209154" cy="287241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모델 성능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925EACA-363C-42ED-AA40-00FF0358CD7B}"/>
              </a:ext>
            </a:extLst>
          </p:cNvPr>
          <p:cNvSpPr/>
          <p:nvPr/>
        </p:nvSpPr>
        <p:spPr>
          <a:xfrm>
            <a:off x="8880039" y="2696419"/>
            <a:ext cx="1209154" cy="2824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API</a:t>
            </a:r>
            <a:r>
              <a:rPr lang="ko-KR" altLang="en-US" sz="1000" dirty="0">
                <a:solidFill>
                  <a:srgbClr val="404040"/>
                </a:solidFill>
              </a:rPr>
              <a:t> 모니터링</a:t>
            </a:r>
            <a:endParaRPr lang="en-US" altLang="ko-KR" sz="1000" dirty="0">
              <a:solidFill>
                <a:srgbClr val="40404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13133B-6A0B-4996-83AE-CD1ADA722061}"/>
              </a:ext>
            </a:extLst>
          </p:cNvPr>
          <p:cNvSpPr/>
          <p:nvPr/>
        </p:nvSpPr>
        <p:spPr>
          <a:xfrm>
            <a:off x="2714088" y="4628715"/>
            <a:ext cx="1739671" cy="39800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Word2Vec</a:t>
            </a:r>
            <a:r>
              <a:rPr lang="ko-KR" altLang="en-US" sz="1000" dirty="0">
                <a:solidFill>
                  <a:srgbClr val="404040"/>
                </a:solidFill>
              </a:rPr>
              <a:t> 모델</a:t>
            </a:r>
            <a:endParaRPr lang="en-US" altLang="ko-KR" sz="10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(FastText)</a:t>
            </a:r>
            <a:endParaRPr lang="ko-KR" altLang="en-US" sz="1000" dirty="0">
              <a:solidFill>
                <a:srgbClr val="40404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A3D47EE-3630-47F0-8ADD-00DCCB89BE70}"/>
              </a:ext>
            </a:extLst>
          </p:cNvPr>
          <p:cNvSpPr/>
          <p:nvPr/>
        </p:nvSpPr>
        <p:spPr>
          <a:xfrm>
            <a:off x="2710826" y="5124522"/>
            <a:ext cx="1739671" cy="270552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 dirty="0">
                <a:solidFill>
                  <a:srgbClr val="404040"/>
                </a:solidFill>
              </a:rPr>
              <a:t>Bert</a:t>
            </a:r>
            <a:r>
              <a:rPr lang="ko-KR" altLang="en-US" sz="1000" dirty="0">
                <a:solidFill>
                  <a:srgbClr val="404040"/>
                </a:solidFill>
              </a:rPr>
              <a:t> 모델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83CA81D-FBBF-4619-AD77-0BBA09CBD4B1}"/>
              </a:ext>
            </a:extLst>
          </p:cNvPr>
          <p:cNvSpPr/>
          <p:nvPr/>
        </p:nvSpPr>
        <p:spPr>
          <a:xfrm>
            <a:off x="4575414" y="4162555"/>
            <a:ext cx="606328" cy="12325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404040"/>
                </a:solidFill>
              </a:rPr>
              <a:t>앙상블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72887C4-9A39-41F7-A9AB-95B8CF3653A9}"/>
              </a:ext>
            </a:extLst>
          </p:cNvPr>
          <p:cNvSpPr/>
          <p:nvPr/>
        </p:nvSpPr>
        <p:spPr>
          <a:xfrm>
            <a:off x="8840795" y="5767257"/>
            <a:ext cx="1691194" cy="2983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구현목표</a:t>
            </a:r>
          </a:p>
        </p:txBody>
      </p:sp>
    </p:spTree>
    <p:extLst>
      <p:ext uri="{BB962C8B-B14F-4D97-AF65-F5344CB8AC3E}">
        <p14:creationId xmlns:p14="http://schemas.microsoft.com/office/powerpoint/2010/main" val="413395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59F39D-F451-4647-8B7E-2DEC1481B9AF}"/>
              </a:ext>
            </a:extLst>
          </p:cNvPr>
          <p:cNvSpPr txBox="1"/>
          <p:nvPr/>
        </p:nvSpPr>
        <p:spPr>
          <a:xfrm>
            <a:off x="205839" y="166255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현재 수집중인 데이터 설명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5BB36-B61F-490E-B983-9B8FE12E43C2}"/>
              </a:ext>
            </a:extLst>
          </p:cNvPr>
          <p:cNvSpPr/>
          <p:nvPr/>
        </p:nvSpPr>
        <p:spPr>
          <a:xfrm>
            <a:off x="831273" y="950026"/>
            <a:ext cx="2185059" cy="71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 뉴스기사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DF70E-0ADD-4256-951F-6E2DEFCE3715}"/>
              </a:ext>
            </a:extLst>
          </p:cNvPr>
          <p:cNvSpPr/>
          <p:nvPr/>
        </p:nvSpPr>
        <p:spPr>
          <a:xfrm>
            <a:off x="3798125" y="748144"/>
            <a:ext cx="3885210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사전 정의된 키워드 기반 수집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우크라이나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러시아 전쟁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미국연방준비 위원회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40A5FF-AE4C-4741-BEF1-22406F2810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16332" y="1306285"/>
            <a:ext cx="781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780BC9-2683-483F-9B18-9D9820E3DF02}"/>
              </a:ext>
            </a:extLst>
          </p:cNvPr>
          <p:cNvSpPr/>
          <p:nvPr/>
        </p:nvSpPr>
        <p:spPr>
          <a:xfrm>
            <a:off x="8465128" y="748144"/>
            <a:ext cx="2185059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경제 전망</a:t>
            </a:r>
            <a:endParaRPr lang="en-US" altLang="ko-KR" dirty="0"/>
          </a:p>
          <a:p>
            <a:pPr algn="ctr"/>
            <a:r>
              <a:rPr lang="ko-KR" altLang="en-US" dirty="0"/>
              <a:t>예측 모델</a:t>
            </a:r>
            <a:endParaRPr lang="en-US" altLang="ko-KR" dirty="0"/>
          </a:p>
          <a:p>
            <a:pPr algn="ctr"/>
            <a:r>
              <a:rPr lang="ko-KR" altLang="en-US" dirty="0"/>
              <a:t>활용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AA69F4-D372-4644-8AEA-464E42D4640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683335" y="1306285"/>
            <a:ext cx="7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0F492C-5270-441B-A66A-452DA7E0A5B2}"/>
              </a:ext>
            </a:extLst>
          </p:cNvPr>
          <p:cNvSpPr txBox="1"/>
          <p:nvPr/>
        </p:nvSpPr>
        <p:spPr>
          <a:xfrm>
            <a:off x="831273" y="2608973"/>
            <a:ext cx="76120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나토</a:t>
            </a:r>
            <a:r>
              <a:rPr lang="en-US" altLang="ko-KR" sz="1400" dirty="0"/>
              <a:t>, </a:t>
            </a:r>
            <a:r>
              <a:rPr lang="ko-KR" altLang="en-US" sz="1400" dirty="0"/>
              <a:t>정상회담서 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동부 병력 강화에 합의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침공</a:t>
            </a:r>
            <a:r>
              <a:rPr lang="en-US" altLang="ko-KR" sz="1400" dirty="0"/>
              <a:t>] </a:t>
            </a:r>
            <a:r>
              <a:rPr lang="ko-KR" altLang="en-US" sz="1400" dirty="0"/>
              <a:t>美</a:t>
            </a:r>
            <a:r>
              <a:rPr lang="en-US" altLang="ko-KR" sz="1400" dirty="0"/>
              <a:t>, </a:t>
            </a:r>
            <a:r>
              <a:rPr lang="ko-KR" altLang="en-US" sz="1400" dirty="0"/>
              <a:t>러 하원 의원 </a:t>
            </a:r>
            <a:r>
              <a:rPr lang="en-US" altLang="ko-KR" sz="1400" dirty="0"/>
              <a:t>328</a:t>
            </a:r>
            <a:r>
              <a:rPr lang="ko-KR" altLang="en-US" sz="1400" dirty="0"/>
              <a:t>명 제재</a:t>
            </a:r>
            <a:r>
              <a:rPr lang="en-US" altLang="ko-KR" sz="1400" dirty="0"/>
              <a:t>…</a:t>
            </a:r>
            <a:r>
              <a:rPr lang="ko-KR" altLang="en-US" sz="1400" dirty="0"/>
              <a:t>금 거래 사실상 차단</a:t>
            </a:r>
            <a:r>
              <a:rPr lang="en-US" altLang="ko-KR" sz="1400" dirty="0"/>
              <a:t>(</a:t>
            </a:r>
            <a:r>
              <a:rPr lang="ko-KR" altLang="en-US" sz="1400" dirty="0"/>
              <a:t>종합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침공</a:t>
            </a:r>
            <a:r>
              <a:rPr lang="en-US" altLang="ko-KR" sz="1400" dirty="0"/>
              <a:t>] </a:t>
            </a:r>
            <a:r>
              <a:rPr lang="ko-KR" altLang="en-US" sz="1400" dirty="0"/>
              <a:t>개전 한 달 만에</a:t>
            </a:r>
            <a:r>
              <a:rPr lang="en-US" altLang="ko-KR" sz="1400" dirty="0"/>
              <a:t>…</a:t>
            </a:r>
            <a:r>
              <a:rPr lang="ko-KR" altLang="en-US" sz="1400" dirty="0"/>
              <a:t>유엔 </a:t>
            </a:r>
            <a:r>
              <a:rPr lang="en-US" altLang="ko-KR" sz="1400" dirty="0"/>
              <a:t>"</a:t>
            </a:r>
            <a:r>
              <a:rPr lang="ko-KR" altLang="en-US" sz="1400" dirty="0"/>
              <a:t>민간인 사망 </a:t>
            </a:r>
            <a:r>
              <a:rPr lang="en-US" altLang="ko-KR" sz="1400" dirty="0"/>
              <a:t>1</a:t>
            </a:r>
            <a:r>
              <a:rPr lang="ko-KR" altLang="en-US" sz="1400" dirty="0"/>
              <a:t>천명 넘어</a:t>
            </a:r>
            <a:r>
              <a:rPr lang="en-US" altLang="ko-KR" sz="1400" dirty="0"/>
              <a:t>"(</a:t>
            </a:r>
            <a:r>
              <a:rPr lang="ko-KR" altLang="en-US" sz="1400" dirty="0"/>
              <a:t>종합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속보</a:t>
            </a:r>
            <a:r>
              <a:rPr lang="en-US" altLang="ko-KR" sz="1400" dirty="0"/>
              <a:t>] </a:t>
            </a:r>
            <a:r>
              <a:rPr lang="ko-KR" altLang="en-US" sz="1400" dirty="0"/>
              <a:t>美</a:t>
            </a:r>
            <a:r>
              <a:rPr lang="en-US" altLang="ko-KR" sz="1400" dirty="0"/>
              <a:t>, </a:t>
            </a:r>
            <a:r>
              <a:rPr lang="ko-KR" altLang="en-US" sz="1400" dirty="0"/>
              <a:t>러시아 하원 의원 </a:t>
            </a:r>
            <a:r>
              <a:rPr lang="en-US" altLang="ko-KR" sz="1400" dirty="0"/>
              <a:t>328</a:t>
            </a:r>
            <a:r>
              <a:rPr lang="ko-KR" altLang="en-US" sz="1400" dirty="0"/>
              <a:t>명</a:t>
            </a:r>
            <a:r>
              <a:rPr lang="en-US" altLang="ko-KR" sz="1400" dirty="0"/>
              <a:t>·</a:t>
            </a:r>
            <a:r>
              <a:rPr lang="ko-KR" altLang="en-US" sz="1400" dirty="0"/>
              <a:t>방산업체 </a:t>
            </a:r>
            <a:r>
              <a:rPr lang="en-US" altLang="ko-KR" sz="1400" dirty="0"/>
              <a:t>48</a:t>
            </a:r>
            <a:r>
              <a:rPr lang="ko-KR" altLang="en-US" sz="1400" dirty="0"/>
              <a:t>개 제재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침공</a:t>
            </a:r>
            <a:r>
              <a:rPr lang="en-US" altLang="ko-KR" sz="1400" dirty="0"/>
              <a:t>] "</a:t>
            </a:r>
            <a:r>
              <a:rPr lang="ko-KR" altLang="en-US" sz="1400" dirty="0"/>
              <a:t>미국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피란민 </a:t>
            </a:r>
            <a:r>
              <a:rPr lang="en-US" altLang="ko-KR" sz="1400" dirty="0"/>
              <a:t>10</a:t>
            </a:r>
            <a:r>
              <a:rPr lang="ko-KR" altLang="en-US" sz="1400" dirty="0"/>
              <a:t>만명 수용 계획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"</a:t>
            </a:r>
            <a:r>
              <a:rPr lang="ko-KR" altLang="en-US" sz="1400" dirty="0"/>
              <a:t>몰도바 정부 통제 밖</a:t>
            </a:r>
            <a:r>
              <a:rPr lang="en-US" altLang="ko-KR" sz="1400" dirty="0"/>
              <a:t>"…</a:t>
            </a:r>
            <a:r>
              <a:rPr lang="ko-KR" altLang="en-US" sz="1400" dirty="0"/>
              <a:t>우크라이나 이은 </a:t>
            </a:r>
            <a:r>
              <a:rPr lang="en-US" altLang="ko-KR" sz="1400" dirty="0"/>
              <a:t>'</a:t>
            </a:r>
            <a:r>
              <a:rPr lang="ko-KR" altLang="en-US" sz="1400" dirty="0"/>
              <a:t>제</a:t>
            </a:r>
            <a:r>
              <a:rPr lang="en-US" altLang="ko-KR" sz="1400" dirty="0"/>
              <a:t>2 </a:t>
            </a:r>
            <a:r>
              <a:rPr lang="ko-KR" altLang="en-US" sz="1400" dirty="0"/>
              <a:t>화약고</a:t>
            </a:r>
            <a:r>
              <a:rPr lang="en-US" altLang="ko-KR" sz="1400" dirty="0"/>
              <a:t>'</a:t>
            </a:r>
          </a:p>
          <a:p>
            <a:r>
              <a:rPr lang="ko-KR" altLang="en-US" sz="1400" dirty="0"/>
              <a:t>우크라이나 평화를 위하여</a:t>
            </a:r>
          </a:p>
          <a:p>
            <a:r>
              <a:rPr lang="ko-KR" altLang="en-US" sz="1400" dirty="0"/>
              <a:t>나토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우크라침공</a:t>
            </a:r>
            <a:r>
              <a:rPr lang="ko-KR" altLang="en-US" sz="1400" dirty="0"/>
              <a:t> 비상 정상회의 개막</a:t>
            </a:r>
            <a:r>
              <a:rPr lang="en-US" altLang="ko-KR" sz="1400" dirty="0"/>
              <a:t>…</a:t>
            </a:r>
            <a:r>
              <a:rPr lang="ko-KR" altLang="en-US" sz="1400" dirty="0"/>
              <a:t>러시아의 생화학</a:t>
            </a:r>
            <a:r>
              <a:rPr lang="en-US" altLang="ko-KR" sz="1400" dirty="0"/>
              <a:t>·</a:t>
            </a:r>
            <a:r>
              <a:rPr lang="ko-KR" altLang="en-US" sz="1400" dirty="0"/>
              <a:t>핵무기 논의</a:t>
            </a:r>
          </a:p>
          <a:p>
            <a:r>
              <a:rPr lang="ko-KR" altLang="en-US" sz="1400" dirty="0"/>
              <a:t>우크라이나대사</a:t>
            </a:r>
            <a:r>
              <a:rPr lang="en-US" altLang="ko-KR" sz="1400" dirty="0"/>
              <a:t>, </a:t>
            </a:r>
            <a:r>
              <a:rPr lang="ko-KR" altLang="en-US" sz="1400" dirty="0"/>
              <a:t>오세훈 시장에 </a:t>
            </a:r>
            <a:r>
              <a:rPr lang="en-US" altLang="ko-KR" sz="1400" dirty="0"/>
              <a:t>"</a:t>
            </a:r>
            <a:r>
              <a:rPr lang="ko-KR" altLang="en-US" sz="1400" dirty="0"/>
              <a:t>깊은 감동 받았다</a:t>
            </a:r>
            <a:r>
              <a:rPr lang="en-US" altLang="ko-KR" sz="1400" dirty="0"/>
              <a:t>"</a:t>
            </a:r>
          </a:p>
          <a:p>
            <a:r>
              <a:rPr lang="ko-KR" altLang="en-US" sz="1400" dirty="0"/>
              <a:t>바이든</a:t>
            </a:r>
            <a:r>
              <a:rPr lang="en-US" altLang="ko-KR" sz="1400" dirty="0"/>
              <a:t>, </a:t>
            </a:r>
            <a:r>
              <a:rPr lang="ko-KR" altLang="en-US" sz="1400" dirty="0"/>
              <a:t>유럽에 </a:t>
            </a:r>
            <a:r>
              <a:rPr lang="en-US" altLang="ko-KR" sz="1400" dirty="0"/>
              <a:t>LNG </a:t>
            </a:r>
            <a:r>
              <a:rPr lang="ko-KR" altLang="en-US" sz="1400" dirty="0"/>
              <a:t>추가공급 발표할 듯</a:t>
            </a:r>
            <a:r>
              <a:rPr lang="en-US" altLang="ko-KR" sz="1400" dirty="0"/>
              <a:t>…</a:t>
            </a:r>
            <a:r>
              <a:rPr lang="ko-KR" altLang="en-US" sz="1400" dirty="0"/>
              <a:t>러 에너지 </a:t>
            </a:r>
            <a:r>
              <a:rPr lang="en-US" altLang="ko-KR" sz="1400" dirty="0"/>
              <a:t>'</a:t>
            </a:r>
            <a:r>
              <a:rPr lang="ko-KR" altLang="en-US" sz="1400" dirty="0"/>
              <a:t>지렛대</a:t>
            </a:r>
            <a:r>
              <a:rPr lang="en-US" altLang="ko-KR" sz="1400" dirty="0"/>
              <a:t>' </a:t>
            </a:r>
            <a:r>
              <a:rPr lang="ko-KR" altLang="en-US" sz="1400" dirty="0"/>
              <a:t>없애나</a:t>
            </a:r>
          </a:p>
          <a:p>
            <a:r>
              <a:rPr lang="ko-KR" altLang="en-US" sz="1400" dirty="0"/>
              <a:t>백악관 </a:t>
            </a:r>
            <a:r>
              <a:rPr lang="en-US" altLang="ko-KR" sz="1400" dirty="0"/>
              <a:t>"</a:t>
            </a:r>
            <a:r>
              <a:rPr lang="ko-KR" altLang="en-US" sz="1400" dirty="0"/>
              <a:t>北 </a:t>
            </a:r>
            <a:r>
              <a:rPr lang="en-US" altLang="ko-KR" sz="1400" dirty="0"/>
              <a:t>ICBM </a:t>
            </a:r>
            <a:r>
              <a:rPr lang="ko-KR" altLang="en-US" sz="1400" dirty="0"/>
              <a:t>시험 강력 규탄</a:t>
            </a:r>
            <a:r>
              <a:rPr lang="en-US" altLang="ko-KR" sz="1400" dirty="0"/>
              <a:t>…</a:t>
            </a:r>
            <a:r>
              <a:rPr lang="ko-KR" altLang="en-US" sz="1400" dirty="0"/>
              <a:t>바이든 대통령</a:t>
            </a:r>
            <a:r>
              <a:rPr lang="en-US" altLang="ko-KR" sz="1400" dirty="0"/>
              <a:t>, </a:t>
            </a:r>
            <a:r>
              <a:rPr lang="ko-KR" altLang="en-US" sz="1400" dirty="0"/>
              <a:t>현 상황 </a:t>
            </a:r>
            <a:r>
              <a:rPr lang="ko-KR" altLang="en-US" sz="1400" dirty="0" err="1"/>
              <a:t>평가중</a:t>
            </a:r>
            <a:r>
              <a:rPr lang="en-US" altLang="ko-KR" sz="1400" dirty="0"/>
              <a:t>"</a:t>
            </a:r>
          </a:p>
          <a:p>
            <a:r>
              <a:rPr lang="ko-KR" altLang="en-US" sz="1400" dirty="0" err="1"/>
              <a:t>우크라</a:t>
            </a:r>
            <a:r>
              <a:rPr lang="ko-KR" altLang="en-US" sz="1400" dirty="0"/>
              <a:t> 전사자 </a:t>
            </a:r>
            <a:r>
              <a:rPr lang="en-US" altLang="ko-KR" sz="1400" dirty="0"/>
              <a:t>498</a:t>
            </a:r>
            <a:r>
              <a:rPr lang="ko-KR" altLang="en-US" sz="1400" dirty="0"/>
              <a:t>명이라는 러</a:t>
            </a:r>
            <a:r>
              <a:rPr lang="en-US" altLang="ko-KR" sz="1400" dirty="0"/>
              <a:t>…</a:t>
            </a:r>
            <a:r>
              <a:rPr lang="ko-KR" altLang="en-US" sz="1400" dirty="0"/>
              <a:t>눈 녹자 드러난 충격 진실</a:t>
            </a:r>
          </a:p>
          <a:p>
            <a:r>
              <a:rPr lang="ko-KR" altLang="en-US" sz="1400" dirty="0"/>
              <a:t>러</a:t>
            </a:r>
            <a:r>
              <a:rPr lang="en-US" altLang="ko-KR" sz="1400" dirty="0"/>
              <a:t>, UN </a:t>
            </a:r>
            <a:r>
              <a:rPr lang="ko-KR" altLang="en-US" sz="1400" dirty="0"/>
              <a:t>안보리에 “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상황 우려한다” 결의안 제출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 err="1"/>
              <a:t>우크라</a:t>
            </a:r>
            <a:r>
              <a:rPr lang="ko-KR" altLang="en-US" sz="1400" dirty="0"/>
              <a:t> 침공</a:t>
            </a:r>
            <a:r>
              <a:rPr lang="en-US" altLang="ko-KR" sz="1400" dirty="0"/>
              <a:t>] </a:t>
            </a:r>
            <a:r>
              <a:rPr lang="ko-KR" altLang="en-US" sz="1400" dirty="0"/>
              <a:t>바이든</a:t>
            </a:r>
            <a:r>
              <a:rPr lang="en-US" altLang="ko-KR" sz="1400" dirty="0"/>
              <a:t>, </a:t>
            </a:r>
            <a:r>
              <a:rPr lang="ko-KR" altLang="en-US" sz="1400" dirty="0"/>
              <a:t>러 </a:t>
            </a:r>
            <a:r>
              <a:rPr lang="ko-KR" altLang="en-US" sz="1400" dirty="0" err="1"/>
              <a:t>극초음속</a:t>
            </a:r>
            <a:r>
              <a:rPr lang="ko-KR" altLang="en-US" sz="1400" dirty="0"/>
              <a:t> 발사 확인</a:t>
            </a:r>
            <a:r>
              <a:rPr lang="en-US" altLang="ko-KR" sz="1400" dirty="0"/>
              <a:t>…</a:t>
            </a:r>
            <a:r>
              <a:rPr lang="ko-KR" altLang="en-US" sz="1400" dirty="0"/>
              <a:t>군사적 의미 평가절하</a:t>
            </a:r>
          </a:p>
          <a:p>
            <a:r>
              <a:rPr lang="ko-KR" altLang="en-US" sz="1400" dirty="0"/>
              <a:t>美 물가 압력 해소 어려워</a:t>
            </a:r>
            <a:r>
              <a:rPr lang="en-US" altLang="ko-KR" sz="1400" dirty="0"/>
              <a:t>…</a:t>
            </a:r>
            <a:r>
              <a:rPr lang="ko-KR" altLang="en-US" sz="1400" dirty="0"/>
              <a:t>연준 긴축에 성장까지 우려</a:t>
            </a:r>
          </a:p>
          <a:p>
            <a:r>
              <a:rPr lang="ko-KR" altLang="en-US" sz="1400" dirty="0" err="1"/>
              <a:t>우크라</a:t>
            </a:r>
            <a:r>
              <a:rPr lang="ko-KR" altLang="en-US" sz="1400" dirty="0"/>
              <a:t> 눈 녹으니 러軍 시신 </a:t>
            </a:r>
            <a:r>
              <a:rPr lang="ko-KR" altLang="en-US" sz="1400" dirty="0" err="1"/>
              <a:t>수백구</a:t>
            </a:r>
            <a:r>
              <a:rPr lang="en-US" altLang="ko-KR" sz="1400" dirty="0"/>
              <a:t>…“</a:t>
            </a:r>
            <a:r>
              <a:rPr lang="ko-KR" altLang="en-US" sz="1400" dirty="0"/>
              <a:t>검게 탄 시체 놓고 후퇴”</a:t>
            </a:r>
          </a:p>
          <a:p>
            <a:r>
              <a:rPr lang="ko-KR" altLang="en-US" sz="1400" dirty="0"/>
              <a:t>긴축 속도 높이는 美 연준</a:t>
            </a:r>
            <a:r>
              <a:rPr lang="en-US" altLang="ko-KR" sz="1400" dirty="0"/>
              <a:t>…4</a:t>
            </a:r>
            <a:r>
              <a:rPr lang="ko-KR" altLang="en-US" sz="1400" dirty="0"/>
              <a:t>월 증시 </a:t>
            </a:r>
            <a:r>
              <a:rPr lang="ko-KR" altLang="en-US" sz="1400" dirty="0" err="1"/>
              <a:t>반등장</a:t>
            </a:r>
            <a:r>
              <a:rPr lang="ko-KR" altLang="en-US" sz="1400" dirty="0"/>
              <a:t> 올까</a:t>
            </a:r>
            <a:r>
              <a:rPr lang="en-US" altLang="ko-KR" sz="1400" dirty="0"/>
              <a:t>? [</a:t>
            </a:r>
            <a:r>
              <a:rPr lang="ko-KR" altLang="en-US" sz="1400" dirty="0" err="1"/>
              <a:t>허란의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경제한끼</a:t>
            </a:r>
            <a:r>
              <a:rPr lang="en-US" altLang="ko-KR" sz="1400" dirty="0"/>
              <a:t>]</a:t>
            </a:r>
          </a:p>
          <a:p>
            <a:r>
              <a:rPr lang="ko-KR" altLang="en-US" sz="1400" dirty="0"/>
              <a:t>연준</a:t>
            </a:r>
            <a:r>
              <a:rPr lang="en-US" altLang="ko-KR" sz="1400" dirty="0"/>
              <a:t>, '</a:t>
            </a:r>
            <a:r>
              <a:rPr lang="ko-KR" altLang="en-US" sz="1400" dirty="0"/>
              <a:t>성장 저해 없이 인플레 잡기</a:t>
            </a:r>
            <a:r>
              <a:rPr lang="en-US" altLang="ko-KR" sz="1400" dirty="0"/>
              <a:t>' </a:t>
            </a:r>
            <a:r>
              <a:rPr lang="ko-KR" altLang="en-US" sz="1400" dirty="0"/>
              <a:t>연착륙 부정적 전망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D3915-43B5-4377-9FB0-B5796A58EE3D}"/>
              </a:ext>
            </a:extLst>
          </p:cNvPr>
          <p:cNvSpPr txBox="1"/>
          <p:nvPr/>
        </p:nvSpPr>
        <p:spPr>
          <a:xfrm>
            <a:off x="794657" y="2219485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수집된 뉴스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720AE0-9DB8-4A9F-B8D3-63C19E7174A5}"/>
              </a:ext>
            </a:extLst>
          </p:cNvPr>
          <p:cNvSpPr txBox="1"/>
          <p:nvPr/>
        </p:nvSpPr>
        <p:spPr>
          <a:xfrm>
            <a:off x="7004463" y="3053070"/>
            <a:ext cx="47758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현재 데이터 한계성</a:t>
            </a:r>
            <a:r>
              <a:rPr lang="en-US" altLang="ko-KR" dirty="0"/>
              <a:t>/</a:t>
            </a:r>
            <a:r>
              <a:rPr lang="ko-KR" altLang="en-US" dirty="0"/>
              <a:t>개선방안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경제 뉴스를 추가로 수집해야 함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경제 키워드 추가 정의 필요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Title</a:t>
            </a:r>
            <a:r>
              <a:rPr lang="ko-KR" altLang="en-US" sz="1600" dirty="0"/>
              <a:t>만으론 긍부정 평가 어려움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상세내용 수집 필요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3) </a:t>
            </a:r>
            <a:r>
              <a:rPr lang="ko-KR" altLang="en-US" sz="1600" dirty="0"/>
              <a:t>특정목적에 규합하는 라벨링 자체가 쉽지 않음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4) </a:t>
            </a:r>
            <a:r>
              <a:rPr lang="ko-KR" altLang="en-US" sz="1600" dirty="0"/>
              <a:t>긍부정</a:t>
            </a:r>
            <a:r>
              <a:rPr lang="en-US" altLang="ko-KR" sz="1600" dirty="0"/>
              <a:t>(</a:t>
            </a:r>
            <a:r>
              <a:rPr lang="ko-KR" altLang="en-US" sz="1600" dirty="0"/>
              <a:t>이진화</a:t>
            </a:r>
            <a:r>
              <a:rPr lang="en-US" altLang="ko-KR" sz="1600" dirty="0"/>
              <a:t>)</a:t>
            </a:r>
            <a:r>
              <a:rPr lang="ko-KR" altLang="en-US" sz="1600" dirty="0"/>
              <a:t>의 단계를 세분화 정의</a:t>
            </a:r>
            <a:r>
              <a:rPr lang="en-US" altLang="ko-KR" sz="1600" dirty="0"/>
              <a:t>(lev1~5?)</a:t>
            </a:r>
            <a:r>
              <a:rPr lang="ko-KR" altLang="en-US" sz="1600" dirty="0"/>
              <a:t> 정의할 필요가 있음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020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645</Words>
  <Application>Microsoft Office PowerPoint</Application>
  <PresentationFormat>와이드스크린</PresentationFormat>
  <Paragraphs>171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CJK KR Medium</vt:lpstr>
      <vt:lpstr>Noto Sans CJK KR Regular</vt:lpstr>
      <vt:lpstr>TTTogether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unkuk</dc:creator>
  <cp:lastModifiedBy>joung unkuk</cp:lastModifiedBy>
  <cp:revision>15</cp:revision>
  <dcterms:created xsi:type="dcterms:W3CDTF">2022-03-25T08:38:15Z</dcterms:created>
  <dcterms:modified xsi:type="dcterms:W3CDTF">2022-06-04T08:08:12Z</dcterms:modified>
</cp:coreProperties>
</file>