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57B58-996A-4348-8F04-0BC9407C47C8}" v="22" dt="2020-02-11T14:26:56.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Carrasquillo" userId="c03314e5-2e49-4e28-b664-143e64f4923e" providerId="ADAL" clId="{A1B57B58-996A-4348-8F04-0BC9407C47C8}"/>
    <pc:docChg chg="undo custSel addSld modSld">
      <pc:chgData name="Julian Carrasquillo" userId="c03314e5-2e49-4e28-b664-143e64f4923e" providerId="ADAL" clId="{A1B57B58-996A-4348-8F04-0BC9407C47C8}" dt="2020-02-11T14:27:15.838" v="311" actId="20577"/>
      <pc:docMkLst>
        <pc:docMk/>
      </pc:docMkLst>
      <pc:sldChg chg="addSp modSp">
        <pc:chgData name="Julian Carrasquillo" userId="c03314e5-2e49-4e28-b664-143e64f4923e" providerId="ADAL" clId="{A1B57B58-996A-4348-8F04-0BC9407C47C8}" dt="2020-02-11T14:19:05.918" v="5" actId="1076"/>
        <pc:sldMkLst>
          <pc:docMk/>
          <pc:sldMk cId="2711951572" sldId="262"/>
        </pc:sldMkLst>
        <pc:picChg chg="add mod">
          <ac:chgData name="Julian Carrasquillo" userId="c03314e5-2e49-4e28-b664-143e64f4923e" providerId="ADAL" clId="{A1B57B58-996A-4348-8F04-0BC9407C47C8}" dt="2020-02-11T14:19:05.918" v="5" actId="1076"/>
          <ac:picMkLst>
            <pc:docMk/>
            <pc:sldMk cId="2711951572" sldId="262"/>
            <ac:picMk id="7" creationId="{FE9B2C3F-309B-4965-A403-62781DA0A429}"/>
          </ac:picMkLst>
        </pc:picChg>
      </pc:sldChg>
      <pc:sldChg chg="addSp delSp modSp add">
        <pc:chgData name="Julian Carrasquillo" userId="c03314e5-2e49-4e28-b664-143e64f4923e" providerId="ADAL" clId="{A1B57B58-996A-4348-8F04-0BC9407C47C8}" dt="2020-02-11T14:21:28.075" v="140" actId="1076"/>
        <pc:sldMkLst>
          <pc:docMk/>
          <pc:sldMk cId="1247431131" sldId="263"/>
        </pc:sldMkLst>
        <pc:spChg chg="mod">
          <ac:chgData name="Julian Carrasquillo" userId="c03314e5-2e49-4e28-b664-143e64f4923e" providerId="ADAL" clId="{A1B57B58-996A-4348-8F04-0BC9407C47C8}" dt="2020-02-11T14:19:38.367" v="13" actId="20577"/>
          <ac:spMkLst>
            <pc:docMk/>
            <pc:sldMk cId="1247431131" sldId="263"/>
            <ac:spMk id="2" creationId="{93A7C530-92BC-4143-988C-00141EC7CB4A}"/>
          </ac:spMkLst>
        </pc:spChg>
        <pc:spChg chg="del">
          <ac:chgData name="Julian Carrasquillo" userId="c03314e5-2e49-4e28-b664-143e64f4923e" providerId="ADAL" clId="{A1B57B58-996A-4348-8F04-0BC9407C47C8}" dt="2020-02-11T14:19:56.181" v="14" actId="478"/>
          <ac:spMkLst>
            <pc:docMk/>
            <pc:sldMk cId="1247431131" sldId="263"/>
            <ac:spMk id="3" creationId="{EF0A9595-5565-4BEF-809D-1D4D6C4FF6BB}"/>
          </ac:spMkLst>
        </pc:spChg>
        <pc:spChg chg="add mod">
          <ac:chgData name="Julian Carrasquillo" userId="c03314e5-2e49-4e28-b664-143e64f4923e" providerId="ADAL" clId="{A1B57B58-996A-4348-8F04-0BC9407C47C8}" dt="2020-02-11T14:21:28.075" v="140" actId="1076"/>
          <ac:spMkLst>
            <pc:docMk/>
            <pc:sldMk cId="1247431131" sldId="263"/>
            <ac:spMk id="6" creationId="{432FEB5A-72F8-460A-A320-EE2A95E42AC7}"/>
          </ac:spMkLst>
        </pc:spChg>
        <pc:picChg chg="add mod">
          <ac:chgData name="Julian Carrasquillo" userId="c03314e5-2e49-4e28-b664-143e64f4923e" providerId="ADAL" clId="{A1B57B58-996A-4348-8F04-0BC9407C47C8}" dt="2020-02-11T14:20:00.443" v="16" actId="1076"/>
          <ac:picMkLst>
            <pc:docMk/>
            <pc:sldMk cId="1247431131" sldId="263"/>
            <ac:picMk id="4" creationId="{0E9A8F0A-BACC-44DC-857E-A967592F781E}"/>
          </ac:picMkLst>
        </pc:picChg>
        <pc:picChg chg="add mod">
          <ac:chgData name="Julian Carrasquillo" userId="c03314e5-2e49-4e28-b664-143e64f4923e" providerId="ADAL" clId="{A1B57B58-996A-4348-8F04-0BC9407C47C8}" dt="2020-02-11T14:20:34.024" v="22" actId="1076"/>
          <ac:picMkLst>
            <pc:docMk/>
            <pc:sldMk cId="1247431131" sldId="263"/>
            <ac:picMk id="5" creationId="{EDC81798-AE58-4597-BB48-5926DE90487A}"/>
          </ac:picMkLst>
        </pc:picChg>
      </pc:sldChg>
      <pc:sldChg chg="addSp delSp modSp add">
        <pc:chgData name="Julian Carrasquillo" userId="c03314e5-2e49-4e28-b664-143e64f4923e" providerId="ADAL" clId="{A1B57B58-996A-4348-8F04-0BC9407C47C8}" dt="2020-02-11T14:23:17.374" v="174" actId="20577"/>
        <pc:sldMkLst>
          <pc:docMk/>
          <pc:sldMk cId="3017312208" sldId="264"/>
        </pc:sldMkLst>
        <pc:spChg chg="mod">
          <ac:chgData name="Julian Carrasquillo" userId="c03314e5-2e49-4e28-b664-143e64f4923e" providerId="ADAL" clId="{A1B57B58-996A-4348-8F04-0BC9407C47C8}" dt="2020-02-11T14:21:51.110" v="158" actId="20577"/>
          <ac:spMkLst>
            <pc:docMk/>
            <pc:sldMk cId="3017312208" sldId="264"/>
            <ac:spMk id="2" creationId="{25A96140-FFA6-46F7-B6CF-FA832C707D0E}"/>
          </ac:spMkLst>
        </pc:spChg>
        <pc:spChg chg="del">
          <ac:chgData name="Julian Carrasquillo" userId="c03314e5-2e49-4e28-b664-143e64f4923e" providerId="ADAL" clId="{A1B57B58-996A-4348-8F04-0BC9407C47C8}" dt="2020-02-11T14:21:54.013" v="159" actId="478"/>
          <ac:spMkLst>
            <pc:docMk/>
            <pc:sldMk cId="3017312208" sldId="264"/>
            <ac:spMk id="3" creationId="{D119EE56-A348-46DB-810F-63E7162130CB}"/>
          </ac:spMkLst>
        </pc:spChg>
        <pc:spChg chg="add del">
          <ac:chgData name="Julian Carrasquillo" userId="c03314e5-2e49-4e28-b664-143e64f4923e" providerId="ADAL" clId="{A1B57B58-996A-4348-8F04-0BC9407C47C8}" dt="2020-02-11T14:22:33.972" v="165"/>
          <ac:spMkLst>
            <pc:docMk/>
            <pc:sldMk cId="3017312208" sldId="264"/>
            <ac:spMk id="6" creationId="{D31A31C8-3099-4EB8-939E-C54800A0A079}"/>
          </ac:spMkLst>
        </pc:spChg>
        <pc:spChg chg="mod">
          <ac:chgData name="Julian Carrasquillo" userId="c03314e5-2e49-4e28-b664-143e64f4923e" providerId="ADAL" clId="{A1B57B58-996A-4348-8F04-0BC9407C47C8}" dt="2020-02-11T14:23:17.374" v="174" actId="20577"/>
          <ac:spMkLst>
            <pc:docMk/>
            <pc:sldMk cId="3017312208" sldId="264"/>
            <ac:spMk id="7" creationId="{B6732646-9BF4-4856-B28E-BD39AF341831}"/>
          </ac:spMkLst>
        </pc:spChg>
        <pc:picChg chg="add mod">
          <ac:chgData name="Julian Carrasquillo" userId="c03314e5-2e49-4e28-b664-143e64f4923e" providerId="ADAL" clId="{A1B57B58-996A-4348-8F04-0BC9407C47C8}" dt="2020-02-11T14:22:42.411" v="167" actId="1076"/>
          <ac:picMkLst>
            <pc:docMk/>
            <pc:sldMk cId="3017312208" sldId="264"/>
            <ac:picMk id="4" creationId="{DF233334-A0F1-4117-BC9A-DE6747946A88}"/>
          </ac:picMkLst>
        </pc:picChg>
        <pc:picChg chg="add mod">
          <ac:chgData name="Julian Carrasquillo" userId="c03314e5-2e49-4e28-b664-143e64f4923e" providerId="ADAL" clId="{A1B57B58-996A-4348-8F04-0BC9407C47C8}" dt="2020-02-11T14:22:50.179" v="169" actId="1076"/>
          <ac:picMkLst>
            <pc:docMk/>
            <pc:sldMk cId="3017312208" sldId="264"/>
            <ac:picMk id="5" creationId="{AB25132E-3EEB-4C62-9D3B-85B6BF442D69}"/>
          </ac:picMkLst>
        </pc:picChg>
      </pc:sldChg>
      <pc:sldChg chg="addSp delSp modSp add">
        <pc:chgData name="Julian Carrasquillo" userId="c03314e5-2e49-4e28-b664-143e64f4923e" providerId="ADAL" clId="{A1B57B58-996A-4348-8F04-0BC9407C47C8}" dt="2020-02-11T14:25:06.843" v="204" actId="1076"/>
        <pc:sldMkLst>
          <pc:docMk/>
          <pc:sldMk cId="3413381096" sldId="265"/>
        </pc:sldMkLst>
        <pc:spChg chg="mod">
          <ac:chgData name="Julian Carrasquillo" userId="c03314e5-2e49-4e28-b664-143e64f4923e" providerId="ADAL" clId="{A1B57B58-996A-4348-8F04-0BC9407C47C8}" dt="2020-02-11T14:23:49.546" v="191" actId="20577"/>
          <ac:spMkLst>
            <pc:docMk/>
            <pc:sldMk cId="3413381096" sldId="265"/>
            <ac:spMk id="2" creationId="{C5003333-4903-4592-ABDE-9A479483DCEA}"/>
          </ac:spMkLst>
        </pc:spChg>
        <pc:spChg chg="del">
          <ac:chgData name="Julian Carrasquillo" userId="c03314e5-2e49-4e28-b664-143e64f4923e" providerId="ADAL" clId="{A1B57B58-996A-4348-8F04-0BC9407C47C8}" dt="2020-02-11T14:23:52.227" v="192" actId="478"/>
          <ac:spMkLst>
            <pc:docMk/>
            <pc:sldMk cId="3413381096" sldId="265"/>
            <ac:spMk id="3" creationId="{3391B2E2-05B6-44CC-AEC3-014F194ACD18}"/>
          </ac:spMkLst>
        </pc:spChg>
        <pc:picChg chg="add mod">
          <ac:chgData name="Julian Carrasquillo" userId="c03314e5-2e49-4e28-b664-143e64f4923e" providerId="ADAL" clId="{A1B57B58-996A-4348-8F04-0BC9407C47C8}" dt="2020-02-11T14:24:59.168" v="200" actId="1076"/>
          <ac:picMkLst>
            <pc:docMk/>
            <pc:sldMk cId="3413381096" sldId="265"/>
            <ac:picMk id="4" creationId="{473595ED-A99A-4A4E-BFBA-64BEA49EC483}"/>
          </ac:picMkLst>
        </pc:picChg>
        <pc:picChg chg="add mod">
          <ac:chgData name="Julian Carrasquillo" userId="c03314e5-2e49-4e28-b664-143e64f4923e" providerId="ADAL" clId="{A1B57B58-996A-4348-8F04-0BC9407C47C8}" dt="2020-02-11T14:25:01.251" v="201" actId="1076"/>
          <ac:picMkLst>
            <pc:docMk/>
            <pc:sldMk cId="3413381096" sldId="265"/>
            <ac:picMk id="5" creationId="{062A90D0-5285-4A23-B250-9504ADC81E37}"/>
          </ac:picMkLst>
        </pc:picChg>
        <pc:picChg chg="add mod">
          <ac:chgData name="Julian Carrasquillo" userId="c03314e5-2e49-4e28-b664-143e64f4923e" providerId="ADAL" clId="{A1B57B58-996A-4348-8F04-0BC9407C47C8}" dt="2020-02-11T14:25:02.659" v="202" actId="1076"/>
          <ac:picMkLst>
            <pc:docMk/>
            <pc:sldMk cId="3413381096" sldId="265"/>
            <ac:picMk id="6" creationId="{DEB39848-95D3-47FF-B384-DDF9722BD6BE}"/>
          </ac:picMkLst>
        </pc:picChg>
        <pc:picChg chg="add mod">
          <ac:chgData name="Julian Carrasquillo" userId="c03314e5-2e49-4e28-b664-143e64f4923e" providerId="ADAL" clId="{A1B57B58-996A-4348-8F04-0BC9407C47C8}" dt="2020-02-11T14:25:06.843" v="204" actId="1076"/>
          <ac:picMkLst>
            <pc:docMk/>
            <pc:sldMk cId="3413381096" sldId="265"/>
            <ac:picMk id="7" creationId="{4BF5FB9F-39EB-46A3-AC2D-2C1DFC09A628}"/>
          </ac:picMkLst>
        </pc:picChg>
      </pc:sldChg>
      <pc:sldChg chg="addSp delSp modSp add">
        <pc:chgData name="Julian Carrasquillo" userId="c03314e5-2e49-4e28-b664-143e64f4923e" providerId="ADAL" clId="{A1B57B58-996A-4348-8F04-0BC9407C47C8}" dt="2020-02-11T14:27:15.838" v="311" actId="20577"/>
        <pc:sldMkLst>
          <pc:docMk/>
          <pc:sldMk cId="4021629552" sldId="266"/>
        </pc:sldMkLst>
        <pc:spChg chg="mod">
          <ac:chgData name="Julian Carrasquillo" userId="c03314e5-2e49-4e28-b664-143e64f4923e" providerId="ADAL" clId="{A1B57B58-996A-4348-8F04-0BC9407C47C8}" dt="2020-02-11T14:26:51.398" v="237" actId="20577"/>
          <ac:spMkLst>
            <pc:docMk/>
            <pc:sldMk cId="4021629552" sldId="266"/>
            <ac:spMk id="2" creationId="{B8AA13A2-5342-43B3-BF3E-CA7D490F0724}"/>
          </ac:spMkLst>
        </pc:spChg>
        <pc:spChg chg="add del mod">
          <ac:chgData name="Julian Carrasquillo" userId="c03314e5-2e49-4e28-b664-143e64f4923e" providerId="ADAL" clId="{A1B57B58-996A-4348-8F04-0BC9407C47C8}" dt="2020-02-11T14:27:15.838" v="311" actId="20577"/>
          <ac:spMkLst>
            <pc:docMk/>
            <pc:sldMk cId="4021629552" sldId="266"/>
            <ac:spMk id="3" creationId="{3C5D067E-5CC5-4C9D-A2AB-1EB4CA5771DE}"/>
          </ac:spMkLst>
        </pc:spChg>
        <pc:spChg chg="add del">
          <ac:chgData name="Julian Carrasquillo" userId="c03314e5-2e49-4e28-b664-143e64f4923e" providerId="ADAL" clId="{A1B57B58-996A-4348-8F04-0BC9407C47C8}" dt="2020-02-11T14:26:54.270" v="240"/>
          <ac:spMkLst>
            <pc:docMk/>
            <pc:sldMk cId="4021629552" sldId="266"/>
            <ac:spMk id="4" creationId="{6931E56A-9257-4348-804A-4B132546DDE8}"/>
          </ac:spMkLst>
        </pc:spChg>
      </pc:sldChg>
      <pc:sldChg chg="addSp delSp modSp add">
        <pc:chgData name="Julian Carrasquillo" userId="c03314e5-2e49-4e28-b664-143e64f4923e" providerId="ADAL" clId="{A1B57B58-996A-4348-8F04-0BC9407C47C8}" dt="2020-02-11T14:26:11.676" v="227" actId="1076"/>
        <pc:sldMkLst>
          <pc:docMk/>
          <pc:sldMk cId="945848432" sldId="267"/>
        </pc:sldMkLst>
        <pc:spChg chg="mod">
          <ac:chgData name="Julian Carrasquillo" userId="c03314e5-2e49-4e28-b664-143e64f4923e" providerId="ADAL" clId="{A1B57B58-996A-4348-8F04-0BC9407C47C8}" dt="2020-02-11T14:26:09.620" v="226" actId="1076"/>
          <ac:spMkLst>
            <pc:docMk/>
            <pc:sldMk cId="945848432" sldId="267"/>
            <ac:spMk id="2" creationId="{C088B25B-F15A-4F25-B497-8C8E3CF6C70F}"/>
          </ac:spMkLst>
        </pc:spChg>
        <pc:spChg chg="del">
          <ac:chgData name="Julian Carrasquillo" userId="c03314e5-2e49-4e28-b664-143e64f4923e" providerId="ADAL" clId="{A1B57B58-996A-4348-8F04-0BC9407C47C8}" dt="2020-02-11T14:26:00.826" v="222" actId="478"/>
          <ac:spMkLst>
            <pc:docMk/>
            <pc:sldMk cId="945848432" sldId="267"/>
            <ac:spMk id="3" creationId="{7AA79C71-48C7-4C7E-86A6-99E875184EE6}"/>
          </ac:spMkLst>
        </pc:spChg>
        <pc:picChg chg="add mod">
          <ac:chgData name="Julian Carrasquillo" userId="c03314e5-2e49-4e28-b664-143e64f4923e" providerId="ADAL" clId="{A1B57B58-996A-4348-8F04-0BC9407C47C8}" dt="2020-02-11T14:26:11.676" v="227" actId="1076"/>
          <ac:picMkLst>
            <pc:docMk/>
            <pc:sldMk cId="945848432" sldId="267"/>
            <ac:picMk id="4" creationId="{995B0E11-BF56-447A-803C-AABB16C98F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2020-02-11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2020-02-11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2020-02-11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2020-02-11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2020-02-11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2020-02-11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2020-02-11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2020-02-11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D686-2BA0-4BF9-BC85-F0CF0F7430CE}"/>
              </a:ext>
            </a:extLst>
          </p:cNvPr>
          <p:cNvSpPr>
            <a:spLocks noGrp="1"/>
          </p:cNvSpPr>
          <p:nvPr>
            <p:ph type="ctrTitle"/>
          </p:nvPr>
        </p:nvSpPr>
        <p:spPr/>
        <p:txBody>
          <a:bodyPr/>
          <a:lstStyle/>
          <a:p>
            <a:r>
              <a:rPr lang="en-US" dirty="0"/>
              <a:t>Naïve Bayes Classifier</a:t>
            </a:r>
          </a:p>
        </p:txBody>
      </p:sp>
      <p:sp>
        <p:nvSpPr>
          <p:cNvPr id="3" name="Subtitle 2">
            <a:extLst>
              <a:ext uri="{FF2B5EF4-FFF2-40B4-BE49-F238E27FC236}">
                <a16:creationId xmlns:a16="http://schemas.microsoft.com/office/drawing/2014/main" id="{D1A28EFC-8769-46AB-A61B-0B57BF13C590}"/>
              </a:ext>
            </a:extLst>
          </p:cNvPr>
          <p:cNvSpPr>
            <a:spLocks noGrp="1"/>
          </p:cNvSpPr>
          <p:nvPr>
            <p:ph type="subTitle" idx="1"/>
          </p:nvPr>
        </p:nvSpPr>
        <p:spPr/>
        <p:txBody>
          <a:bodyPr/>
          <a:lstStyle/>
          <a:p>
            <a:r>
              <a:rPr lang="en-US" dirty="0"/>
              <a:t>Julian Carrasquillo</a:t>
            </a:r>
          </a:p>
          <a:p>
            <a:r>
              <a:rPr lang="en-US" dirty="0"/>
              <a:t>CIS678 – Winter 2020</a:t>
            </a:r>
          </a:p>
        </p:txBody>
      </p:sp>
    </p:spTree>
    <p:extLst>
      <p:ext uri="{BB962C8B-B14F-4D97-AF65-F5344CB8AC3E}">
        <p14:creationId xmlns:p14="http://schemas.microsoft.com/office/powerpoint/2010/main" val="86320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3333-4903-4592-ABDE-9A479483DCEA}"/>
              </a:ext>
            </a:extLst>
          </p:cNvPr>
          <p:cNvSpPr>
            <a:spLocks noGrp="1"/>
          </p:cNvSpPr>
          <p:nvPr>
            <p:ph type="title"/>
          </p:nvPr>
        </p:nvSpPr>
        <p:spPr/>
        <p:txBody>
          <a:bodyPr/>
          <a:lstStyle/>
          <a:p>
            <a:r>
              <a:rPr lang="en-US" dirty="0"/>
              <a:t>Accuracy Metrics</a:t>
            </a:r>
          </a:p>
        </p:txBody>
      </p:sp>
      <p:pic>
        <p:nvPicPr>
          <p:cNvPr id="4" name="Picture 3">
            <a:extLst>
              <a:ext uri="{FF2B5EF4-FFF2-40B4-BE49-F238E27FC236}">
                <a16:creationId xmlns:a16="http://schemas.microsoft.com/office/drawing/2014/main" id="{473595ED-A99A-4A4E-BFBA-64BEA49EC483}"/>
              </a:ext>
            </a:extLst>
          </p:cNvPr>
          <p:cNvPicPr>
            <a:picLocks noChangeAspect="1"/>
          </p:cNvPicPr>
          <p:nvPr/>
        </p:nvPicPr>
        <p:blipFill>
          <a:blip r:embed="rId2"/>
          <a:stretch>
            <a:fillRect/>
          </a:stretch>
        </p:blipFill>
        <p:spPr>
          <a:xfrm>
            <a:off x="2116967" y="1428750"/>
            <a:ext cx="8888932" cy="2349219"/>
          </a:xfrm>
          <a:prstGeom prst="rect">
            <a:avLst/>
          </a:prstGeom>
        </p:spPr>
      </p:pic>
      <p:pic>
        <p:nvPicPr>
          <p:cNvPr id="5" name="Picture 4">
            <a:extLst>
              <a:ext uri="{FF2B5EF4-FFF2-40B4-BE49-F238E27FC236}">
                <a16:creationId xmlns:a16="http://schemas.microsoft.com/office/drawing/2014/main" id="{062A90D0-5285-4A23-B250-9504ADC81E37}"/>
              </a:ext>
            </a:extLst>
          </p:cNvPr>
          <p:cNvPicPr>
            <a:picLocks noChangeAspect="1"/>
          </p:cNvPicPr>
          <p:nvPr/>
        </p:nvPicPr>
        <p:blipFill>
          <a:blip r:embed="rId3"/>
          <a:stretch>
            <a:fillRect/>
          </a:stretch>
        </p:blipFill>
        <p:spPr>
          <a:xfrm>
            <a:off x="1458226" y="4398745"/>
            <a:ext cx="10206415" cy="1773455"/>
          </a:xfrm>
          <a:prstGeom prst="rect">
            <a:avLst/>
          </a:prstGeom>
        </p:spPr>
      </p:pic>
    </p:spTree>
    <p:extLst>
      <p:ext uri="{BB962C8B-B14F-4D97-AF65-F5344CB8AC3E}">
        <p14:creationId xmlns:p14="http://schemas.microsoft.com/office/powerpoint/2010/main" val="341338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3333-4903-4592-ABDE-9A479483DCEA}"/>
              </a:ext>
            </a:extLst>
          </p:cNvPr>
          <p:cNvSpPr>
            <a:spLocks noGrp="1"/>
          </p:cNvSpPr>
          <p:nvPr>
            <p:ph type="title"/>
          </p:nvPr>
        </p:nvSpPr>
        <p:spPr/>
        <p:txBody>
          <a:bodyPr/>
          <a:lstStyle/>
          <a:p>
            <a:r>
              <a:rPr lang="en-US" dirty="0"/>
              <a:t>Accuracy Metrics</a:t>
            </a:r>
          </a:p>
        </p:txBody>
      </p:sp>
      <p:pic>
        <p:nvPicPr>
          <p:cNvPr id="6" name="Picture 5">
            <a:extLst>
              <a:ext uri="{FF2B5EF4-FFF2-40B4-BE49-F238E27FC236}">
                <a16:creationId xmlns:a16="http://schemas.microsoft.com/office/drawing/2014/main" id="{DEB39848-95D3-47FF-B384-DDF9722BD6BE}"/>
              </a:ext>
            </a:extLst>
          </p:cNvPr>
          <p:cNvPicPr>
            <a:picLocks noChangeAspect="1"/>
          </p:cNvPicPr>
          <p:nvPr/>
        </p:nvPicPr>
        <p:blipFill>
          <a:blip r:embed="rId2"/>
          <a:stretch>
            <a:fillRect/>
          </a:stretch>
        </p:blipFill>
        <p:spPr>
          <a:xfrm>
            <a:off x="1371599" y="1478040"/>
            <a:ext cx="10157271" cy="1813799"/>
          </a:xfrm>
          <a:prstGeom prst="rect">
            <a:avLst/>
          </a:prstGeom>
        </p:spPr>
      </p:pic>
      <p:pic>
        <p:nvPicPr>
          <p:cNvPr id="7" name="Picture 6">
            <a:extLst>
              <a:ext uri="{FF2B5EF4-FFF2-40B4-BE49-F238E27FC236}">
                <a16:creationId xmlns:a16="http://schemas.microsoft.com/office/drawing/2014/main" id="{4BF5FB9F-39EB-46A3-AC2D-2C1DFC09A628}"/>
              </a:ext>
            </a:extLst>
          </p:cNvPr>
          <p:cNvPicPr>
            <a:picLocks noChangeAspect="1"/>
          </p:cNvPicPr>
          <p:nvPr/>
        </p:nvPicPr>
        <p:blipFill>
          <a:blip r:embed="rId3"/>
          <a:stretch>
            <a:fillRect/>
          </a:stretch>
        </p:blipFill>
        <p:spPr>
          <a:xfrm>
            <a:off x="1371599" y="3429000"/>
            <a:ext cx="10285158" cy="1950960"/>
          </a:xfrm>
          <a:prstGeom prst="rect">
            <a:avLst/>
          </a:prstGeom>
        </p:spPr>
      </p:pic>
    </p:spTree>
    <p:extLst>
      <p:ext uri="{BB962C8B-B14F-4D97-AF65-F5344CB8AC3E}">
        <p14:creationId xmlns:p14="http://schemas.microsoft.com/office/powerpoint/2010/main" val="317184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13A2-5342-43B3-BF3E-CA7D490F072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C5D067E-5CC5-4C9D-A2AB-1EB4CA5771DE}"/>
              </a:ext>
            </a:extLst>
          </p:cNvPr>
          <p:cNvSpPr>
            <a:spLocks noGrp="1"/>
          </p:cNvSpPr>
          <p:nvPr>
            <p:ph idx="1"/>
          </p:nvPr>
        </p:nvSpPr>
        <p:spPr/>
        <p:txBody>
          <a:bodyPr/>
          <a:lstStyle/>
          <a:p>
            <a:pPr marL="0" indent="0">
              <a:buNone/>
            </a:pPr>
            <a:r>
              <a:rPr lang="en-US" dirty="0"/>
              <a:t>Removing variations in capitalization with the .lower() method helps to concentrate signal, though capital letters can be associated with spam messages. </a:t>
            </a:r>
          </a:p>
          <a:p>
            <a:pPr marL="0" indent="0">
              <a:buNone/>
            </a:pPr>
            <a:endParaRPr lang="en-US" dirty="0"/>
          </a:p>
          <a:p>
            <a:pPr marL="0" indent="0">
              <a:buNone/>
            </a:pPr>
            <a:r>
              <a:rPr lang="en-US" dirty="0"/>
              <a:t>Similarly, making sure there were similar proportions of spam in both training and test allowed the algorithm to learn in a realistic setting.</a:t>
            </a:r>
          </a:p>
        </p:txBody>
      </p:sp>
    </p:spTree>
    <p:extLst>
      <p:ext uri="{BB962C8B-B14F-4D97-AF65-F5344CB8AC3E}">
        <p14:creationId xmlns:p14="http://schemas.microsoft.com/office/powerpoint/2010/main" val="402162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B25B-F15A-4F25-B497-8C8E3CF6C70F}"/>
              </a:ext>
            </a:extLst>
          </p:cNvPr>
          <p:cNvSpPr>
            <a:spLocks noGrp="1"/>
          </p:cNvSpPr>
          <p:nvPr>
            <p:ph type="title"/>
          </p:nvPr>
        </p:nvSpPr>
        <p:spPr>
          <a:xfrm>
            <a:off x="1371600" y="163286"/>
            <a:ext cx="9601200" cy="1485900"/>
          </a:xfrm>
        </p:spPr>
        <p:txBody>
          <a:bodyPr/>
          <a:lstStyle/>
          <a:p>
            <a:r>
              <a:rPr lang="en-US" dirty="0"/>
              <a:t>Missed Messages</a:t>
            </a:r>
          </a:p>
        </p:txBody>
      </p:sp>
      <p:pic>
        <p:nvPicPr>
          <p:cNvPr id="4" name="Picture 3">
            <a:extLst>
              <a:ext uri="{FF2B5EF4-FFF2-40B4-BE49-F238E27FC236}">
                <a16:creationId xmlns:a16="http://schemas.microsoft.com/office/drawing/2014/main" id="{995B0E11-BF56-447A-803C-AABB16C98F0A}"/>
              </a:ext>
            </a:extLst>
          </p:cNvPr>
          <p:cNvPicPr>
            <a:picLocks noChangeAspect="1"/>
          </p:cNvPicPr>
          <p:nvPr/>
        </p:nvPicPr>
        <p:blipFill>
          <a:blip r:embed="rId2"/>
          <a:stretch>
            <a:fillRect/>
          </a:stretch>
        </p:blipFill>
        <p:spPr>
          <a:xfrm>
            <a:off x="4285743" y="906236"/>
            <a:ext cx="3389068" cy="5486400"/>
          </a:xfrm>
          <a:prstGeom prst="rect">
            <a:avLst/>
          </a:prstGeom>
        </p:spPr>
      </p:pic>
    </p:spTree>
    <p:extLst>
      <p:ext uri="{BB962C8B-B14F-4D97-AF65-F5344CB8AC3E}">
        <p14:creationId xmlns:p14="http://schemas.microsoft.com/office/powerpoint/2010/main" val="94584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6106-0D4D-47D8-9205-30FC9635B1DE}"/>
              </a:ext>
            </a:extLst>
          </p:cNvPr>
          <p:cNvSpPr>
            <a:spLocks noGrp="1"/>
          </p:cNvSpPr>
          <p:nvPr>
            <p:ph type="title"/>
          </p:nvPr>
        </p:nvSpPr>
        <p:spPr/>
        <p:txBody>
          <a:bodyPr/>
          <a:lstStyle/>
          <a:p>
            <a:r>
              <a:rPr lang="en-US" b="1" dirty="0"/>
              <a:t>Specification</a:t>
            </a:r>
            <a:br>
              <a:rPr lang="en-US" b="1" dirty="0"/>
            </a:br>
            <a:endParaRPr lang="en-US" dirty="0"/>
          </a:p>
        </p:txBody>
      </p:sp>
      <p:sp>
        <p:nvSpPr>
          <p:cNvPr id="3" name="Content Placeholder 2">
            <a:extLst>
              <a:ext uri="{FF2B5EF4-FFF2-40B4-BE49-F238E27FC236}">
                <a16:creationId xmlns:a16="http://schemas.microsoft.com/office/drawing/2014/main" id="{04A3780D-92BE-4237-9D15-AB7E834C38BC}"/>
              </a:ext>
            </a:extLst>
          </p:cNvPr>
          <p:cNvSpPr>
            <a:spLocks noGrp="1"/>
          </p:cNvSpPr>
          <p:nvPr>
            <p:ph idx="1"/>
          </p:nvPr>
        </p:nvSpPr>
        <p:spPr/>
        <p:txBody>
          <a:bodyPr/>
          <a:lstStyle/>
          <a:p>
            <a:pPr marL="0" indent="0">
              <a:buNone/>
            </a:pPr>
            <a:r>
              <a:rPr lang="en-US" dirty="0"/>
              <a:t>Write a program that labels collection of training data correctly as Spam or Ham using a Naïve Bayes classifier.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Said differently, write a spam filter.</a:t>
            </a:r>
          </a:p>
          <a:p>
            <a:pPr marL="0" indent="0">
              <a:buNone/>
            </a:pPr>
            <a:endParaRPr lang="en-US" i="1" dirty="0"/>
          </a:p>
        </p:txBody>
      </p:sp>
    </p:spTree>
    <p:extLst>
      <p:ext uri="{BB962C8B-B14F-4D97-AF65-F5344CB8AC3E}">
        <p14:creationId xmlns:p14="http://schemas.microsoft.com/office/powerpoint/2010/main" val="23558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877D-90D1-480D-A4CA-069918C09883}"/>
              </a:ext>
            </a:extLst>
          </p:cNvPr>
          <p:cNvSpPr>
            <a:spLocks noGrp="1"/>
          </p:cNvSpPr>
          <p:nvPr>
            <p:ph type="title"/>
          </p:nvPr>
        </p:nvSpPr>
        <p:spPr/>
        <p:txBody>
          <a:bodyPr/>
          <a:lstStyle/>
          <a:p>
            <a:r>
              <a:rPr lang="en-US" b="1" dirty="0"/>
              <a:t>Background</a:t>
            </a:r>
            <a:br>
              <a:rPr lang="en-US" b="1" dirty="0"/>
            </a:br>
            <a:endParaRPr lang="en-US" dirty="0"/>
          </a:p>
        </p:txBody>
      </p:sp>
      <p:sp>
        <p:nvSpPr>
          <p:cNvPr id="3" name="Content Placeholder 2">
            <a:extLst>
              <a:ext uri="{FF2B5EF4-FFF2-40B4-BE49-F238E27FC236}">
                <a16:creationId xmlns:a16="http://schemas.microsoft.com/office/drawing/2014/main" id="{D07D638E-BA7F-4EC1-80C6-C8BD518CDEB6}"/>
              </a:ext>
            </a:extLst>
          </p:cNvPr>
          <p:cNvSpPr>
            <a:spLocks noGrp="1"/>
          </p:cNvSpPr>
          <p:nvPr>
            <p:ph idx="1"/>
          </p:nvPr>
        </p:nvSpPr>
        <p:spPr/>
        <p:txBody>
          <a:bodyPr/>
          <a:lstStyle/>
          <a:p>
            <a:pPr marL="0" indent="0">
              <a:buNone/>
            </a:pPr>
            <a:r>
              <a:rPr lang="en-US" dirty="0"/>
              <a:t>The Naïve Bayes algorithm is a Supervised Learning method that uses probabilities to perform classification. </a:t>
            </a:r>
          </a:p>
          <a:p>
            <a:pPr marL="0" indent="0">
              <a:buNone/>
            </a:pPr>
            <a:endParaRPr lang="en-US" dirty="0"/>
          </a:p>
          <a:p>
            <a:pPr marL="0" indent="0">
              <a:buNone/>
            </a:pPr>
            <a:r>
              <a:rPr lang="en-US" dirty="0"/>
              <a:t>The probabilities are estimated based on training data for which the value of the classification is known. </a:t>
            </a:r>
          </a:p>
          <a:p>
            <a:pPr marL="0" indent="0">
              <a:buNone/>
            </a:pPr>
            <a:endParaRPr lang="en-US" dirty="0"/>
          </a:p>
          <a:p>
            <a:pPr marL="0" indent="0">
              <a:buNone/>
            </a:pPr>
            <a:r>
              <a:rPr lang="en-US" dirty="0"/>
              <a:t>The algorithm is called “naïve” because it makes the simplifying assumption that attribute values are completely independent, given the classification</a:t>
            </a:r>
          </a:p>
        </p:txBody>
      </p:sp>
    </p:spTree>
    <p:extLst>
      <p:ext uri="{BB962C8B-B14F-4D97-AF65-F5344CB8AC3E}">
        <p14:creationId xmlns:p14="http://schemas.microsoft.com/office/powerpoint/2010/main" val="289556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53A1-A8A0-4CC2-8EAC-EDA6DF9BC441}"/>
              </a:ext>
            </a:extLst>
          </p:cNvPr>
          <p:cNvSpPr>
            <a:spLocks noGrp="1"/>
          </p:cNvSpPr>
          <p:nvPr>
            <p:ph type="title"/>
          </p:nvPr>
        </p:nvSpPr>
        <p:spPr/>
        <p:txBody>
          <a:bodyPr/>
          <a:lstStyle/>
          <a:p>
            <a:r>
              <a:rPr lang="en-US" b="1" dirty="0"/>
              <a:t>Data set</a:t>
            </a:r>
            <a:br>
              <a:rPr lang="en-US" b="1" dirty="0"/>
            </a:br>
            <a:endParaRPr lang="en-US" dirty="0"/>
          </a:p>
        </p:txBody>
      </p:sp>
      <p:sp>
        <p:nvSpPr>
          <p:cNvPr id="3" name="Content Placeholder 2">
            <a:extLst>
              <a:ext uri="{FF2B5EF4-FFF2-40B4-BE49-F238E27FC236}">
                <a16:creationId xmlns:a16="http://schemas.microsoft.com/office/drawing/2014/main" id="{B506C03F-430E-4AA6-B893-E20D4EC7E616}"/>
              </a:ext>
            </a:extLst>
          </p:cNvPr>
          <p:cNvSpPr>
            <a:spLocks noGrp="1"/>
          </p:cNvSpPr>
          <p:nvPr>
            <p:ph idx="1"/>
          </p:nvPr>
        </p:nvSpPr>
        <p:spPr>
          <a:xfrm>
            <a:off x="1371600" y="1522601"/>
            <a:ext cx="9601200" cy="1589715"/>
          </a:xfrm>
        </p:spPr>
        <p:txBody>
          <a:bodyPr/>
          <a:lstStyle/>
          <a:p>
            <a:pPr marL="0" indent="0">
              <a:buNone/>
            </a:pPr>
            <a:r>
              <a:rPr lang="en-US" dirty="0"/>
              <a:t>The data consists of a collection of 5574 labeled SMS text messages in a zipped format. Format consists of 2 columns: classification and full unprocessed text message.</a:t>
            </a:r>
          </a:p>
          <a:p>
            <a:pPr marL="0" indent="0">
              <a:buNone/>
            </a:pPr>
            <a:r>
              <a:rPr lang="en-US" dirty="0"/>
              <a:t>Normally, we can use </a:t>
            </a:r>
            <a:r>
              <a:rPr lang="en-US" b="1" dirty="0"/>
              <a:t>pandas</a:t>
            </a:r>
            <a:r>
              <a:rPr lang="en-US" dirty="0"/>
              <a:t> to read in zip files directly, but the particular folder contained multiple files. I used </a:t>
            </a:r>
            <a:r>
              <a:rPr lang="en-US" b="1" dirty="0" err="1"/>
              <a:t>zipfile</a:t>
            </a:r>
            <a:r>
              <a:rPr lang="en-US" b="1" dirty="0"/>
              <a:t> </a:t>
            </a:r>
            <a:r>
              <a:rPr lang="en-US" dirty="0"/>
              <a:t>to handle.</a:t>
            </a:r>
          </a:p>
        </p:txBody>
      </p:sp>
      <p:pic>
        <p:nvPicPr>
          <p:cNvPr id="5" name="Picture 4">
            <a:extLst>
              <a:ext uri="{FF2B5EF4-FFF2-40B4-BE49-F238E27FC236}">
                <a16:creationId xmlns:a16="http://schemas.microsoft.com/office/drawing/2014/main" id="{5CB6C95D-8A96-4CCC-89C6-C1E06BCA7B14}"/>
              </a:ext>
            </a:extLst>
          </p:cNvPr>
          <p:cNvPicPr>
            <a:picLocks noChangeAspect="1"/>
          </p:cNvPicPr>
          <p:nvPr/>
        </p:nvPicPr>
        <p:blipFill>
          <a:blip r:embed="rId2"/>
          <a:stretch>
            <a:fillRect/>
          </a:stretch>
        </p:blipFill>
        <p:spPr>
          <a:xfrm>
            <a:off x="1121342" y="3100532"/>
            <a:ext cx="9656895" cy="1991231"/>
          </a:xfrm>
          <a:prstGeom prst="rect">
            <a:avLst/>
          </a:prstGeom>
        </p:spPr>
      </p:pic>
      <p:pic>
        <p:nvPicPr>
          <p:cNvPr id="6" name="Picture 5">
            <a:extLst>
              <a:ext uri="{FF2B5EF4-FFF2-40B4-BE49-F238E27FC236}">
                <a16:creationId xmlns:a16="http://schemas.microsoft.com/office/drawing/2014/main" id="{2AE4C49F-CD8C-4742-98D2-340E58830882}"/>
              </a:ext>
            </a:extLst>
          </p:cNvPr>
          <p:cNvPicPr>
            <a:picLocks noChangeAspect="1"/>
          </p:cNvPicPr>
          <p:nvPr/>
        </p:nvPicPr>
        <p:blipFill>
          <a:blip r:embed="rId3"/>
          <a:stretch>
            <a:fillRect/>
          </a:stretch>
        </p:blipFill>
        <p:spPr>
          <a:xfrm>
            <a:off x="7449802" y="4288551"/>
            <a:ext cx="4388529" cy="2308606"/>
          </a:xfrm>
          <a:prstGeom prst="rect">
            <a:avLst/>
          </a:prstGeom>
          <a:ln w="19050">
            <a:solidFill>
              <a:schemeClr val="tx1"/>
            </a:solidFill>
          </a:ln>
        </p:spPr>
      </p:pic>
    </p:spTree>
    <p:extLst>
      <p:ext uri="{BB962C8B-B14F-4D97-AF65-F5344CB8AC3E}">
        <p14:creationId xmlns:p14="http://schemas.microsoft.com/office/powerpoint/2010/main" val="135556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74F9-7648-43C7-AB4D-91C14FCE16A3}"/>
              </a:ext>
            </a:extLst>
          </p:cNvPr>
          <p:cNvSpPr>
            <a:spLocks noGrp="1"/>
          </p:cNvSpPr>
          <p:nvPr>
            <p:ph type="title"/>
          </p:nvPr>
        </p:nvSpPr>
        <p:spPr>
          <a:xfrm>
            <a:off x="1371600" y="685800"/>
            <a:ext cx="9601200" cy="1485900"/>
          </a:xfrm>
        </p:spPr>
        <p:txBody>
          <a:bodyPr/>
          <a:lstStyle/>
          <a:p>
            <a:r>
              <a:rPr lang="en-US" b="1" dirty="0"/>
              <a:t>Getting our Words</a:t>
            </a:r>
            <a:br>
              <a:rPr lang="en-US" b="1" dirty="0"/>
            </a:br>
            <a:endParaRPr lang="en-US" dirty="0"/>
          </a:p>
        </p:txBody>
      </p:sp>
      <p:sp>
        <p:nvSpPr>
          <p:cNvPr id="3" name="Content Placeholder 2">
            <a:extLst>
              <a:ext uri="{FF2B5EF4-FFF2-40B4-BE49-F238E27FC236}">
                <a16:creationId xmlns:a16="http://schemas.microsoft.com/office/drawing/2014/main" id="{A848FCDD-A16E-4A55-A506-FF532C9E8320}"/>
              </a:ext>
            </a:extLst>
          </p:cNvPr>
          <p:cNvSpPr>
            <a:spLocks noGrp="1"/>
          </p:cNvSpPr>
          <p:nvPr>
            <p:ph idx="1"/>
          </p:nvPr>
        </p:nvSpPr>
        <p:spPr>
          <a:xfrm>
            <a:off x="1371600" y="1723937"/>
            <a:ext cx="9601200" cy="775982"/>
          </a:xfrm>
        </p:spPr>
        <p:txBody>
          <a:bodyPr/>
          <a:lstStyle/>
          <a:p>
            <a:pPr marL="0" indent="0">
              <a:buNone/>
            </a:pPr>
            <a:r>
              <a:rPr lang="en-US" dirty="0"/>
              <a:t>In order to analyze the words in each text message, we need a way to extract them. This felt very similar to project 1, so I used modified functions from there.</a:t>
            </a:r>
          </a:p>
        </p:txBody>
      </p:sp>
      <p:pic>
        <p:nvPicPr>
          <p:cNvPr id="4" name="Picture 3">
            <a:extLst>
              <a:ext uri="{FF2B5EF4-FFF2-40B4-BE49-F238E27FC236}">
                <a16:creationId xmlns:a16="http://schemas.microsoft.com/office/drawing/2014/main" id="{BCCEB415-C9DC-46DC-A101-A5C62FE0C2FE}"/>
              </a:ext>
            </a:extLst>
          </p:cNvPr>
          <p:cNvPicPr>
            <a:picLocks noChangeAspect="1"/>
          </p:cNvPicPr>
          <p:nvPr/>
        </p:nvPicPr>
        <p:blipFill>
          <a:blip r:embed="rId2"/>
          <a:stretch>
            <a:fillRect/>
          </a:stretch>
        </p:blipFill>
        <p:spPr>
          <a:xfrm>
            <a:off x="1219200" y="2452831"/>
            <a:ext cx="7713044" cy="3763082"/>
          </a:xfrm>
          <a:prstGeom prst="rect">
            <a:avLst/>
          </a:prstGeom>
          <a:ln w="12700">
            <a:solidFill>
              <a:schemeClr val="tx1"/>
            </a:solidFill>
          </a:ln>
        </p:spPr>
      </p:pic>
      <p:pic>
        <p:nvPicPr>
          <p:cNvPr id="5" name="Picture 4">
            <a:extLst>
              <a:ext uri="{FF2B5EF4-FFF2-40B4-BE49-F238E27FC236}">
                <a16:creationId xmlns:a16="http://schemas.microsoft.com/office/drawing/2014/main" id="{2D8DA208-CBA2-4BCD-9E07-E66C493EE4F9}"/>
              </a:ext>
            </a:extLst>
          </p:cNvPr>
          <p:cNvPicPr>
            <a:picLocks noChangeAspect="1"/>
          </p:cNvPicPr>
          <p:nvPr/>
        </p:nvPicPr>
        <p:blipFill>
          <a:blip r:embed="rId3"/>
          <a:stretch>
            <a:fillRect/>
          </a:stretch>
        </p:blipFill>
        <p:spPr>
          <a:xfrm>
            <a:off x="8059554" y="5336145"/>
            <a:ext cx="3915321" cy="666843"/>
          </a:xfrm>
          <a:prstGeom prst="rect">
            <a:avLst/>
          </a:prstGeom>
          <a:ln w="19050">
            <a:solidFill>
              <a:schemeClr val="tx1"/>
            </a:solidFill>
          </a:ln>
        </p:spPr>
      </p:pic>
    </p:spTree>
    <p:extLst>
      <p:ext uri="{BB962C8B-B14F-4D97-AF65-F5344CB8AC3E}">
        <p14:creationId xmlns:p14="http://schemas.microsoft.com/office/powerpoint/2010/main" val="56390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6F44-03BE-4B49-8D3E-E74ECFC76AF5}"/>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E2E160BF-4D2F-4326-A419-D1C48CE646EC}"/>
              </a:ext>
            </a:extLst>
          </p:cNvPr>
          <p:cNvSpPr>
            <a:spLocks noGrp="1"/>
          </p:cNvSpPr>
          <p:nvPr>
            <p:ph idx="1"/>
          </p:nvPr>
        </p:nvSpPr>
        <p:spPr>
          <a:xfrm>
            <a:off x="1371600" y="1547769"/>
            <a:ext cx="9601200" cy="1405156"/>
          </a:xfrm>
        </p:spPr>
        <p:txBody>
          <a:bodyPr/>
          <a:lstStyle/>
          <a:p>
            <a:pPr marL="0" indent="0">
              <a:buNone/>
            </a:pPr>
            <a:r>
              <a:rPr lang="en-US" dirty="0"/>
              <a:t>Random number generator to assign the groups.  </a:t>
            </a:r>
          </a:p>
          <a:p>
            <a:pPr marL="0" indent="0">
              <a:buNone/>
            </a:pPr>
            <a:r>
              <a:rPr lang="en-US" dirty="0"/>
              <a:t>To make sure the training and test group have similar ratios of spam to ham as the whole population, use the random generator on each group separately.</a:t>
            </a:r>
          </a:p>
        </p:txBody>
      </p:sp>
      <p:pic>
        <p:nvPicPr>
          <p:cNvPr id="4" name="Picture 3">
            <a:extLst>
              <a:ext uri="{FF2B5EF4-FFF2-40B4-BE49-F238E27FC236}">
                <a16:creationId xmlns:a16="http://schemas.microsoft.com/office/drawing/2014/main" id="{8B57C55C-8B93-420C-8515-44E2A094DE9E}"/>
              </a:ext>
            </a:extLst>
          </p:cNvPr>
          <p:cNvPicPr>
            <a:picLocks noChangeAspect="1"/>
          </p:cNvPicPr>
          <p:nvPr/>
        </p:nvPicPr>
        <p:blipFill>
          <a:blip r:embed="rId2"/>
          <a:stretch>
            <a:fillRect/>
          </a:stretch>
        </p:blipFill>
        <p:spPr>
          <a:xfrm>
            <a:off x="910226" y="2721485"/>
            <a:ext cx="7798699" cy="3683181"/>
          </a:xfrm>
          <a:prstGeom prst="rect">
            <a:avLst/>
          </a:prstGeom>
        </p:spPr>
      </p:pic>
      <p:pic>
        <p:nvPicPr>
          <p:cNvPr id="5" name="Picture 4">
            <a:extLst>
              <a:ext uri="{FF2B5EF4-FFF2-40B4-BE49-F238E27FC236}">
                <a16:creationId xmlns:a16="http://schemas.microsoft.com/office/drawing/2014/main" id="{C6C3D44A-8B80-4625-85A0-0CFA4E51C5AE}"/>
              </a:ext>
            </a:extLst>
          </p:cNvPr>
          <p:cNvPicPr>
            <a:picLocks noChangeAspect="1"/>
          </p:cNvPicPr>
          <p:nvPr/>
        </p:nvPicPr>
        <p:blipFill>
          <a:blip r:embed="rId3"/>
          <a:stretch>
            <a:fillRect/>
          </a:stretch>
        </p:blipFill>
        <p:spPr>
          <a:xfrm>
            <a:off x="8861712" y="2851469"/>
            <a:ext cx="1723291" cy="1262870"/>
          </a:xfrm>
          <a:prstGeom prst="rect">
            <a:avLst/>
          </a:prstGeom>
        </p:spPr>
      </p:pic>
      <p:pic>
        <p:nvPicPr>
          <p:cNvPr id="6" name="Picture 5">
            <a:extLst>
              <a:ext uri="{FF2B5EF4-FFF2-40B4-BE49-F238E27FC236}">
                <a16:creationId xmlns:a16="http://schemas.microsoft.com/office/drawing/2014/main" id="{67D22EF5-6F26-430E-BB32-9F3DB55A74D6}"/>
              </a:ext>
            </a:extLst>
          </p:cNvPr>
          <p:cNvPicPr>
            <a:picLocks noChangeAspect="1"/>
          </p:cNvPicPr>
          <p:nvPr/>
        </p:nvPicPr>
        <p:blipFill>
          <a:blip r:embed="rId4"/>
          <a:stretch>
            <a:fillRect/>
          </a:stretch>
        </p:blipFill>
        <p:spPr>
          <a:xfrm>
            <a:off x="9735832" y="4054866"/>
            <a:ext cx="1698342" cy="1262870"/>
          </a:xfrm>
          <a:prstGeom prst="rect">
            <a:avLst/>
          </a:prstGeom>
        </p:spPr>
      </p:pic>
      <p:pic>
        <p:nvPicPr>
          <p:cNvPr id="7" name="Picture 6">
            <a:extLst>
              <a:ext uri="{FF2B5EF4-FFF2-40B4-BE49-F238E27FC236}">
                <a16:creationId xmlns:a16="http://schemas.microsoft.com/office/drawing/2014/main" id="{27685703-A363-468E-A576-26D1D2B941D3}"/>
              </a:ext>
            </a:extLst>
          </p:cNvPr>
          <p:cNvPicPr>
            <a:picLocks noChangeAspect="1"/>
          </p:cNvPicPr>
          <p:nvPr/>
        </p:nvPicPr>
        <p:blipFill>
          <a:blip r:embed="rId5"/>
          <a:stretch>
            <a:fillRect/>
          </a:stretch>
        </p:blipFill>
        <p:spPr>
          <a:xfrm>
            <a:off x="10585003" y="5237879"/>
            <a:ext cx="1532553" cy="1174293"/>
          </a:xfrm>
          <a:prstGeom prst="rect">
            <a:avLst/>
          </a:prstGeom>
        </p:spPr>
      </p:pic>
    </p:spTree>
    <p:extLst>
      <p:ext uri="{BB962C8B-B14F-4D97-AF65-F5344CB8AC3E}">
        <p14:creationId xmlns:p14="http://schemas.microsoft.com/office/powerpoint/2010/main" val="303983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D2C7-FC32-4CDA-B25B-C927C334469E}"/>
              </a:ext>
            </a:extLst>
          </p:cNvPr>
          <p:cNvSpPr>
            <a:spLocks noGrp="1"/>
          </p:cNvSpPr>
          <p:nvPr>
            <p:ph type="title"/>
          </p:nvPr>
        </p:nvSpPr>
        <p:spPr/>
        <p:txBody>
          <a:bodyPr/>
          <a:lstStyle/>
          <a:p>
            <a:r>
              <a:rPr lang="en-US" dirty="0" err="1"/>
              <a:t>vocab_classed</a:t>
            </a:r>
            <a:r>
              <a:rPr lang="en-US" dirty="0"/>
              <a:t>, </a:t>
            </a:r>
            <a:r>
              <a:rPr lang="en-US" dirty="0" err="1"/>
              <a:t>vocab_probs</a:t>
            </a:r>
            <a:endParaRPr lang="en-US" dirty="0"/>
          </a:p>
        </p:txBody>
      </p:sp>
      <p:sp>
        <p:nvSpPr>
          <p:cNvPr id="3" name="Content Placeholder 2">
            <a:extLst>
              <a:ext uri="{FF2B5EF4-FFF2-40B4-BE49-F238E27FC236}">
                <a16:creationId xmlns:a16="http://schemas.microsoft.com/office/drawing/2014/main" id="{7545C68F-702A-4826-8F61-39BE92405032}"/>
              </a:ext>
            </a:extLst>
          </p:cNvPr>
          <p:cNvSpPr>
            <a:spLocks noGrp="1"/>
          </p:cNvSpPr>
          <p:nvPr>
            <p:ph idx="1"/>
          </p:nvPr>
        </p:nvSpPr>
        <p:spPr>
          <a:xfrm>
            <a:off x="1371600" y="2286000"/>
            <a:ext cx="9601200" cy="826316"/>
          </a:xfrm>
        </p:spPr>
        <p:txBody>
          <a:bodyPr/>
          <a:lstStyle/>
          <a:p>
            <a:pPr marL="0" indent="0">
              <a:buNone/>
            </a:pPr>
            <a:r>
              <a:rPr lang="en-US" b="1" dirty="0" err="1"/>
              <a:t>vocab_classed</a:t>
            </a:r>
            <a:r>
              <a:rPr lang="en-US" b="1" dirty="0"/>
              <a:t> </a:t>
            </a:r>
            <a:r>
              <a:rPr lang="en-US" dirty="0"/>
              <a:t>packaged all occurrences of each word in either of the word banks for ham and spam. </a:t>
            </a:r>
          </a:p>
          <a:p>
            <a:pPr marL="0" indent="0">
              <a:buNone/>
            </a:pPr>
            <a:endParaRPr lang="en-US" dirty="0"/>
          </a:p>
        </p:txBody>
      </p:sp>
      <p:pic>
        <p:nvPicPr>
          <p:cNvPr id="4" name="Picture 3">
            <a:extLst>
              <a:ext uri="{FF2B5EF4-FFF2-40B4-BE49-F238E27FC236}">
                <a16:creationId xmlns:a16="http://schemas.microsoft.com/office/drawing/2014/main" id="{4936AD8A-2EF3-4BA4-AC7D-8C0FD15FC9EF}"/>
              </a:ext>
            </a:extLst>
          </p:cNvPr>
          <p:cNvPicPr>
            <a:picLocks noChangeAspect="1"/>
          </p:cNvPicPr>
          <p:nvPr/>
        </p:nvPicPr>
        <p:blipFill>
          <a:blip r:embed="rId2"/>
          <a:stretch>
            <a:fillRect/>
          </a:stretch>
        </p:blipFill>
        <p:spPr>
          <a:xfrm>
            <a:off x="1360414" y="3112315"/>
            <a:ext cx="6993879" cy="997671"/>
          </a:xfrm>
          <a:prstGeom prst="rect">
            <a:avLst/>
          </a:prstGeom>
        </p:spPr>
      </p:pic>
      <p:sp>
        <p:nvSpPr>
          <p:cNvPr id="5" name="Rectangle 4">
            <a:extLst>
              <a:ext uri="{FF2B5EF4-FFF2-40B4-BE49-F238E27FC236}">
                <a16:creationId xmlns:a16="http://schemas.microsoft.com/office/drawing/2014/main" id="{534A9F6A-DBA5-4A1F-BBF4-EEE7BC011644}"/>
              </a:ext>
            </a:extLst>
          </p:cNvPr>
          <p:cNvSpPr/>
          <p:nvPr/>
        </p:nvSpPr>
        <p:spPr>
          <a:xfrm>
            <a:off x="1295400" y="4442375"/>
            <a:ext cx="9601199" cy="646331"/>
          </a:xfrm>
          <a:prstGeom prst="rect">
            <a:avLst/>
          </a:prstGeom>
        </p:spPr>
        <p:txBody>
          <a:bodyPr wrap="square">
            <a:spAutoFit/>
          </a:bodyPr>
          <a:lstStyle/>
          <a:p>
            <a:r>
              <a:rPr lang="en-US" b="1" dirty="0" err="1"/>
              <a:t>vocab_probs</a:t>
            </a:r>
            <a:r>
              <a:rPr lang="en-US" dirty="0"/>
              <a:t> is the final model output. It builds off </a:t>
            </a:r>
            <a:r>
              <a:rPr lang="en-US" b="1" dirty="0" err="1"/>
              <a:t>vocab_classed</a:t>
            </a:r>
            <a:r>
              <a:rPr lang="en-US" dirty="0"/>
              <a:t>, applying the probability estimate and log transformation.</a:t>
            </a:r>
            <a:endParaRPr lang="en-US" b="1" dirty="0"/>
          </a:p>
        </p:txBody>
      </p:sp>
      <p:pic>
        <p:nvPicPr>
          <p:cNvPr id="6" name="Picture 5">
            <a:extLst>
              <a:ext uri="{FF2B5EF4-FFF2-40B4-BE49-F238E27FC236}">
                <a16:creationId xmlns:a16="http://schemas.microsoft.com/office/drawing/2014/main" id="{58679CB5-22A5-4294-B2C8-0D164B451ECD}"/>
              </a:ext>
            </a:extLst>
          </p:cNvPr>
          <p:cNvPicPr>
            <a:picLocks noChangeAspect="1"/>
          </p:cNvPicPr>
          <p:nvPr/>
        </p:nvPicPr>
        <p:blipFill>
          <a:blip r:embed="rId3"/>
          <a:stretch>
            <a:fillRect/>
          </a:stretch>
        </p:blipFill>
        <p:spPr>
          <a:xfrm>
            <a:off x="8885097" y="3491191"/>
            <a:ext cx="2724530" cy="895475"/>
          </a:xfrm>
          <a:prstGeom prst="rect">
            <a:avLst/>
          </a:prstGeom>
        </p:spPr>
      </p:pic>
      <p:pic>
        <p:nvPicPr>
          <p:cNvPr id="7" name="Picture 6">
            <a:extLst>
              <a:ext uri="{FF2B5EF4-FFF2-40B4-BE49-F238E27FC236}">
                <a16:creationId xmlns:a16="http://schemas.microsoft.com/office/drawing/2014/main" id="{FE9B2C3F-309B-4965-A403-62781DA0A429}"/>
              </a:ext>
            </a:extLst>
          </p:cNvPr>
          <p:cNvPicPr>
            <a:picLocks noChangeAspect="1"/>
          </p:cNvPicPr>
          <p:nvPr/>
        </p:nvPicPr>
        <p:blipFill>
          <a:blip r:embed="rId4"/>
          <a:stretch>
            <a:fillRect/>
          </a:stretch>
        </p:blipFill>
        <p:spPr>
          <a:xfrm>
            <a:off x="3617137" y="5222793"/>
            <a:ext cx="7992490" cy="1280487"/>
          </a:xfrm>
          <a:prstGeom prst="rect">
            <a:avLst/>
          </a:prstGeom>
        </p:spPr>
      </p:pic>
    </p:spTree>
    <p:extLst>
      <p:ext uri="{BB962C8B-B14F-4D97-AF65-F5344CB8AC3E}">
        <p14:creationId xmlns:p14="http://schemas.microsoft.com/office/powerpoint/2010/main" val="271195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C530-92BC-4143-988C-00141EC7CB4A}"/>
              </a:ext>
            </a:extLst>
          </p:cNvPr>
          <p:cNvSpPr>
            <a:spLocks noGrp="1"/>
          </p:cNvSpPr>
          <p:nvPr>
            <p:ph type="title"/>
          </p:nvPr>
        </p:nvSpPr>
        <p:spPr/>
        <p:txBody>
          <a:bodyPr/>
          <a:lstStyle/>
          <a:p>
            <a:r>
              <a:rPr lang="en-US" dirty="0"/>
              <a:t>Testing</a:t>
            </a:r>
          </a:p>
        </p:txBody>
      </p:sp>
      <p:pic>
        <p:nvPicPr>
          <p:cNvPr id="4" name="Picture 3">
            <a:extLst>
              <a:ext uri="{FF2B5EF4-FFF2-40B4-BE49-F238E27FC236}">
                <a16:creationId xmlns:a16="http://schemas.microsoft.com/office/drawing/2014/main" id="{0E9A8F0A-BACC-44DC-857E-A967592F781E}"/>
              </a:ext>
            </a:extLst>
          </p:cNvPr>
          <p:cNvPicPr>
            <a:picLocks noChangeAspect="1"/>
          </p:cNvPicPr>
          <p:nvPr/>
        </p:nvPicPr>
        <p:blipFill>
          <a:blip r:embed="rId2"/>
          <a:stretch>
            <a:fillRect/>
          </a:stretch>
        </p:blipFill>
        <p:spPr>
          <a:xfrm>
            <a:off x="1371599" y="1625977"/>
            <a:ext cx="7676147" cy="4702992"/>
          </a:xfrm>
          <a:prstGeom prst="rect">
            <a:avLst/>
          </a:prstGeom>
        </p:spPr>
      </p:pic>
      <p:pic>
        <p:nvPicPr>
          <p:cNvPr id="5" name="Picture 4">
            <a:extLst>
              <a:ext uri="{FF2B5EF4-FFF2-40B4-BE49-F238E27FC236}">
                <a16:creationId xmlns:a16="http://schemas.microsoft.com/office/drawing/2014/main" id="{EDC81798-AE58-4597-BB48-5926DE90487A}"/>
              </a:ext>
            </a:extLst>
          </p:cNvPr>
          <p:cNvPicPr>
            <a:picLocks noChangeAspect="1"/>
          </p:cNvPicPr>
          <p:nvPr/>
        </p:nvPicPr>
        <p:blipFill>
          <a:blip r:embed="rId3"/>
          <a:stretch>
            <a:fillRect/>
          </a:stretch>
        </p:blipFill>
        <p:spPr>
          <a:xfrm>
            <a:off x="4732399" y="6098509"/>
            <a:ext cx="7459601" cy="460919"/>
          </a:xfrm>
          <a:prstGeom prst="rect">
            <a:avLst/>
          </a:prstGeom>
        </p:spPr>
      </p:pic>
      <p:sp>
        <p:nvSpPr>
          <p:cNvPr id="6" name="TextBox 5">
            <a:extLst>
              <a:ext uri="{FF2B5EF4-FFF2-40B4-BE49-F238E27FC236}">
                <a16:creationId xmlns:a16="http://schemas.microsoft.com/office/drawing/2014/main" id="{432FEB5A-72F8-460A-A320-EE2A95E42AC7}"/>
              </a:ext>
            </a:extLst>
          </p:cNvPr>
          <p:cNvSpPr txBox="1"/>
          <p:nvPr/>
        </p:nvSpPr>
        <p:spPr>
          <a:xfrm>
            <a:off x="6268375" y="6559428"/>
            <a:ext cx="6018245" cy="276999"/>
          </a:xfrm>
          <a:prstGeom prst="rect">
            <a:avLst/>
          </a:prstGeom>
          <a:noFill/>
        </p:spPr>
        <p:txBody>
          <a:bodyPr wrap="square" rtlCol="0">
            <a:spAutoFit/>
          </a:bodyPr>
          <a:lstStyle/>
          <a:p>
            <a:r>
              <a:rPr lang="en-US" sz="1200" dirty="0"/>
              <a:t>We had to make sure we apply the same transformations to the test set as the training set</a:t>
            </a:r>
          </a:p>
        </p:txBody>
      </p:sp>
    </p:spTree>
    <p:extLst>
      <p:ext uri="{BB962C8B-B14F-4D97-AF65-F5344CB8AC3E}">
        <p14:creationId xmlns:p14="http://schemas.microsoft.com/office/powerpoint/2010/main" val="124743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140-FFA6-46F7-B6CF-FA832C707D0E}"/>
              </a:ext>
            </a:extLst>
          </p:cNvPr>
          <p:cNvSpPr>
            <a:spLocks noGrp="1"/>
          </p:cNvSpPr>
          <p:nvPr>
            <p:ph type="title"/>
          </p:nvPr>
        </p:nvSpPr>
        <p:spPr/>
        <p:txBody>
          <a:bodyPr/>
          <a:lstStyle/>
          <a:p>
            <a:r>
              <a:rPr lang="en-US" dirty="0"/>
              <a:t>Confusion Matrix</a:t>
            </a:r>
          </a:p>
        </p:txBody>
      </p:sp>
      <p:pic>
        <p:nvPicPr>
          <p:cNvPr id="4" name="Picture 3">
            <a:extLst>
              <a:ext uri="{FF2B5EF4-FFF2-40B4-BE49-F238E27FC236}">
                <a16:creationId xmlns:a16="http://schemas.microsoft.com/office/drawing/2014/main" id="{DF233334-A0F1-4117-BC9A-DE6747946A88}"/>
              </a:ext>
            </a:extLst>
          </p:cNvPr>
          <p:cNvPicPr>
            <a:picLocks noChangeAspect="1"/>
          </p:cNvPicPr>
          <p:nvPr/>
        </p:nvPicPr>
        <p:blipFill>
          <a:blip r:embed="rId2"/>
          <a:stretch>
            <a:fillRect/>
          </a:stretch>
        </p:blipFill>
        <p:spPr>
          <a:xfrm>
            <a:off x="1371600" y="1590417"/>
            <a:ext cx="6581008" cy="2442567"/>
          </a:xfrm>
          <a:prstGeom prst="rect">
            <a:avLst/>
          </a:prstGeom>
        </p:spPr>
      </p:pic>
      <p:pic>
        <p:nvPicPr>
          <p:cNvPr id="5" name="Picture 4">
            <a:extLst>
              <a:ext uri="{FF2B5EF4-FFF2-40B4-BE49-F238E27FC236}">
                <a16:creationId xmlns:a16="http://schemas.microsoft.com/office/drawing/2014/main" id="{AB25132E-3EEB-4C62-9D3B-85B6BF442D69}"/>
              </a:ext>
            </a:extLst>
          </p:cNvPr>
          <p:cNvPicPr>
            <a:picLocks noChangeAspect="1"/>
          </p:cNvPicPr>
          <p:nvPr/>
        </p:nvPicPr>
        <p:blipFill>
          <a:blip r:embed="rId3"/>
          <a:stretch>
            <a:fillRect/>
          </a:stretch>
        </p:blipFill>
        <p:spPr>
          <a:xfrm>
            <a:off x="8221467" y="1590417"/>
            <a:ext cx="3704110" cy="2442566"/>
          </a:xfrm>
          <a:prstGeom prst="rect">
            <a:avLst/>
          </a:prstGeom>
        </p:spPr>
      </p:pic>
      <p:sp>
        <p:nvSpPr>
          <p:cNvPr id="7" name="Rectangle 6">
            <a:extLst>
              <a:ext uri="{FF2B5EF4-FFF2-40B4-BE49-F238E27FC236}">
                <a16:creationId xmlns:a16="http://schemas.microsoft.com/office/drawing/2014/main" id="{B6732646-9BF4-4856-B28E-BD39AF341831}"/>
              </a:ext>
            </a:extLst>
          </p:cNvPr>
          <p:cNvSpPr/>
          <p:nvPr/>
        </p:nvSpPr>
        <p:spPr>
          <a:xfrm>
            <a:off x="1168865" y="4443474"/>
            <a:ext cx="10891590" cy="1477328"/>
          </a:xfrm>
          <a:prstGeom prst="rect">
            <a:avLst/>
          </a:prstGeom>
        </p:spPr>
        <p:txBody>
          <a:bodyPr wrap="square">
            <a:spAutoFit/>
          </a:bodyPr>
          <a:lstStyle/>
          <a:p>
            <a:r>
              <a:rPr lang="en-US" dirty="0"/>
              <a:t>Evaluation criteria are with respect to </a:t>
            </a:r>
            <a:r>
              <a:rPr lang="en-US" b="1" dirty="0"/>
              <a:t>what we as researchers label as positive or negative</a:t>
            </a:r>
            <a:r>
              <a:rPr lang="en-US" dirty="0"/>
              <a:t>. Is a true positive a correctly labeled ham message or is it spam? </a:t>
            </a:r>
          </a:p>
          <a:p>
            <a:endParaRPr lang="en-US" dirty="0"/>
          </a:p>
          <a:p>
            <a:r>
              <a:rPr lang="en-US" dirty="0"/>
              <a:t>Based on how Python printed the confusion matrix, it looks like ham is the true label. With this in mind, it is better to think of your calculations in sentence form to get clearer insights.</a:t>
            </a:r>
          </a:p>
        </p:txBody>
      </p:sp>
    </p:spTree>
    <p:extLst>
      <p:ext uri="{BB962C8B-B14F-4D97-AF65-F5344CB8AC3E}">
        <p14:creationId xmlns:p14="http://schemas.microsoft.com/office/powerpoint/2010/main" val="30173122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04526AFBF55640B3544CA24E68C255" ma:contentTypeVersion="12" ma:contentTypeDescription="Create a new document." ma:contentTypeScope="" ma:versionID="3187f5835c2294b6681b532459e36575">
  <xsd:schema xmlns:xsd="http://www.w3.org/2001/XMLSchema" xmlns:xs="http://www.w3.org/2001/XMLSchema" xmlns:p="http://schemas.microsoft.com/office/2006/metadata/properties" xmlns:ns3="fbcf1e20-a5d2-4e34-9c90-bf880f4a649f" xmlns:ns4="b0033551-ef63-4990-abb2-f17f82354c92" targetNamespace="http://schemas.microsoft.com/office/2006/metadata/properties" ma:root="true" ma:fieldsID="5883216b546d2652916097e1bb1aa579" ns3:_="" ns4:_="">
    <xsd:import namespace="fbcf1e20-a5d2-4e34-9c90-bf880f4a649f"/>
    <xsd:import namespace="b0033551-ef63-4990-abb2-f17f82354c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cf1e20-a5d2-4e34-9c90-bf880f4a64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033551-ef63-4990-abb2-f17f82354c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11DE4-7797-42B7-BC69-11FA5960CB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503D4F-73B0-40A1-AE97-833DFB53A39B}">
  <ds:schemaRefs>
    <ds:schemaRef ds:uri="http://schemas.microsoft.com/sharepoint/v3/contenttype/forms"/>
  </ds:schemaRefs>
</ds:datastoreItem>
</file>

<file path=customXml/itemProps3.xml><?xml version="1.0" encoding="utf-8"?>
<ds:datastoreItem xmlns:ds="http://schemas.openxmlformats.org/officeDocument/2006/customXml" ds:itemID="{45B29EC0-43D6-4800-B470-E2638CC0B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cf1e20-a5d2-4e34-9c90-bf880f4a649f"/>
    <ds:schemaRef ds:uri="b0033551-ef63-4990-abb2-f17f82354c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51</TotalTime>
  <Words>429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Naïve Bayes Classifier</vt:lpstr>
      <vt:lpstr>Specification </vt:lpstr>
      <vt:lpstr>Background </vt:lpstr>
      <vt:lpstr>Data set </vt:lpstr>
      <vt:lpstr>Getting our Words </vt:lpstr>
      <vt:lpstr>Training</vt:lpstr>
      <vt:lpstr>vocab_classed, vocab_probs</vt:lpstr>
      <vt:lpstr>Testing</vt:lpstr>
      <vt:lpstr>Confusion Matrix</vt:lpstr>
      <vt:lpstr>Accuracy Metrics</vt:lpstr>
      <vt:lpstr>Accuracy Metrics</vt:lpstr>
      <vt:lpstr>Discussion</vt:lpstr>
      <vt:lpstr>Missed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dc:title>
  <dc:creator>Julian Carrasquillo</dc:creator>
  <cp:lastModifiedBy>Julian Carrasquillo</cp:lastModifiedBy>
  <cp:revision>7</cp:revision>
  <dcterms:created xsi:type="dcterms:W3CDTF">2020-02-11T13:57:13Z</dcterms:created>
  <dcterms:modified xsi:type="dcterms:W3CDTF">2020-02-11T23:21:39Z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0x0101009C04526AFBF55640B3544CA24E68C255</vt:lpwstr>
  </property>
</Properties>
</file>