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2"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46104" autoAdjust="0"/>
  </p:normalViewPr>
  <p:slideViewPr>
    <p:cSldViewPr snapToGrid="0">
      <p:cViewPr varScale="1">
        <p:scale>
          <a:sx n="39" d="100"/>
          <a:sy n="39" d="100"/>
        </p:scale>
        <p:origin x="1644" y="2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julia\Documents\AACC\CTP%20103\Projects\Kovrigin_TransferColleg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AACC Savings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Financials!$A$7:$A$12</c:f>
              <c:strCache>
                <c:ptCount val="6"/>
                <c:pt idx="0">
                  <c:v>UMD</c:v>
                </c:pt>
                <c:pt idx="1">
                  <c:v>Cornell </c:v>
                </c:pt>
                <c:pt idx="2">
                  <c:v>MIT</c:v>
                </c:pt>
                <c:pt idx="3">
                  <c:v>Alabama State University</c:v>
                </c:pt>
                <c:pt idx="4">
                  <c:v>University of MN Twin Cities</c:v>
                </c:pt>
                <c:pt idx="5">
                  <c:v>UMBC</c:v>
                </c:pt>
              </c:strCache>
            </c:strRef>
          </c:cat>
          <c:val>
            <c:numRef>
              <c:f>Financials!$N$7:$N$12</c:f>
              <c:numCache>
                <c:formatCode>"$"#,##0_);[Red]\("$"#,##0\)</c:formatCode>
                <c:ptCount val="6"/>
                <c:pt idx="0">
                  <c:v>39192</c:v>
                </c:pt>
                <c:pt idx="1">
                  <c:v>138308</c:v>
                </c:pt>
                <c:pt idx="2">
                  <c:v>125456</c:v>
                </c:pt>
                <c:pt idx="3">
                  <c:v>45220</c:v>
                </c:pt>
                <c:pt idx="4">
                  <c:v>42066</c:v>
                </c:pt>
                <c:pt idx="5">
                  <c:v>40916</c:v>
                </c:pt>
              </c:numCache>
            </c:numRef>
          </c:val>
          <c:extLst>
            <c:ext xmlns:c16="http://schemas.microsoft.com/office/drawing/2014/chart" uri="{C3380CC4-5D6E-409C-BE32-E72D297353CC}">
              <c16:uniqueId val="{00000000-9B75-4415-A083-98810FA563B0}"/>
            </c:ext>
          </c:extLst>
        </c:ser>
        <c:dLbls>
          <c:showLegendKey val="0"/>
          <c:showVal val="1"/>
          <c:showCatName val="0"/>
          <c:showSerName val="0"/>
          <c:showPercent val="0"/>
          <c:showBubbleSize val="0"/>
        </c:dLbls>
        <c:gapWidth val="65"/>
        <c:shape val="box"/>
        <c:axId val="514436336"/>
        <c:axId val="613714992"/>
        <c:axId val="0"/>
      </c:bar3DChart>
      <c:catAx>
        <c:axId val="5144363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13714992"/>
        <c:crosses val="autoZero"/>
        <c:auto val="1"/>
        <c:lblAlgn val="ctr"/>
        <c:lblOffset val="100"/>
        <c:noMultiLvlLbl val="0"/>
      </c:catAx>
      <c:valAx>
        <c:axId val="613714992"/>
        <c:scaling>
          <c:orientation val="minMax"/>
        </c:scaling>
        <c:delete val="0"/>
        <c:axPos val="l"/>
        <c:majorGridlines>
          <c:spPr>
            <a:ln w="9525" cap="flat" cmpd="sng" algn="ctr">
              <a:solidFill>
                <a:schemeClr val="dk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14436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geobrava.wordpress.com/2014/06/03/ott-and-multi-screen-tv-drive-spending-on-video-equipment/" TargetMode="External"/><Relationship Id="rId1" Type="http://schemas.openxmlformats.org/officeDocument/2006/relationships/image" Target="../media/image3.jpg"/><Relationship Id="rId6" Type="http://schemas.openxmlformats.org/officeDocument/2006/relationships/hyperlink" Target="https://revistafabulas.com/2018/04/21/autor-de-o-diario-de-um-banana-receia-que-as-criancas-estejam-a-perder-a-capacidade-de-conversar/" TargetMode="External"/><Relationship Id="rId5" Type="http://schemas.openxmlformats.org/officeDocument/2006/relationships/image" Target="../media/image5.jpg"/><Relationship Id="rId4" Type="http://schemas.openxmlformats.org/officeDocument/2006/relationships/hyperlink" Target="http://theconversation.com/evolution-of-moral-outrage-ill-punish-your-bad-behavior-to-make-me-look-good-55103"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geobrava.wordpress.com/2014/06/03/ott-and-multi-screen-tv-drive-spending-on-video-equipment/" TargetMode="External"/><Relationship Id="rId1" Type="http://schemas.openxmlformats.org/officeDocument/2006/relationships/image" Target="../media/image3.jpg"/><Relationship Id="rId6" Type="http://schemas.openxmlformats.org/officeDocument/2006/relationships/hyperlink" Target="https://revistafabulas.com/2018/04/21/autor-de-o-diario-de-um-banana-receia-que-as-criancas-estejam-a-perder-a-capacidade-de-conversar/" TargetMode="External"/><Relationship Id="rId5" Type="http://schemas.openxmlformats.org/officeDocument/2006/relationships/image" Target="../media/image5.jpg"/><Relationship Id="rId4" Type="http://schemas.openxmlformats.org/officeDocument/2006/relationships/hyperlink" Target="http://theconversation.com/evolution-of-moral-outrage-ill-punish-your-bad-behavior-to-make-me-look-good-55103"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C8935D-9781-4AFF-B455-853872828B38}" type="doc">
      <dgm:prSet loTypeId="urn:microsoft.com/office/officeart/2005/8/layout/vList3" loCatId="list" qsTypeId="urn:microsoft.com/office/officeart/2005/8/quickstyle/simple4" qsCatId="simple" csTypeId="urn:microsoft.com/office/officeart/2005/8/colors/accent1_2" csCatId="accent1" phldr="1"/>
      <dgm:spPr/>
      <dgm:t>
        <a:bodyPr/>
        <a:lstStyle/>
        <a:p>
          <a:endParaRPr lang="en-US"/>
        </a:p>
      </dgm:t>
    </dgm:pt>
    <dgm:pt modelId="{E99BB424-9BDE-4567-9432-BA0BFCEF55BB}">
      <dgm:prSet phldrT="[Text]"/>
      <dgm:spPr/>
      <dgm:t>
        <a:bodyPr/>
        <a:lstStyle/>
        <a:p>
          <a:r>
            <a:rPr lang="en-US" dirty="0"/>
            <a:t>the decline of face-to-face communication amongst friends and family</a:t>
          </a:r>
        </a:p>
      </dgm:t>
    </dgm:pt>
    <dgm:pt modelId="{9AF5AC51-CA57-45E4-8F31-B80AA3B7BFD5}" type="parTrans" cxnId="{A536C3C7-5E0A-427F-8393-511CF6346C6D}">
      <dgm:prSet/>
      <dgm:spPr/>
      <dgm:t>
        <a:bodyPr/>
        <a:lstStyle/>
        <a:p>
          <a:endParaRPr lang="en-US"/>
        </a:p>
      </dgm:t>
    </dgm:pt>
    <dgm:pt modelId="{F39D909B-1D2C-4F2B-A3D5-C17A5FEBF4D8}" type="sibTrans" cxnId="{A536C3C7-5E0A-427F-8393-511CF6346C6D}">
      <dgm:prSet/>
      <dgm:spPr/>
      <dgm:t>
        <a:bodyPr/>
        <a:lstStyle/>
        <a:p>
          <a:endParaRPr lang="en-US"/>
        </a:p>
      </dgm:t>
    </dgm:pt>
    <dgm:pt modelId="{09DB6BF4-37D0-4D16-A28C-DF7310E21FF4}">
      <dgm:prSet phldrT="[Text]"/>
      <dgm:spPr/>
      <dgm:t>
        <a:bodyPr/>
        <a:lstStyle/>
        <a:p>
          <a:r>
            <a:rPr lang="en-US" dirty="0"/>
            <a:t>how the lack of face-to-face communication affects the workplace</a:t>
          </a:r>
        </a:p>
      </dgm:t>
    </dgm:pt>
    <dgm:pt modelId="{28C3295F-49DF-47A6-86D7-8E979FB0CF7A}" type="parTrans" cxnId="{55D1C4A2-78F7-4D43-B502-562041EEF5BC}">
      <dgm:prSet/>
      <dgm:spPr/>
      <dgm:t>
        <a:bodyPr/>
        <a:lstStyle/>
        <a:p>
          <a:endParaRPr lang="en-US"/>
        </a:p>
      </dgm:t>
    </dgm:pt>
    <dgm:pt modelId="{9372A8FC-A04A-4CF2-BFA3-9AD3DE906172}" type="sibTrans" cxnId="{55D1C4A2-78F7-4D43-B502-562041EEF5BC}">
      <dgm:prSet/>
      <dgm:spPr/>
      <dgm:t>
        <a:bodyPr/>
        <a:lstStyle/>
        <a:p>
          <a:endParaRPr lang="en-US"/>
        </a:p>
      </dgm:t>
    </dgm:pt>
    <dgm:pt modelId="{CF3BC0AC-3361-4685-99E7-6AC14FD82F81}">
      <dgm:prSet phldrT="[Text]"/>
      <dgm:spPr/>
      <dgm:t>
        <a:bodyPr/>
        <a:lstStyle/>
        <a:p>
          <a:r>
            <a:rPr lang="en-US" dirty="0"/>
            <a:t>how communication through digital devices negatively affects the younger generation, the future of our society</a:t>
          </a:r>
        </a:p>
      </dgm:t>
    </dgm:pt>
    <dgm:pt modelId="{633A522F-0765-40D6-830C-6F202978C2EA}" type="parTrans" cxnId="{32EC8176-BD5D-479B-95BD-94588AB627A4}">
      <dgm:prSet/>
      <dgm:spPr/>
      <dgm:t>
        <a:bodyPr/>
        <a:lstStyle/>
        <a:p>
          <a:endParaRPr lang="en-US"/>
        </a:p>
      </dgm:t>
    </dgm:pt>
    <dgm:pt modelId="{7DD4F796-7AB0-4F6B-93B7-812EC15EDDBC}" type="sibTrans" cxnId="{32EC8176-BD5D-479B-95BD-94588AB627A4}">
      <dgm:prSet/>
      <dgm:spPr/>
      <dgm:t>
        <a:bodyPr/>
        <a:lstStyle/>
        <a:p>
          <a:endParaRPr lang="en-US"/>
        </a:p>
      </dgm:t>
    </dgm:pt>
    <dgm:pt modelId="{35BB89D2-331B-4439-95A5-5565626ACF9E}" type="pres">
      <dgm:prSet presAssocID="{32C8935D-9781-4AFF-B455-853872828B38}" presName="linearFlow" presStyleCnt="0">
        <dgm:presLayoutVars>
          <dgm:dir/>
          <dgm:resizeHandles val="exact"/>
        </dgm:presLayoutVars>
      </dgm:prSet>
      <dgm:spPr/>
    </dgm:pt>
    <dgm:pt modelId="{EA6B9D7F-1057-4A0F-89DD-756D3D0518B6}" type="pres">
      <dgm:prSet presAssocID="{E99BB424-9BDE-4567-9432-BA0BFCEF55BB}" presName="composite" presStyleCnt="0"/>
      <dgm:spPr/>
    </dgm:pt>
    <dgm:pt modelId="{08FAC386-CF60-4719-ADD2-51A5C1F860D7}" type="pres">
      <dgm:prSet presAssocID="{E99BB424-9BDE-4567-9432-BA0BFCEF55BB}"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5000" r="-25000"/>
          </a:stretch>
        </a:blipFill>
      </dgm:spPr>
    </dgm:pt>
    <dgm:pt modelId="{7A4CED5A-E5F8-49E3-B6B5-BBC0200F1ECB}" type="pres">
      <dgm:prSet presAssocID="{E99BB424-9BDE-4567-9432-BA0BFCEF55BB}" presName="txShp" presStyleLbl="node1" presStyleIdx="0" presStyleCnt="3">
        <dgm:presLayoutVars>
          <dgm:bulletEnabled val="1"/>
        </dgm:presLayoutVars>
      </dgm:prSet>
      <dgm:spPr/>
    </dgm:pt>
    <dgm:pt modelId="{25285728-7C28-4A0D-AC1E-28CBBE9E0719}" type="pres">
      <dgm:prSet presAssocID="{F39D909B-1D2C-4F2B-A3D5-C17A5FEBF4D8}" presName="spacing" presStyleCnt="0"/>
      <dgm:spPr/>
    </dgm:pt>
    <dgm:pt modelId="{8B8D1747-8838-4A02-BEEC-F44283226A22}" type="pres">
      <dgm:prSet presAssocID="{09DB6BF4-37D0-4D16-A28C-DF7310E21FF4}" presName="composite" presStyleCnt="0"/>
      <dgm:spPr/>
    </dgm:pt>
    <dgm:pt modelId="{7A24251D-E871-4630-873E-4FB439C4C018}" type="pres">
      <dgm:prSet presAssocID="{09DB6BF4-37D0-4D16-A28C-DF7310E21FF4}"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dgm:spPr>
    </dgm:pt>
    <dgm:pt modelId="{730C98E8-E462-484A-8C96-3F9041D76592}" type="pres">
      <dgm:prSet presAssocID="{09DB6BF4-37D0-4D16-A28C-DF7310E21FF4}" presName="txShp" presStyleLbl="node1" presStyleIdx="1" presStyleCnt="3">
        <dgm:presLayoutVars>
          <dgm:bulletEnabled val="1"/>
        </dgm:presLayoutVars>
      </dgm:prSet>
      <dgm:spPr/>
    </dgm:pt>
    <dgm:pt modelId="{1CFBAE49-D543-477C-9F31-E216B6344A21}" type="pres">
      <dgm:prSet presAssocID="{9372A8FC-A04A-4CF2-BFA3-9AD3DE906172}" presName="spacing" presStyleCnt="0"/>
      <dgm:spPr/>
    </dgm:pt>
    <dgm:pt modelId="{234FC580-E198-405D-B117-A18034BF10DD}" type="pres">
      <dgm:prSet presAssocID="{CF3BC0AC-3361-4685-99E7-6AC14FD82F81}" presName="composite" presStyleCnt="0"/>
      <dgm:spPr/>
    </dgm:pt>
    <dgm:pt modelId="{DCE9D1E8-3C1E-433E-9962-45FCCE7E817E}" type="pres">
      <dgm:prSet presAssocID="{CF3BC0AC-3361-4685-99E7-6AC14FD82F81}"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5000" r="-25000"/>
          </a:stretch>
        </a:blipFill>
      </dgm:spPr>
    </dgm:pt>
    <dgm:pt modelId="{812F64C9-2B7C-4727-95C1-9DD1DC1E9308}" type="pres">
      <dgm:prSet presAssocID="{CF3BC0AC-3361-4685-99E7-6AC14FD82F81}" presName="txShp" presStyleLbl="node1" presStyleIdx="2" presStyleCnt="3">
        <dgm:presLayoutVars>
          <dgm:bulletEnabled val="1"/>
        </dgm:presLayoutVars>
      </dgm:prSet>
      <dgm:spPr/>
    </dgm:pt>
  </dgm:ptLst>
  <dgm:cxnLst>
    <dgm:cxn modelId="{32EC8176-BD5D-479B-95BD-94588AB627A4}" srcId="{32C8935D-9781-4AFF-B455-853872828B38}" destId="{CF3BC0AC-3361-4685-99E7-6AC14FD82F81}" srcOrd="2" destOrd="0" parTransId="{633A522F-0765-40D6-830C-6F202978C2EA}" sibTransId="{7DD4F796-7AB0-4F6B-93B7-812EC15EDDBC}"/>
    <dgm:cxn modelId="{CA02C482-683B-4C67-B641-7361D564365A}" type="presOf" srcId="{32C8935D-9781-4AFF-B455-853872828B38}" destId="{35BB89D2-331B-4439-95A5-5565626ACF9E}" srcOrd="0" destOrd="0" presId="urn:microsoft.com/office/officeart/2005/8/layout/vList3"/>
    <dgm:cxn modelId="{D1281298-AAD9-4119-BE7E-86189D6E4139}" type="presOf" srcId="{09DB6BF4-37D0-4D16-A28C-DF7310E21FF4}" destId="{730C98E8-E462-484A-8C96-3F9041D76592}" srcOrd="0" destOrd="0" presId="urn:microsoft.com/office/officeart/2005/8/layout/vList3"/>
    <dgm:cxn modelId="{55D1C4A2-78F7-4D43-B502-562041EEF5BC}" srcId="{32C8935D-9781-4AFF-B455-853872828B38}" destId="{09DB6BF4-37D0-4D16-A28C-DF7310E21FF4}" srcOrd="1" destOrd="0" parTransId="{28C3295F-49DF-47A6-86D7-8E979FB0CF7A}" sibTransId="{9372A8FC-A04A-4CF2-BFA3-9AD3DE906172}"/>
    <dgm:cxn modelId="{E4DE9CA5-1295-4DE0-B9D8-25665B29C879}" type="presOf" srcId="{CF3BC0AC-3361-4685-99E7-6AC14FD82F81}" destId="{812F64C9-2B7C-4727-95C1-9DD1DC1E9308}" srcOrd="0" destOrd="0" presId="urn:microsoft.com/office/officeart/2005/8/layout/vList3"/>
    <dgm:cxn modelId="{A536C3C7-5E0A-427F-8393-511CF6346C6D}" srcId="{32C8935D-9781-4AFF-B455-853872828B38}" destId="{E99BB424-9BDE-4567-9432-BA0BFCEF55BB}" srcOrd="0" destOrd="0" parTransId="{9AF5AC51-CA57-45E4-8F31-B80AA3B7BFD5}" sibTransId="{F39D909B-1D2C-4F2B-A3D5-C17A5FEBF4D8}"/>
    <dgm:cxn modelId="{8E9A00D7-F911-4BEB-8465-94ADC8966261}" type="presOf" srcId="{E99BB424-9BDE-4567-9432-BA0BFCEF55BB}" destId="{7A4CED5A-E5F8-49E3-B6B5-BBC0200F1ECB}" srcOrd="0" destOrd="0" presId="urn:microsoft.com/office/officeart/2005/8/layout/vList3"/>
    <dgm:cxn modelId="{8B7B2D88-24C0-4612-BF3D-26511F642750}" type="presParOf" srcId="{35BB89D2-331B-4439-95A5-5565626ACF9E}" destId="{EA6B9D7F-1057-4A0F-89DD-756D3D0518B6}" srcOrd="0" destOrd="0" presId="urn:microsoft.com/office/officeart/2005/8/layout/vList3"/>
    <dgm:cxn modelId="{763613E5-7A18-4690-BA5A-BA5A8A71CD08}" type="presParOf" srcId="{EA6B9D7F-1057-4A0F-89DD-756D3D0518B6}" destId="{08FAC386-CF60-4719-ADD2-51A5C1F860D7}" srcOrd="0" destOrd="0" presId="urn:microsoft.com/office/officeart/2005/8/layout/vList3"/>
    <dgm:cxn modelId="{09FE4B2C-0732-42A9-ABC6-2F1EB643AE41}" type="presParOf" srcId="{EA6B9D7F-1057-4A0F-89DD-756D3D0518B6}" destId="{7A4CED5A-E5F8-49E3-B6B5-BBC0200F1ECB}" srcOrd="1" destOrd="0" presId="urn:microsoft.com/office/officeart/2005/8/layout/vList3"/>
    <dgm:cxn modelId="{83D694E9-208E-4111-8352-BC24EE65C5EE}" type="presParOf" srcId="{35BB89D2-331B-4439-95A5-5565626ACF9E}" destId="{25285728-7C28-4A0D-AC1E-28CBBE9E0719}" srcOrd="1" destOrd="0" presId="urn:microsoft.com/office/officeart/2005/8/layout/vList3"/>
    <dgm:cxn modelId="{B47F3A4F-8C34-482F-AD1D-A78A071B15D9}" type="presParOf" srcId="{35BB89D2-331B-4439-95A5-5565626ACF9E}" destId="{8B8D1747-8838-4A02-BEEC-F44283226A22}" srcOrd="2" destOrd="0" presId="urn:microsoft.com/office/officeart/2005/8/layout/vList3"/>
    <dgm:cxn modelId="{780C1E36-D517-4DA8-A09F-DFF7DA9361D2}" type="presParOf" srcId="{8B8D1747-8838-4A02-BEEC-F44283226A22}" destId="{7A24251D-E871-4630-873E-4FB439C4C018}" srcOrd="0" destOrd="0" presId="urn:microsoft.com/office/officeart/2005/8/layout/vList3"/>
    <dgm:cxn modelId="{F80DDBDA-F54A-4FD1-A8C4-2C4EA91F2AE6}" type="presParOf" srcId="{8B8D1747-8838-4A02-BEEC-F44283226A22}" destId="{730C98E8-E462-484A-8C96-3F9041D76592}" srcOrd="1" destOrd="0" presId="urn:microsoft.com/office/officeart/2005/8/layout/vList3"/>
    <dgm:cxn modelId="{18F14443-A887-4D82-8F01-D7A685BEA48F}" type="presParOf" srcId="{35BB89D2-331B-4439-95A5-5565626ACF9E}" destId="{1CFBAE49-D543-477C-9F31-E216B6344A21}" srcOrd="3" destOrd="0" presId="urn:microsoft.com/office/officeart/2005/8/layout/vList3"/>
    <dgm:cxn modelId="{CEE229B0-1A0E-4E63-B39D-5DA7D25D4212}" type="presParOf" srcId="{35BB89D2-331B-4439-95A5-5565626ACF9E}" destId="{234FC580-E198-405D-B117-A18034BF10DD}" srcOrd="4" destOrd="0" presId="urn:microsoft.com/office/officeart/2005/8/layout/vList3"/>
    <dgm:cxn modelId="{4BD710CA-D1A6-4ADB-A826-50C276B9BB19}" type="presParOf" srcId="{234FC580-E198-405D-B117-A18034BF10DD}" destId="{DCE9D1E8-3C1E-433E-9962-45FCCE7E817E}" srcOrd="0" destOrd="0" presId="urn:microsoft.com/office/officeart/2005/8/layout/vList3"/>
    <dgm:cxn modelId="{1E0BA1A7-2974-4C26-A718-ECF4D960219A}" type="presParOf" srcId="{234FC580-E198-405D-B117-A18034BF10DD}" destId="{812F64C9-2B7C-4727-95C1-9DD1DC1E930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F71909-D65D-4E17-9FB4-EF8D28572703}"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96025ED6-2FF7-4F37-8304-C6948059582F}">
      <dgm:prSet phldrT="[Text]" custT="1"/>
      <dgm:spPr/>
      <dgm:t>
        <a:bodyPr/>
        <a:lstStyle/>
        <a:p>
          <a:r>
            <a:rPr lang="en-US" sz="2400" b="1" dirty="0"/>
            <a:t>Face-to-face communication amongst friends and family is degrading due to digital devices</a:t>
          </a:r>
        </a:p>
      </dgm:t>
    </dgm:pt>
    <dgm:pt modelId="{1913B098-48AF-40FF-BA0E-152EBE0244CA}" type="parTrans" cxnId="{7C23CBDB-8980-437A-824E-36D4B4E20B72}">
      <dgm:prSet/>
      <dgm:spPr/>
      <dgm:t>
        <a:bodyPr/>
        <a:lstStyle/>
        <a:p>
          <a:endParaRPr lang="en-US"/>
        </a:p>
      </dgm:t>
    </dgm:pt>
    <dgm:pt modelId="{562C8708-4E0F-4CD6-B28A-6F9E6A70FD0D}" type="sibTrans" cxnId="{7C23CBDB-8980-437A-824E-36D4B4E20B72}">
      <dgm:prSet/>
      <dgm:spPr/>
      <dgm:t>
        <a:bodyPr/>
        <a:lstStyle/>
        <a:p>
          <a:endParaRPr lang="en-US"/>
        </a:p>
      </dgm:t>
    </dgm:pt>
    <dgm:pt modelId="{DA64D05A-817D-405D-A014-DBD53506F501}">
      <dgm:prSet phldrT="[Text]" custT="1"/>
      <dgm:spPr/>
      <dgm:t>
        <a:bodyPr/>
        <a:lstStyle/>
        <a:p>
          <a:r>
            <a:rPr lang="en-US" sz="2000" b="0" dirty="0"/>
            <a:t> the presence of a cellphone in face-to-face communication really affects the way a person’s relationships develops with whoever they are communicating with.</a:t>
          </a:r>
        </a:p>
      </dgm:t>
    </dgm:pt>
    <dgm:pt modelId="{F8D530E5-BC3F-4B9C-91BE-E0D20A524552}" type="parTrans" cxnId="{C02E02D4-ADB1-4A23-A070-559CE4F706A9}">
      <dgm:prSet/>
      <dgm:spPr/>
      <dgm:t>
        <a:bodyPr/>
        <a:lstStyle/>
        <a:p>
          <a:endParaRPr lang="en-US"/>
        </a:p>
      </dgm:t>
    </dgm:pt>
    <dgm:pt modelId="{BB6109BC-CFC5-4B86-8EFC-B91D5CB5376A}" type="sibTrans" cxnId="{C02E02D4-ADB1-4A23-A070-559CE4F706A9}">
      <dgm:prSet/>
      <dgm:spPr/>
      <dgm:t>
        <a:bodyPr/>
        <a:lstStyle/>
        <a:p>
          <a:endParaRPr lang="en-US"/>
        </a:p>
      </dgm:t>
    </dgm:pt>
    <dgm:pt modelId="{3BF2ADE1-693B-468C-ADE4-ABD8BA0077E3}">
      <dgm:prSet phldrT="[Text]" custT="1"/>
      <dgm:spPr/>
      <dgm:t>
        <a:bodyPr/>
        <a:lstStyle/>
        <a:p>
          <a:r>
            <a:rPr lang="en-US" sz="2000" b="0" dirty="0"/>
            <a:t> It's not only young adults that use their cellphones during family time. Children point out that their parents will miss out on important times during sporting events because they were on the phone. </a:t>
          </a:r>
        </a:p>
      </dgm:t>
    </dgm:pt>
    <dgm:pt modelId="{611CB21F-2B98-4F91-B97D-7E566C13B6C1}" type="parTrans" cxnId="{A0EAB0D4-CA93-4D1B-B32E-365EDBED5841}">
      <dgm:prSet/>
      <dgm:spPr/>
      <dgm:t>
        <a:bodyPr/>
        <a:lstStyle/>
        <a:p>
          <a:endParaRPr lang="en-US"/>
        </a:p>
      </dgm:t>
    </dgm:pt>
    <dgm:pt modelId="{81A42601-FD86-4BB0-A18D-903CC9A0658B}" type="sibTrans" cxnId="{A0EAB0D4-CA93-4D1B-B32E-365EDBED5841}">
      <dgm:prSet/>
      <dgm:spPr/>
      <dgm:t>
        <a:bodyPr/>
        <a:lstStyle/>
        <a:p>
          <a:endParaRPr lang="en-US"/>
        </a:p>
      </dgm:t>
    </dgm:pt>
    <dgm:pt modelId="{82F350C4-D5DA-4951-829E-7387654DB055}">
      <dgm:prSet phldrT="[Text]" custT="1"/>
      <dgm:spPr/>
      <dgm:t>
        <a:bodyPr/>
        <a:lstStyle/>
        <a:p>
          <a:r>
            <a:rPr lang="en-US" sz="2000" b="0" dirty="0"/>
            <a:t>The bond that is formed through face-to-face communication that gets lost in the digital space. </a:t>
          </a:r>
        </a:p>
      </dgm:t>
    </dgm:pt>
    <dgm:pt modelId="{C8D22FD7-822A-4D72-9A47-DA739FBD7EED}" type="parTrans" cxnId="{B37E06C4-1CD4-4A0D-B16D-D9F1B29D5E95}">
      <dgm:prSet/>
      <dgm:spPr/>
      <dgm:t>
        <a:bodyPr/>
        <a:lstStyle/>
        <a:p>
          <a:endParaRPr lang="en-US"/>
        </a:p>
      </dgm:t>
    </dgm:pt>
    <dgm:pt modelId="{2E95AC89-D733-4EAE-8321-DBA808A6D919}" type="sibTrans" cxnId="{B37E06C4-1CD4-4A0D-B16D-D9F1B29D5E95}">
      <dgm:prSet/>
      <dgm:spPr/>
      <dgm:t>
        <a:bodyPr/>
        <a:lstStyle/>
        <a:p>
          <a:endParaRPr lang="en-US"/>
        </a:p>
      </dgm:t>
    </dgm:pt>
    <dgm:pt modelId="{D9A59B08-F7A7-4F0B-8414-577CE4541643}">
      <dgm:prSet phldrT="[Text]" custT="1"/>
      <dgm:spPr/>
      <dgm:t>
        <a:bodyPr/>
        <a:lstStyle/>
        <a:p>
          <a:r>
            <a:rPr lang="en-US" sz="2000" b="0" dirty="0"/>
            <a:t>Emotional exchanges such as laughter, being sad when telling someone bad news, or apologizing will not translate in a text message or email the same way it does when you are face-to-face. </a:t>
          </a:r>
        </a:p>
      </dgm:t>
    </dgm:pt>
    <dgm:pt modelId="{DCD4DF69-C282-4CAA-A440-BA52C16D1F5F}" type="parTrans" cxnId="{8EEC695F-C94D-4CFB-93C7-B9B961DF1051}">
      <dgm:prSet/>
      <dgm:spPr/>
      <dgm:t>
        <a:bodyPr/>
        <a:lstStyle/>
        <a:p>
          <a:endParaRPr lang="en-US"/>
        </a:p>
      </dgm:t>
    </dgm:pt>
    <dgm:pt modelId="{F0DCF5DD-9648-495C-A482-E51000ECE20B}" type="sibTrans" cxnId="{8EEC695F-C94D-4CFB-93C7-B9B961DF1051}">
      <dgm:prSet/>
      <dgm:spPr/>
      <dgm:t>
        <a:bodyPr/>
        <a:lstStyle/>
        <a:p>
          <a:endParaRPr lang="en-US"/>
        </a:p>
      </dgm:t>
    </dgm:pt>
    <dgm:pt modelId="{D553A844-D315-48EB-84FF-F8BFFA23787A}">
      <dgm:prSet phldrT="[Text]" custT="1"/>
      <dgm:spPr/>
      <dgm:t>
        <a:bodyPr/>
        <a:lstStyle/>
        <a:p>
          <a:endParaRPr lang="en-US" sz="2000" b="0" dirty="0"/>
        </a:p>
      </dgm:t>
    </dgm:pt>
    <dgm:pt modelId="{E6E423E6-CFAB-4F70-A3A8-C5DB0FD1EF43}" type="parTrans" cxnId="{C225FE8C-C487-4B58-91BE-6F753F74DEFB}">
      <dgm:prSet/>
      <dgm:spPr/>
      <dgm:t>
        <a:bodyPr/>
        <a:lstStyle/>
        <a:p>
          <a:endParaRPr lang="en-US"/>
        </a:p>
      </dgm:t>
    </dgm:pt>
    <dgm:pt modelId="{91A2E5CA-2A70-44F1-806E-4B05EF486095}" type="sibTrans" cxnId="{C225FE8C-C487-4B58-91BE-6F753F74DEFB}">
      <dgm:prSet/>
      <dgm:spPr/>
      <dgm:t>
        <a:bodyPr/>
        <a:lstStyle/>
        <a:p>
          <a:endParaRPr lang="en-US"/>
        </a:p>
      </dgm:t>
    </dgm:pt>
    <dgm:pt modelId="{CF0A3672-6A4C-4A17-89AA-CC7991C6157D}">
      <dgm:prSet phldrT="[Text]" custT="1"/>
      <dgm:spPr/>
      <dgm:t>
        <a:bodyPr/>
        <a:lstStyle/>
        <a:p>
          <a:endParaRPr lang="en-US" sz="2000" b="0" dirty="0"/>
        </a:p>
      </dgm:t>
    </dgm:pt>
    <dgm:pt modelId="{C8D45281-098C-49E0-82EF-E7A291F6BB53}" type="parTrans" cxnId="{E0382C94-375C-4CFD-8AF9-841888B53639}">
      <dgm:prSet/>
      <dgm:spPr/>
      <dgm:t>
        <a:bodyPr/>
        <a:lstStyle/>
        <a:p>
          <a:endParaRPr lang="en-US"/>
        </a:p>
      </dgm:t>
    </dgm:pt>
    <dgm:pt modelId="{6412CDCB-D7EC-492A-A33E-23048994E92D}" type="sibTrans" cxnId="{E0382C94-375C-4CFD-8AF9-841888B53639}">
      <dgm:prSet/>
      <dgm:spPr/>
      <dgm:t>
        <a:bodyPr/>
        <a:lstStyle/>
        <a:p>
          <a:endParaRPr lang="en-US"/>
        </a:p>
      </dgm:t>
    </dgm:pt>
    <dgm:pt modelId="{04748EC6-9184-448E-AD25-DE74F10A33F6}">
      <dgm:prSet phldrT="[Text]" custT="1"/>
      <dgm:spPr/>
      <dgm:t>
        <a:bodyPr/>
        <a:lstStyle/>
        <a:p>
          <a:endParaRPr lang="en-US" sz="2000" b="0" dirty="0"/>
        </a:p>
      </dgm:t>
    </dgm:pt>
    <dgm:pt modelId="{FAD40F32-F254-449C-BEE2-7A8752D008D1}" type="parTrans" cxnId="{2FF80925-B8FA-4D3D-AB3C-417250BF3663}">
      <dgm:prSet/>
      <dgm:spPr/>
      <dgm:t>
        <a:bodyPr/>
        <a:lstStyle/>
        <a:p>
          <a:endParaRPr lang="en-US"/>
        </a:p>
      </dgm:t>
    </dgm:pt>
    <dgm:pt modelId="{D27D4006-BB86-4362-A3C0-037FAB4C1BB1}" type="sibTrans" cxnId="{2FF80925-B8FA-4D3D-AB3C-417250BF3663}">
      <dgm:prSet/>
      <dgm:spPr/>
      <dgm:t>
        <a:bodyPr/>
        <a:lstStyle/>
        <a:p>
          <a:endParaRPr lang="en-US"/>
        </a:p>
      </dgm:t>
    </dgm:pt>
    <dgm:pt modelId="{A8280981-4C24-42E3-8CEF-B01F2ECB66A1}">
      <dgm:prSet phldrT="[Text]" custT="1"/>
      <dgm:spPr/>
      <dgm:t>
        <a:bodyPr/>
        <a:lstStyle/>
        <a:p>
          <a:endParaRPr lang="en-US" sz="2000" b="0" dirty="0"/>
        </a:p>
      </dgm:t>
    </dgm:pt>
    <dgm:pt modelId="{90C7FF13-F7E7-49B6-BE91-E2731458B168}" type="parTrans" cxnId="{3C56AA71-996E-455A-9B28-3E4A6BBD44F4}">
      <dgm:prSet/>
      <dgm:spPr/>
      <dgm:t>
        <a:bodyPr/>
        <a:lstStyle/>
        <a:p>
          <a:endParaRPr lang="en-US"/>
        </a:p>
      </dgm:t>
    </dgm:pt>
    <dgm:pt modelId="{A60E42F9-CAB7-493A-B5B5-FD754A790AC8}" type="sibTrans" cxnId="{3C56AA71-996E-455A-9B28-3E4A6BBD44F4}">
      <dgm:prSet/>
      <dgm:spPr/>
      <dgm:t>
        <a:bodyPr/>
        <a:lstStyle/>
        <a:p>
          <a:endParaRPr lang="en-US"/>
        </a:p>
      </dgm:t>
    </dgm:pt>
    <dgm:pt modelId="{1A18F63A-B6D6-47C0-B530-5D4B464784E9}">
      <dgm:prSet phldrT="[Text]" custT="1"/>
      <dgm:spPr/>
      <dgm:t>
        <a:bodyPr/>
        <a:lstStyle/>
        <a:p>
          <a:endParaRPr lang="en-US" sz="2000" b="0" dirty="0"/>
        </a:p>
      </dgm:t>
    </dgm:pt>
    <dgm:pt modelId="{C5D4F310-5FC2-4CB1-85CB-F391363AC502}" type="parTrans" cxnId="{22960B67-6EFA-49A4-8425-762CFE21EBAA}">
      <dgm:prSet/>
      <dgm:spPr/>
      <dgm:t>
        <a:bodyPr/>
        <a:lstStyle/>
        <a:p>
          <a:endParaRPr lang="en-US"/>
        </a:p>
      </dgm:t>
    </dgm:pt>
    <dgm:pt modelId="{B81BCA15-6181-4790-9E82-33ABA39668C4}" type="sibTrans" cxnId="{22960B67-6EFA-49A4-8425-762CFE21EBAA}">
      <dgm:prSet/>
      <dgm:spPr/>
      <dgm:t>
        <a:bodyPr/>
        <a:lstStyle/>
        <a:p>
          <a:endParaRPr lang="en-US"/>
        </a:p>
      </dgm:t>
    </dgm:pt>
    <dgm:pt modelId="{EDBC203F-D697-473A-941A-0E9C6997FCEB}" type="pres">
      <dgm:prSet presAssocID="{80F71909-D65D-4E17-9FB4-EF8D28572703}" presName="linear" presStyleCnt="0">
        <dgm:presLayoutVars>
          <dgm:animLvl val="lvl"/>
          <dgm:resizeHandles val="exact"/>
        </dgm:presLayoutVars>
      </dgm:prSet>
      <dgm:spPr/>
    </dgm:pt>
    <dgm:pt modelId="{A5AD9B08-E0E4-4383-BC45-2A9C6421D79F}" type="pres">
      <dgm:prSet presAssocID="{96025ED6-2FF7-4F37-8304-C6948059582F}" presName="parentText" presStyleLbl="node1" presStyleIdx="0" presStyleCnt="1" custLinFactNeighborX="-717" custLinFactNeighborY="-56157">
        <dgm:presLayoutVars>
          <dgm:chMax val="0"/>
          <dgm:bulletEnabled val="1"/>
        </dgm:presLayoutVars>
      </dgm:prSet>
      <dgm:spPr/>
    </dgm:pt>
    <dgm:pt modelId="{FBF71D0D-E724-424C-B53D-1BD614826BB4}" type="pres">
      <dgm:prSet presAssocID="{96025ED6-2FF7-4F37-8304-C6948059582F}" presName="childText" presStyleLbl="revTx" presStyleIdx="0" presStyleCnt="1" custScaleX="99375" custScaleY="201182">
        <dgm:presLayoutVars>
          <dgm:bulletEnabled val="1"/>
        </dgm:presLayoutVars>
      </dgm:prSet>
      <dgm:spPr/>
    </dgm:pt>
  </dgm:ptLst>
  <dgm:cxnLst>
    <dgm:cxn modelId="{E1340823-6339-4661-9BA4-348B607F908E}" type="presOf" srcId="{82F350C4-D5DA-4951-829E-7387654DB055}" destId="{FBF71D0D-E724-424C-B53D-1BD614826BB4}" srcOrd="0" destOrd="7" presId="urn:microsoft.com/office/officeart/2005/8/layout/vList2"/>
    <dgm:cxn modelId="{2FF80925-B8FA-4D3D-AB3C-417250BF3663}" srcId="{96025ED6-2FF7-4F37-8304-C6948059582F}" destId="{04748EC6-9184-448E-AD25-DE74F10A33F6}" srcOrd="4" destOrd="0" parTransId="{FAD40F32-F254-449C-BEE2-7A8752D008D1}" sibTransId="{D27D4006-BB86-4362-A3C0-037FAB4C1BB1}"/>
    <dgm:cxn modelId="{8EEC695F-C94D-4CFB-93C7-B9B961DF1051}" srcId="{96025ED6-2FF7-4F37-8304-C6948059582F}" destId="{D9A59B08-F7A7-4F0B-8414-577CE4541643}" srcOrd="5" destOrd="0" parTransId="{DCD4DF69-C282-4CAA-A440-BA52C16D1F5F}" sibTransId="{F0DCF5DD-9648-495C-A482-E51000ECE20B}"/>
    <dgm:cxn modelId="{22960B67-6EFA-49A4-8425-762CFE21EBAA}" srcId="{96025ED6-2FF7-4F37-8304-C6948059582F}" destId="{1A18F63A-B6D6-47C0-B530-5D4B464784E9}" srcOrd="8" destOrd="0" parTransId="{C5D4F310-5FC2-4CB1-85CB-F391363AC502}" sibTransId="{B81BCA15-6181-4790-9E82-33ABA39668C4}"/>
    <dgm:cxn modelId="{42BE3F47-40AD-4433-A294-6805E5F6015E}" type="presOf" srcId="{CF0A3672-6A4C-4A17-89AA-CC7991C6157D}" destId="{FBF71D0D-E724-424C-B53D-1BD614826BB4}" srcOrd="0" destOrd="2" presId="urn:microsoft.com/office/officeart/2005/8/layout/vList2"/>
    <dgm:cxn modelId="{201C1C4B-5985-4DB1-9CA8-FDA5D57D3108}" type="presOf" srcId="{D553A844-D315-48EB-84FF-F8BFFA23787A}" destId="{FBF71D0D-E724-424C-B53D-1BD614826BB4}" srcOrd="0" destOrd="0" presId="urn:microsoft.com/office/officeart/2005/8/layout/vList2"/>
    <dgm:cxn modelId="{3C56AA71-996E-455A-9B28-3E4A6BBD44F4}" srcId="{96025ED6-2FF7-4F37-8304-C6948059582F}" destId="{A8280981-4C24-42E3-8CEF-B01F2ECB66A1}" srcOrd="6" destOrd="0" parTransId="{90C7FF13-F7E7-49B6-BE91-E2731458B168}" sibTransId="{A60E42F9-CAB7-493A-B5B5-FD754A790AC8}"/>
    <dgm:cxn modelId="{B1CEEC59-90C0-4AC9-BD9E-F6A2FDDA7A7D}" type="presOf" srcId="{04748EC6-9184-448E-AD25-DE74F10A33F6}" destId="{FBF71D0D-E724-424C-B53D-1BD614826BB4}" srcOrd="0" destOrd="4" presId="urn:microsoft.com/office/officeart/2005/8/layout/vList2"/>
    <dgm:cxn modelId="{9330D65A-8958-4B03-9559-54D984B1C591}" type="presOf" srcId="{80F71909-D65D-4E17-9FB4-EF8D28572703}" destId="{EDBC203F-D697-473A-941A-0E9C6997FCEB}" srcOrd="0" destOrd="0" presId="urn:microsoft.com/office/officeart/2005/8/layout/vList2"/>
    <dgm:cxn modelId="{C225FE8C-C487-4B58-91BE-6F753F74DEFB}" srcId="{96025ED6-2FF7-4F37-8304-C6948059582F}" destId="{D553A844-D315-48EB-84FF-F8BFFA23787A}" srcOrd="0" destOrd="0" parTransId="{E6E423E6-CFAB-4F70-A3A8-C5DB0FD1EF43}" sibTransId="{91A2E5CA-2A70-44F1-806E-4B05EF486095}"/>
    <dgm:cxn modelId="{E0382C94-375C-4CFD-8AF9-841888B53639}" srcId="{96025ED6-2FF7-4F37-8304-C6948059582F}" destId="{CF0A3672-6A4C-4A17-89AA-CC7991C6157D}" srcOrd="2" destOrd="0" parTransId="{C8D45281-098C-49E0-82EF-E7A291F6BB53}" sibTransId="{6412CDCB-D7EC-492A-A33E-23048994E92D}"/>
    <dgm:cxn modelId="{9CB0A7A7-7FC7-4D9B-BBE7-7DD1B20673C8}" type="presOf" srcId="{A8280981-4C24-42E3-8CEF-B01F2ECB66A1}" destId="{FBF71D0D-E724-424C-B53D-1BD614826BB4}" srcOrd="0" destOrd="6" presId="urn:microsoft.com/office/officeart/2005/8/layout/vList2"/>
    <dgm:cxn modelId="{9F1FA5A8-1C2D-4FFC-BA15-36EC3695D822}" type="presOf" srcId="{D9A59B08-F7A7-4F0B-8414-577CE4541643}" destId="{FBF71D0D-E724-424C-B53D-1BD614826BB4}" srcOrd="0" destOrd="5" presId="urn:microsoft.com/office/officeart/2005/8/layout/vList2"/>
    <dgm:cxn modelId="{0EA236C2-F6FB-46A5-A464-49DD9EE50BDE}" type="presOf" srcId="{96025ED6-2FF7-4F37-8304-C6948059582F}" destId="{A5AD9B08-E0E4-4383-BC45-2A9C6421D79F}" srcOrd="0" destOrd="0" presId="urn:microsoft.com/office/officeart/2005/8/layout/vList2"/>
    <dgm:cxn modelId="{95C0BFC3-B4A8-4FFE-95EC-516FD7AF2EA2}" type="presOf" srcId="{DA64D05A-817D-405D-A014-DBD53506F501}" destId="{FBF71D0D-E724-424C-B53D-1BD614826BB4}" srcOrd="0" destOrd="1" presId="urn:microsoft.com/office/officeart/2005/8/layout/vList2"/>
    <dgm:cxn modelId="{B37E06C4-1CD4-4A0D-B16D-D9F1B29D5E95}" srcId="{96025ED6-2FF7-4F37-8304-C6948059582F}" destId="{82F350C4-D5DA-4951-829E-7387654DB055}" srcOrd="7" destOrd="0" parTransId="{C8D22FD7-822A-4D72-9A47-DA739FBD7EED}" sibTransId="{2E95AC89-D733-4EAE-8321-DBA808A6D919}"/>
    <dgm:cxn modelId="{C02E02D4-ADB1-4A23-A070-559CE4F706A9}" srcId="{96025ED6-2FF7-4F37-8304-C6948059582F}" destId="{DA64D05A-817D-405D-A014-DBD53506F501}" srcOrd="1" destOrd="0" parTransId="{F8D530E5-BC3F-4B9C-91BE-E0D20A524552}" sibTransId="{BB6109BC-CFC5-4B86-8EFC-B91D5CB5376A}"/>
    <dgm:cxn modelId="{A0EAB0D4-CA93-4D1B-B32E-365EDBED5841}" srcId="{96025ED6-2FF7-4F37-8304-C6948059582F}" destId="{3BF2ADE1-693B-468C-ADE4-ABD8BA0077E3}" srcOrd="3" destOrd="0" parTransId="{611CB21F-2B98-4F91-B97D-7E566C13B6C1}" sibTransId="{81A42601-FD86-4BB0-A18D-903CC9A0658B}"/>
    <dgm:cxn modelId="{7C23CBDB-8980-437A-824E-36D4B4E20B72}" srcId="{80F71909-D65D-4E17-9FB4-EF8D28572703}" destId="{96025ED6-2FF7-4F37-8304-C6948059582F}" srcOrd="0" destOrd="0" parTransId="{1913B098-48AF-40FF-BA0E-152EBE0244CA}" sibTransId="{562C8708-4E0F-4CD6-B28A-6F9E6A70FD0D}"/>
    <dgm:cxn modelId="{4AC8BFE5-4526-47A0-ABFE-94A0081A4E30}" type="presOf" srcId="{3BF2ADE1-693B-468C-ADE4-ABD8BA0077E3}" destId="{FBF71D0D-E724-424C-B53D-1BD614826BB4}" srcOrd="0" destOrd="3" presId="urn:microsoft.com/office/officeart/2005/8/layout/vList2"/>
    <dgm:cxn modelId="{91FE63EB-A1AD-4781-BECE-907B008FC735}" type="presOf" srcId="{1A18F63A-B6D6-47C0-B530-5D4B464784E9}" destId="{FBF71D0D-E724-424C-B53D-1BD614826BB4}" srcOrd="0" destOrd="8" presId="urn:microsoft.com/office/officeart/2005/8/layout/vList2"/>
    <dgm:cxn modelId="{DC568E3F-C165-41FE-8E65-CDA3199CA5A2}" type="presParOf" srcId="{EDBC203F-D697-473A-941A-0E9C6997FCEB}" destId="{A5AD9B08-E0E4-4383-BC45-2A9C6421D79F}" srcOrd="0" destOrd="0" presId="urn:microsoft.com/office/officeart/2005/8/layout/vList2"/>
    <dgm:cxn modelId="{1AC40B89-2892-4BAA-904D-9DEF9905A69C}" type="presParOf" srcId="{EDBC203F-D697-473A-941A-0E9C6997FCEB}" destId="{FBF71D0D-E724-424C-B53D-1BD614826BB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3AEBD0-8D4D-449D-B883-EC1628F59B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596E46-7FEE-4064-A7CE-1EFF11BC4579}">
      <dgm:prSet phldrT="[Text]" custT="1"/>
      <dgm:spPr/>
      <dgm:t>
        <a:bodyPr/>
        <a:lstStyle/>
        <a:p>
          <a:r>
            <a:rPr lang="en-US" sz="2400" b="1" dirty="0"/>
            <a:t>Communication in the workplace is degrading due to digital devices just as it is between family and friends</a:t>
          </a:r>
        </a:p>
      </dgm:t>
    </dgm:pt>
    <dgm:pt modelId="{78D9ABE1-9C04-4899-BBDE-CE68E1792F44}" type="parTrans" cxnId="{83B5D81C-A237-4A1A-93D2-8DA4AAE450F1}">
      <dgm:prSet/>
      <dgm:spPr/>
      <dgm:t>
        <a:bodyPr/>
        <a:lstStyle/>
        <a:p>
          <a:endParaRPr lang="en-US"/>
        </a:p>
      </dgm:t>
    </dgm:pt>
    <dgm:pt modelId="{3AE3A688-AA95-49E9-AB1A-3AA6A07BE61A}" type="sibTrans" cxnId="{83B5D81C-A237-4A1A-93D2-8DA4AAE450F1}">
      <dgm:prSet/>
      <dgm:spPr/>
      <dgm:t>
        <a:bodyPr/>
        <a:lstStyle/>
        <a:p>
          <a:endParaRPr lang="en-US"/>
        </a:p>
      </dgm:t>
    </dgm:pt>
    <dgm:pt modelId="{DF5EB911-1BDE-41FE-BDC2-47AFB513E511}">
      <dgm:prSet phldrT="[Text]" custT="1"/>
      <dgm:spPr/>
      <dgm:t>
        <a:bodyPr/>
        <a:lstStyle/>
        <a:p>
          <a:r>
            <a:rPr lang="en-US" sz="2000" dirty="0"/>
            <a:t>Problems with face-to-face communication at work can negatively affect the ability of future and currents employees to meet each other’s needs</a:t>
          </a:r>
        </a:p>
      </dgm:t>
    </dgm:pt>
    <dgm:pt modelId="{980986B9-C3DC-4F14-A076-CBB7577CE4EE}" type="parTrans" cxnId="{1B471634-CA29-4ED2-AC5C-F8DEE2C4BC3B}">
      <dgm:prSet/>
      <dgm:spPr/>
      <dgm:t>
        <a:bodyPr/>
        <a:lstStyle/>
        <a:p>
          <a:endParaRPr lang="en-US"/>
        </a:p>
      </dgm:t>
    </dgm:pt>
    <dgm:pt modelId="{1649FA44-BDE6-408A-B1E2-354C36D8A891}" type="sibTrans" cxnId="{1B471634-CA29-4ED2-AC5C-F8DEE2C4BC3B}">
      <dgm:prSet/>
      <dgm:spPr/>
      <dgm:t>
        <a:bodyPr/>
        <a:lstStyle/>
        <a:p>
          <a:endParaRPr lang="en-US"/>
        </a:p>
      </dgm:t>
    </dgm:pt>
    <dgm:pt modelId="{F46692B9-7B6E-447F-9494-0AEE47608A6C}">
      <dgm:prSet phldrT="[Text]" custT="1"/>
      <dgm:spPr/>
      <dgm:t>
        <a:bodyPr/>
        <a:lstStyle/>
        <a:p>
          <a:r>
            <a:rPr lang="en-US" sz="2000" dirty="0"/>
            <a:t>many employers are noticing that newer generations of employees are using email and texting instead of calling or communicating face-to-face. This hinders the ability for employees and managers to create a bond and a trust that is developed through face-to-face communication</a:t>
          </a:r>
        </a:p>
      </dgm:t>
    </dgm:pt>
    <dgm:pt modelId="{038FAA42-EE17-4134-8B46-103F4EE288DA}" type="parTrans" cxnId="{2AFEF299-BE56-4E2A-ABC5-B9A60A0096EC}">
      <dgm:prSet/>
      <dgm:spPr/>
      <dgm:t>
        <a:bodyPr/>
        <a:lstStyle/>
        <a:p>
          <a:endParaRPr lang="en-US"/>
        </a:p>
      </dgm:t>
    </dgm:pt>
    <dgm:pt modelId="{0996D221-0E2E-461A-9F0D-89812A819167}" type="sibTrans" cxnId="{2AFEF299-BE56-4E2A-ABC5-B9A60A0096EC}">
      <dgm:prSet/>
      <dgm:spPr/>
      <dgm:t>
        <a:bodyPr/>
        <a:lstStyle/>
        <a:p>
          <a:endParaRPr lang="en-US"/>
        </a:p>
      </dgm:t>
    </dgm:pt>
    <dgm:pt modelId="{536ADC67-E1F8-4C99-B406-5FB32665938E}">
      <dgm:prSet phldrT="[Text]" custT="1"/>
      <dgm:spPr/>
      <dgm:t>
        <a:bodyPr/>
        <a:lstStyle/>
        <a:p>
          <a:r>
            <a:rPr lang="en-US" sz="2000" dirty="0"/>
            <a:t>important skills and experience gained through years of previous on the job training are not being shared and transferred to new employees. This loss occurs because this tacit knowledge and skills are best transferred through direct face-to-face communication </a:t>
          </a:r>
        </a:p>
      </dgm:t>
    </dgm:pt>
    <dgm:pt modelId="{E8B7A00B-3917-4008-B4AE-4118AD50A8E4}" type="parTrans" cxnId="{930B1732-EB9E-4FA5-A6F5-EB3FCE892FA4}">
      <dgm:prSet/>
      <dgm:spPr/>
      <dgm:t>
        <a:bodyPr/>
        <a:lstStyle/>
        <a:p>
          <a:endParaRPr lang="en-US"/>
        </a:p>
      </dgm:t>
    </dgm:pt>
    <dgm:pt modelId="{9D04C685-B69A-4468-BD8A-AA9658949C99}" type="sibTrans" cxnId="{930B1732-EB9E-4FA5-A6F5-EB3FCE892FA4}">
      <dgm:prSet/>
      <dgm:spPr/>
      <dgm:t>
        <a:bodyPr/>
        <a:lstStyle/>
        <a:p>
          <a:endParaRPr lang="en-US"/>
        </a:p>
      </dgm:t>
    </dgm:pt>
    <dgm:pt modelId="{1DE7D6B9-CB17-41D1-900E-98F94E63C343}">
      <dgm:prSet phldrT="[Text]" custT="1"/>
      <dgm:spPr/>
      <dgm:t>
        <a:bodyPr/>
        <a:lstStyle/>
        <a:p>
          <a:endParaRPr lang="en-US" sz="2000" dirty="0"/>
        </a:p>
      </dgm:t>
    </dgm:pt>
    <dgm:pt modelId="{75F0481C-DE1A-4F16-B544-44C72D799AF2}" type="parTrans" cxnId="{ADD51F81-F9DC-457B-A74B-100ACC783B4E}">
      <dgm:prSet/>
      <dgm:spPr/>
      <dgm:t>
        <a:bodyPr/>
        <a:lstStyle/>
        <a:p>
          <a:endParaRPr lang="en-US"/>
        </a:p>
      </dgm:t>
    </dgm:pt>
    <dgm:pt modelId="{1EA1D728-9D0E-4C5F-93D7-A8D725DC41FC}" type="sibTrans" cxnId="{ADD51F81-F9DC-457B-A74B-100ACC783B4E}">
      <dgm:prSet/>
      <dgm:spPr/>
      <dgm:t>
        <a:bodyPr/>
        <a:lstStyle/>
        <a:p>
          <a:endParaRPr lang="en-US"/>
        </a:p>
      </dgm:t>
    </dgm:pt>
    <dgm:pt modelId="{046BE5B2-3A32-4694-BB40-EDA4DCB41281}">
      <dgm:prSet phldrT="[Text]" custT="1"/>
      <dgm:spPr/>
      <dgm:t>
        <a:bodyPr/>
        <a:lstStyle/>
        <a:p>
          <a:endParaRPr lang="en-US" sz="2000" dirty="0"/>
        </a:p>
      </dgm:t>
    </dgm:pt>
    <dgm:pt modelId="{50FF8BDF-AF00-4246-8767-3D0FE087CA7C}" type="parTrans" cxnId="{58140FD7-C921-4E7D-88BA-074222F55C37}">
      <dgm:prSet/>
      <dgm:spPr/>
      <dgm:t>
        <a:bodyPr/>
        <a:lstStyle/>
        <a:p>
          <a:endParaRPr lang="en-US"/>
        </a:p>
      </dgm:t>
    </dgm:pt>
    <dgm:pt modelId="{F0DD0411-6780-4760-85FC-97E163DDAEBD}" type="sibTrans" cxnId="{58140FD7-C921-4E7D-88BA-074222F55C37}">
      <dgm:prSet/>
      <dgm:spPr/>
      <dgm:t>
        <a:bodyPr/>
        <a:lstStyle/>
        <a:p>
          <a:endParaRPr lang="en-US"/>
        </a:p>
      </dgm:t>
    </dgm:pt>
    <dgm:pt modelId="{B218DA8C-62FF-4509-ACB7-C1EF1E6F58A5}">
      <dgm:prSet phldrT="[Text]" custT="1"/>
      <dgm:spPr/>
      <dgm:t>
        <a:bodyPr/>
        <a:lstStyle/>
        <a:p>
          <a:endParaRPr lang="en-US" sz="2000" dirty="0"/>
        </a:p>
      </dgm:t>
    </dgm:pt>
    <dgm:pt modelId="{DA63C723-239E-4834-A9CA-D7C9D6D1E202}" type="parTrans" cxnId="{FE7F013E-495B-4CEA-A41A-695614338DB4}">
      <dgm:prSet/>
      <dgm:spPr/>
      <dgm:t>
        <a:bodyPr/>
        <a:lstStyle/>
        <a:p>
          <a:endParaRPr lang="en-US"/>
        </a:p>
      </dgm:t>
    </dgm:pt>
    <dgm:pt modelId="{C5DC87B8-C17B-44F2-B7E2-17A1004C71EB}" type="sibTrans" cxnId="{FE7F013E-495B-4CEA-A41A-695614338DB4}">
      <dgm:prSet/>
      <dgm:spPr/>
      <dgm:t>
        <a:bodyPr/>
        <a:lstStyle/>
        <a:p>
          <a:endParaRPr lang="en-US"/>
        </a:p>
      </dgm:t>
    </dgm:pt>
    <dgm:pt modelId="{CF8736A7-2F6B-4935-95FE-63D7BDF0BA49}" type="pres">
      <dgm:prSet presAssocID="{A63AEBD0-8D4D-449D-B883-EC1628F59BC1}" presName="linear" presStyleCnt="0">
        <dgm:presLayoutVars>
          <dgm:animLvl val="lvl"/>
          <dgm:resizeHandles val="exact"/>
        </dgm:presLayoutVars>
      </dgm:prSet>
      <dgm:spPr/>
    </dgm:pt>
    <dgm:pt modelId="{447193E9-67A0-48FF-BEFF-E5D2532A61FA}" type="pres">
      <dgm:prSet presAssocID="{74596E46-7FEE-4064-A7CE-1EFF11BC4579}" presName="parentText" presStyleLbl="node1" presStyleIdx="0" presStyleCnt="1" custLinFactNeighborY="-66381">
        <dgm:presLayoutVars>
          <dgm:chMax val="0"/>
          <dgm:bulletEnabled val="1"/>
        </dgm:presLayoutVars>
      </dgm:prSet>
      <dgm:spPr/>
    </dgm:pt>
    <dgm:pt modelId="{55674F60-7544-4F7A-9363-A69B1FB59445}" type="pres">
      <dgm:prSet presAssocID="{74596E46-7FEE-4064-A7CE-1EFF11BC4579}" presName="childText" presStyleLbl="revTx" presStyleIdx="0" presStyleCnt="1" custScaleY="140510">
        <dgm:presLayoutVars>
          <dgm:bulletEnabled val="1"/>
        </dgm:presLayoutVars>
      </dgm:prSet>
      <dgm:spPr/>
    </dgm:pt>
  </dgm:ptLst>
  <dgm:cxnLst>
    <dgm:cxn modelId="{83B5D81C-A237-4A1A-93D2-8DA4AAE450F1}" srcId="{A63AEBD0-8D4D-449D-B883-EC1628F59BC1}" destId="{74596E46-7FEE-4064-A7CE-1EFF11BC4579}" srcOrd="0" destOrd="0" parTransId="{78D9ABE1-9C04-4899-BBDE-CE68E1792F44}" sibTransId="{3AE3A688-AA95-49E9-AB1A-3AA6A07BE61A}"/>
    <dgm:cxn modelId="{59BEB81F-5972-450F-AD17-EAF26BD96562}" type="presOf" srcId="{74596E46-7FEE-4064-A7CE-1EFF11BC4579}" destId="{447193E9-67A0-48FF-BEFF-E5D2532A61FA}" srcOrd="0" destOrd="0" presId="urn:microsoft.com/office/officeart/2005/8/layout/vList2"/>
    <dgm:cxn modelId="{D50E3222-70FD-4AB9-8CA7-9D61482394FF}" type="presOf" srcId="{A63AEBD0-8D4D-449D-B883-EC1628F59BC1}" destId="{CF8736A7-2F6B-4935-95FE-63D7BDF0BA49}" srcOrd="0" destOrd="0" presId="urn:microsoft.com/office/officeart/2005/8/layout/vList2"/>
    <dgm:cxn modelId="{930B1732-EB9E-4FA5-A6F5-EB3FCE892FA4}" srcId="{74596E46-7FEE-4064-A7CE-1EFF11BC4579}" destId="{536ADC67-E1F8-4C99-B406-5FB32665938E}" srcOrd="5" destOrd="0" parTransId="{E8B7A00B-3917-4008-B4AE-4118AD50A8E4}" sibTransId="{9D04C685-B69A-4468-BD8A-AA9658949C99}"/>
    <dgm:cxn modelId="{1B471634-CA29-4ED2-AC5C-F8DEE2C4BC3B}" srcId="{74596E46-7FEE-4064-A7CE-1EFF11BC4579}" destId="{DF5EB911-1BDE-41FE-BDC2-47AFB513E511}" srcOrd="1" destOrd="0" parTransId="{980986B9-C3DC-4F14-A076-CBB7577CE4EE}" sibTransId="{1649FA44-BDE6-408A-B1E2-354C36D8A891}"/>
    <dgm:cxn modelId="{FE7F013E-495B-4CEA-A41A-695614338DB4}" srcId="{74596E46-7FEE-4064-A7CE-1EFF11BC4579}" destId="{B218DA8C-62FF-4509-ACB7-C1EF1E6F58A5}" srcOrd="0" destOrd="0" parTransId="{DA63C723-239E-4834-A9CA-D7C9D6D1E202}" sibTransId="{C5DC87B8-C17B-44F2-B7E2-17A1004C71EB}"/>
    <dgm:cxn modelId="{1AF9A15C-C30D-48BF-BB79-0F88B094300E}" type="presOf" srcId="{DF5EB911-1BDE-41FE-BDC2-47AFB513E511}" destId="{55674F60-7544-4F7A-9363-A69B1FB59445}" srcOrd="0" destOrd="1" presId="urn:microsoft.com/office/officeart/2005/8/layout/vList2"/>
    <dgm:cxn modelId="{71455C4F-95B0-4EBB-9899-FA007B840A9A}" type="presOf" srcId="{B218DA8C-62FF-4509-ACB7-C1EF1E6F58A5}" destId="{55674F60-7544-4F7A-9363-A69B1FB59445}" srcOrd="0" destOrd="0" presId="urn:microsoft.com/office/officeart/2005/8/layout/vList2"/>
    <dgm:cxn modelId="{31CFF670-5354-494D-869E-91EF10F6B811}" type="presOf" srcId="{046BE5B2-3A32-4694-BB40-EDA4DCB41281}" destId="{55674F60-7544-4F7A-9363-A69B1FB59445}" srcOrd="0" destOrd="2" presId="urn:microsoft.com/office/officeart/2005/8/layout/vList2"/>
    <dgm:cxn modelId="{F40EB377-011C-449A-96CC-03873894F26C}" type="presOf" srcId="{1DE7D6B9-CB17-41D1-900E-98F94E63C343}" destId="{55674F60-7544-4F7A-9363-A69B1FB59445}" srcOrd="0" destOrd="4" presId="urn:microsoft.com/office/officeart/2005/8/layout/vList2"/>
    <dgm:cxn modelId="{CAB7B77E-15CD-4D11-AA1B-1D2214600262}" type="presOf" srcId="{F46692B9-7B6E-447F-9494-0AEE47608A6C}" destId="{55674F60-7544-4F7A-9363-A69B1FB59445}" srcOrd="0" destOrd="3" presId="urn:microsoft.com/office/officeart/2005/8/layout/vList2"/>
    <dgm:cxn modelId="{ADD51F81-F9DC-457B-A74B-100ACC783B4E}" srcId="{74596E46-7FEE-4064-A7CE-1EFF11BC4579}" destId="{1DE7D6B9-CB17-41D1-900E-98F94E63C343}" srcOrd="4" destOrd="0" parTransId="{75F0481C-DE1A-4F16-B544-44C72D799AF2}" sibTransId="{1EA1D728-9D0E-4C5F-93D7-A8D725DC41FC}"/>
    <dgm:cxn modelId="{2AFEF299-BE56-4E2A-ABC5-B9A60A0096EC}" srcId="{74596E46-7FEE-4064-A7CE-1EFF11BC4579}" destId="{F46692B9-7B6E-447F-9494-0AEE47608A6C}" srcOrd="3" destOrd="0" parTransId="{038FAA42-EE17-4134-8B46-103F4EE288DA}" sibTransId="{0996D221-0E2E-461A-9F0D-89812A819167}"/>
    <dgm:cxn modelId="{58140FD7-C921-4E7D-88BA-074222F55C37}" srcId="{74596E46-7FEE-4064-A7CE-1EFF11BC4579}" destId="{046BE5B2-3A32-4694-BB40-EDA4DCB41281}" srcOrd="2" destOrd="0" parTransId="{50FF8BDF-AF00-4246-8767-3D0FE087CA7C}" sibTransId="{F0DD0411-6780-4760-85FC-97E163DDAEBD}"/>
    <dgm:cxn modelId="{2C1384FC-3586-4E49-A85B-08548E060EDD}" type="presOf" srcId="{536ADC67-E1F8-4C99-B406-5FB32665938E}" destId="{55674F60-7544-4F7A-9363-A69B1FB59445}" srcOrd="0" destOrd="5" presId="urn:microsoft.com/office/officeart/2005/8/layout/vList2"/>
    <dgm:cxn modelId="{6BFE773F-6545-4EA3-9DD1-1B2A229A24AA}" type="presParOf" srcId="{CF8736A7-2F6B-4935-95FE-63D7BDF0BA49}" destId="{447193E9-67A0-48FF-BEFF-E5D2532A61FA}" srcOrd="0" destOrd="0" presId="urn:microsoft.com/office/officeart/2005/8/layout/vList2"/>
    <dgm:cxn modelId="{E1EF770D-C31D-445B-9CBA-C4925117CCE1}" type="presParOf" srcId="{CF8736A7-2F6B-4935-95FE-63D7BDF0BA49}" destId="{55674F60-7544-4F7A-9363-A69B1FB5944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CBAED-7247-4AB1-BF84-CE1462AF64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F91A6D-5A9B-482E-BF52-F9BEAC742088}">
      <dgm:prSet phldrT="[Text]" custT="1"/>
      <dgm:spPr/>
      <dgm:t>
        <a:bodyPr/>
        <a:lstStyle/>
        <a:p>
          <a:r>
            <a:rPr lang="en-US" sz="2400" b="1" dirty="0"/>
            <a:t>Our future generations are choosing to communicate through digital devices instead of interpersonal communication</a:t>
          </a:r>
        </a:p>
      </dgm:t>
    </dgm:pt>
    <dgm:pt modelId="{6E603D08-0415-4A91-9EED-8E9794757C24}" type="parTrans" cxnId="{73A91F2E-ED3A-4BAE-816C-985134F6E68E}">
      <dgm:prSet/>
      <dgm:spPr/>
      <dgm:t>
        <a:bodyPr/>
        <a:lstStyle/>
        <a:p>
          <a:endParaRPr lang="en-US"/>
        </a:p>
      </dgm:t>
    </dgm:pt>
    <dgm:pt modelId="{124DDFCE-4666-452E-B8BE-A66C73CE9641}" type="sibTrans" cxnId="{73A91F2E-ED3A-4BAE-816C-985134F6E68E}">
      <dgm:prSet/>
      <dgm:spPr/>
      <dgm:t>
        <a:bodyPr/>
        <a:lstStyle/>
        <a:p>
          <a:endParaRPr lang="en-US"/>
        </a:p>
      </dgm:t>
    </dgm:pt>
    <dgm:pt modelId="{D1599569-7F46-4B6C-9A1D-D901BB8CFD6F}">
      <dgm:prSet phldrT="[Text]" custT="1"/>
      <dgm:spPr/>
      <dgm:t>
        <a:bodyPr/>
        <a:lstStyle/>
        <a:p>
          <a:r>
            <a:rPr lang="en-US" sz="2000" dirty="0"/>
            <a:t>Replacing interpersonal communication with texting can keep teens from learning how to read facial expressions, body language, or nuances in speech, all key components that are required to develop empathy for our fellow humans</a:t>
          </a:r>
        </a:p>
      </dgm:t>
    </dgm:pt>
    <dgm:pt modelId="{10059F99-EFA7-4D4D-B6A5-A05A0DAF9F9F}" type="sibTrans" cxnId="{206D6C44-9099-4637-A2EC-542B551543C0}">
      <dgm:prSet/>
      <dgm:spPr/>
      <dgm:t>
        <a:bodyPr/>
        <a:lstStyle/>
        <a:p>
          <a:endParaRPr lang="en-US"/>
        </a:p>
      </dgm:t>
    </dgm:pt>
    <dgm:pt modelId="{E8EE227B-E721-4878-BBE1-5842D46CAFCB}" type="parTrans" cxnId="{206D6C44-9099-4637-A2EC-542B551543C0}">
      <dgm:prSet/>
      <dgm:spPr/>
      <dgm:t>
        <a:bodyPr/>
        <a:lstStyle/>
        <a:p>
          <a:endParaRPr lang="en-US"/>
        </a:p>
      </dgm:t>
    </dgm:pt>
    <dgm:pt modelId="{1FC712D0-574A-4A47-B861-0F9B91949281}">
      <dgm:prSet phldrT="[Text]" custT="1"/>
      <dgm:spPr/>
      <dgm:t>
        <a:bodyPr/>
        <a:lstStyle/>
        <a:p>
          <a:r>
            <a:rPr lang="en-US" sz="2000" dirty="0"/>
            <a:t>With more teens relying on texting and not communicating face-to-face, their emotional growth can become stunted. Emotional growth is a key soft skill learned by observing behavior in other people</a:t>
          </a:r>
        </a:p>
      </dgm:t>
    </dgm:pt>
    <dgm:pt modelId="{21C8FA9C-29FD-440F-8602-954313FFA18B}" type="parTrans" cxnId="{426707CA-60A8-4FE9-9055-61B1427713B4}">
      <dgm:prSet/>
      <dgm:spPr/>
    </dgm:pt>
    <dgm:pt modelId="{242A9B8F-57B0-4D52-8D6F-76F3058EC49E}" type="sibTrans" cxnId="{426707CA-60A8-4FE9-9055-61B1427713B4}">
      <dgm:prSet/>
      <dgm:spPr/>
    </dgm:pt>
    <dgm:pt modelId="{B9D96AEB-18FB-4E02-BAF7-820DF1036C7B}">
      <dgm:prSet phldrT="[Text]" custT="1"/>
      <dgm:spPr/>
      <dgm:t>
        <a:bodyPr/>
        <a:lstStyle/>
        <a:p>
          <a:r>
            <a:rPr lang="en-US" sz="2000" dirty="0"/>
            <a:t>With more teens relying on texting and not communicating face-to-face, their emotional growth can become stunted. Emotional growth is a key soft skill learned by observing behavior in other people</a:t>
          </a:r>
        </a:p>
      </dgm:t>
    </dgm:pt>
    <dgm:pt modelId="{00114D76-DBAE-4F92-A8E0-0626191D2F86}" type="parTrans" cxnId="{2CDE2BA1-18B9-427D-9572-21CE2539AD9F}">
      <dgm:prSet/>
      <dgm:spPr/>
    </dgm:pt>
    <dgm:pt modelId="{4BA2BF5D-7D19-40B0-9C53-23F69BCA9F0A}" type="sibTrans" cxnId="{2CDE2BA1-18B9-427D-9572-21CE2539AD9F}">
      <dgm:prSet/>
      <dgm:spPr/>
    </dgm:pt>
    <dgm:pt modelId="{1B5FE95B-58CF-4337-B18D-8B4148E50063}">
      <dgm:prSet phldrT="[Text]" custT="1"/>
      <dgm:spPr/>
      <dgm:t>
        <a:bodyPr/>
        <a:lstStyle/>
        <a:p>
          <a:endParaRPr lang="en-US" sz="2000" dirty="0"/>
        </a:p>
      </dgm:t>
    </dgm:pt>
    <dgm:pt modelId="{2012CA0F-C4BC-4159-960F-C9F0FDE2F234}" type="parTrans" cxnId="{1E54534C-0964-410B-B455-7C6F3B30741F}">
      <dgm:prSet/>
      <dgm:spPr/>
    </dgm:pt>
    <dgm:pt modelId="{582903D9-2295-4724-8738-D93CCAB8E6D0}" type="sibTrans" cxnId="{1E54534C-0964-410B-B455-7C6F3B30741F}">
      <dgm:prSet/>
      <dgm:spPr/>
    </dgm:pt>
    <dgm:pt modelId="{C7374184-96C7-4E3C-A337-ED057B8D0E73}">
      <dgm:prSet phldrT="[Text]" custT="1"/>
      <dgm:spPr/>
      <dgm:t>
        <a:bodyPr/>
        <a:lstStyle/>
        <a:p>
          <a:endParaRPr lang="en-US" sz="2000" dirty="0"/>
        </a:p>
      </dgm:t>
    </dgm:pt>
    <dgm:pt modelId="{50CA1332-A315-4F24-83B3-68B3E4CE6D0B}" type="parTrans" cxnId="{6AFA621A-ECA3-4387-BE09-6028BDD2D497}">
      <dgm:prSet/>
      <dgm:spPr/>
    </dgm:pt>
    <dgm:pt modelId="{F39616E3-7245-4CBD-976D-8CED7CE9492A}" type="sibTrans" cxnId="{6AFA621A-ECA3-4387-BE09-6028BDD2D497}">
      <dgm:prSet/>
      <dgm:spPr/>
    </dgm:pt>
    <dgm:pt modelId="{1BB9BE40-DF21-494E-88F7-CDF6332B29E8}">
      <dgm:prSet phldrT="[Text]" custT="1"/>
      <dgm:spPr/>
      <dgm:t>
        <a:bodyPr/>
        <a:lstStyle/>
        <a:p>
          <a:endParaRPr lang="en-US" sz="2000" dirty="0"/>
        </a:p>
      </dgm:t>
    </dgm:pt>
    <dgm:pt modelId="{B004D544-BE36-47D4-8CC1-08498BE44768}" type="parTrans" cxnId="{3C67C659-F601-4095-AA04-913A7B9849B8}">
      <dgm:prSet/>
      <dgm:spPr/>
    </dgm:pt>
    <dgm:pt modelId="{2401B651-1B52-4FA3-BE57-3441002C7070}" type="sibTrans" cxnId="{3C67C659-F601-4095-AA04-913A7B9849B8}">
      <dgm:prSet/>
      <dgm:spPr/>
    </dgm:pt>
    <dgm:pt modelId="{1F1276C3-9270-498E-B723-C9587CC04E4A}" type="pres">
      <dgm:prSet presAssocID="{8C0CBAED-7247-4AB1-BF84-CE1462AF6474}" presName="linear" presStyleCnt="0">
        <dgm:presLayoutVars>
          <dgm:animLvl val="lvl"/>
          <dgm:resizeHandles val="exact"/>
        </dgm:presLayoutVars>
      </dgm:prSet>
      <dgm:spPr/>
    </dgm:pt>
    <dgm:pt modelId="{6E42373D-87BC-4828-ACCB-6699806F7D27}" type="pres">
      <dgm:prSet presAssocID="{F9F91A6D-5A9B-482E-BF52-F9BEAC742088}" presName="parentText" presStyleLbl="node1" presStyleIdx="0" presStyleCnt="1" custScaleY="109996" custLinFactNeighborY="-16879">
        <dgm:presLayoutVars>
          <dgm:chMax val="0"/>
          <dgm:bulletEnabled val="1"/>
        </dgm:presLayoutVars>
      </dgm:prSet>
      <dgm:spPr/>
    </dgm:pt>
    <dgm:pt modelId="{B435B34D-359F-4644-A458-2069C01BD679}" type="pres">
      <dgm:prSet presAssocID="{F9F91A6D-5A9B-482E-BF52-F9BEAC742088}" presName="childText" presStyleLbl="revTx" presStyleIdx="0" presStyleCnt="1" custScaleY="129494">
        <dgm:presLayoutVars>
          <dgm:bulletEnabled val="1"/>
        </dgm:presLayoutVars>
      </dgm:prSet>
      <dgm:spPr/>
    </dgm:pt>
  </dgm:ptLst>
  <dgm:cxnLst>
    <dgm:cxn modelId="{6AFA621A-ECA3-4387-BE09-6028BDD2D497}" srcId="{F9F91A6D-5A9B-482E-BF52-F9BEAC742088}" destId="{C7374184-96C7-4E3C-A337-ED057B8D0E73}" srcOrd="2" destOrd="0" parTransId="{50CA1332-A315-4F24-83B3-68B3E4CE6D0B}" sibTransId="{F39616E3-7245-4CBD-976D-8CED7CE9492A}"/>
    <dgm:cxn modelId="{F837A929-D3AA-4B07-B388-47EA2FDD522C}" type="presOf" srcId="{F9F91A6D-5A9B-482E-BF52-F9BEAC742088}" destId="{6E42373D-87BC-4828-ACCB-6699806F7D27}" srcOrd="0" destOrd="0" presId="urn:microsoft.com/office/officeart/2005/8/layout/vList2"/>
    <dgm:cxn modelId="{73A91F2E-ED3A-4BAE-816C-985134F6E68E}" srcId="{8C0CBAED-7247-4AB1-BF84-CE1462AF6474}" destId="{F9F91A6D-5A9B-482E-BF52-F9BEAC742088}" srcOrd="0" destOrd="0" parTransId="{6E603D08-0415-4A91-9EED-8E9794757C24}" sibTransId="{124DDFCE-4666-452E-B8BE-A66C73CE9641}"/>
    <dgm:cxn modelId="{206D6C44-9099-4637-A2EC-542B551543C0}" srcId="{F9F91A6D-5A9B-482E-BF52-F9BEAC742088}" destId="{D1599569-7F46-4B6C-9A1D-D901BB8CFD6F}" srcOrd="1" destOrd="0" parTransId="{E8EE227B-E721-4878-BBE1-5842D46CAFCB}" sibTransId="{10059F99-EFA7-4D4D-B6A5-A05A0DAF9F9F}"/>
    <dgm:cxn modelId="{1E54534C-0964-410B-B455-7C6F3B30741F}" srcId="{F9F91A6D-5A9B-482E-BF52-F9BEAC742088}" destId="{1B5FE95B-58CF-4337-B18D-8B4148E50063}" srcOrd="0" destOrd="0" parTransId="{2012CA0F-C4BC-4159-960F-C9F0FDE2F234}" sibTransId="{582903D9-2295-4724-8738-D93CCAB8E6D0}"/>
    <dgm:cxn modelId="{3C67C659-F601-4095-AA04-913A7B9849B8}" srcId="{F9F91A6D-5A9B-482E-BF52-F9BEAC742088}" destId="{1BB9BE40-DF21-494E-88F7-CDF6332B29E8}" srcOrd="4" destOrd="0" parTransId="{B004D544-BE36-47D4-8CC1-08498BE44768}" sibTransId="{2401B651-1B52-4FA3-BE57-3441002C7070}"/>
    <dgm:cxn modelId="{2CDE2BA1-18B9-427D-9572-21CE2539AD9F}" srcId="{F9F91A6D-5A9B-482E-BF52-F9BEAC742088}" destId="{B9D96AEB-18FB-4E02-BAF7-820DF1036C7B}" srcOrd="5" destOrd="0" parTransId="{00114D76-DBAE-4F92-A8E0-0626191D2F86}" sibTransId="{4BA2BF5D-7D19-40B0-9C53-23F69BCA9F0A}"/>
    <dgm:cxn modelId="{9BCAE5BC-059E-4442-9E9F-FF53D0B5478D}" type="presOf" srcId="{D1599569-7F46-4B6C-9A1D-D901BB8CFD6F}" destId="{B435B34D-359F-4644-A458-2069C01BD679}" srcOrd="0" destOrd="1" presId="urn:microsoft.com/office/officeart/2005/8/layout/vList2"/>
    <dgm:cxn modelId="{4CCFCABE-E729-4B3F-BF46-0AE765140BCC}" type="presOf" srcId="{1FC712D0-574A-4A47-B861-0F9B91949281}" destId="{B435B34D-359F-4644-A458-2069C01BD679}" srcOrd="0" destOrd="3" presId="urn:microsoft.com/office/officeart/2005/8/layout/vList2"/>
    <dgm:cxn modelId="{97A2ACBF-1C50-46AE-AEDC-2503B053F727}" type="presOf" srcId="{B9D96AEB-18FB-4E02-BAF7-820DF1036C7B}" destId="{B435B34D-359F-4644-A458-2069C01BD679}" srcOrd="0" destOrd="5" presId="urn:microsoft.com/office/officeart/2005/8/layout/vList2"/>
    <dgm:cxn modelId="{728E01C8-95FA-42C3-AFA4-68E299748D95}" type="presOf" srcId="{C7374184-96C7-4E3C-A337-ED057B8D0E73}" destId="{B435B34D-359F-4644-A458-2069C01BD679}" srcOrd="0" destOrd="2" presId="urn:microsoft.com/office/officeart/2005/8/layout/vList2"/>
    <dgm:cxn modelId="{426707CA-60A8-4FE9-9055-61B1427713B4}" srcId="{F9F91A6D-5A9B-482E-BF52-F9BEAC742088}" destId="{1FC712D0-574A-4A47-B861-0F9B91949281}" srcOrd="3" destOrd="0" parTransId="{21C8FA9C-29FD-440F-8602-954313FFA18B}" sibTransId="{242A9B8F-57B0-4D52-8D6F-76F3058EC49E}"/>
    <dgm:cxn modelId="{7EAA68E6-933A-425B-B807-1906480A7B20}" type="presOf" srcId="{1BB9BE40-DF21-494E-88F7-CDF6332B29E8}" destId="{B435B34D-359F-4644-A458-2069C01BD679}" srcOrd="0" destOrd="4" presId="urn:microsoft.com/office/officeart/2005/8/layout/vList2"/>
    <dgm:cxn modelId="{DFBEEBE6-1FAA-42BE-A748-6B9F76BF0A0D}" type="presOf" srcId="{8C0CBAED-7247-4AB1-BF84-CE1462AF6474}" destId="{1F1276C3-9270-498E-B723-C9587CC04E4A}" srcOrd="0" destOrd="0" presId="urn:microsoft.com/office/officeart/2005/8/layout/vList2"/>
    <dgm:cxn modelId="{13010AE7-3B22-4701-8A8D-B6AB6C7E7D82}" type="presOf" srcId="{1B5FE95B-58CF-4337-B18D-8B4148E50063}" destId="{B435B34D-359F-4644-A458-2069C01BD679}" srcOrd="0" destOrd="0" presId="urn:microsoft.com/office/officeart/2005/8/layout/vList2"/>
    <dgm:cxn modelId="{05882BFC-0BE7-4C89-9658-57EC59BCE130}" type="presParOf" srcId="{1F1276C3-9270-498E-B723-C9587CC04E4A}" destId="{6E42373D-87BC-4828-ACCB-6699806F7D27}" srcOrd="0" destOrd="0" presId="urn:microsoft.com/office/officeart/2005/8/layout/vList2"/>
    <dgm:cxn modelId="{4E44B92B-7DCE-4077-82C1-79C136951638}" type="presParOf" srcId="{1F1276C3-9270-498E-B723-C9587CC04E4A}" destId="{B435B34D-359F-4644-A458-2069C01BD67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CED5A-E5F8-49E3-B6B5-BBC0200F1ECB}">
      <dsp:nvSpPr>
        <dsp:cNvPr id="0" name=""/>
        <dsp:cNvSpPr/>
      </dsp:nvSpPr>
      <dsp:spPr>
        <a:xfrm rot="10800000">
          <a:off x="1737697" y="2526"/>
          <a:ext cx="5405120" cy="1505029"/>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367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the decline of face-to-face communication amongst friends and family</a:t>
          </a:r>
        </a:p>
      </dsp:txBody>
      <dsp:txXfrm rot="10800000">
        <a:off x="2113954" y="2526"/>
        <a:ext cx="5028863" cy="1505029"/>
      </dsp:txXfrm>
    </dsp:sp>
    <dsp:sp modelId="{08FAC386-CF60-4719-ADD2-51A5C1F860D7}">
      <dsp:nvSpPr>
        <dsp:cNvPr id="0" name=""/>
        <dsp:cNvSpPr/>
      </dsp:nvSpPr>
      <dsp:spPr>
        <a:xfrm>
          <a:off x="985182" y="2526"/>
          <a:ext cx="1505029" cy="1505029"/>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5000" r="-25000"/>
          </a:stretch>
        </a:blip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730C98E8-E462-484A-8C96-3F9041D76592}">
      <dsp:nvSpPr>
        <dsp:cNvPr id="0" name=""/>
        <dsp:cNvSpPr/>
      </dsp:nvSpPr>
      <dsp:spPr>
        <a:xfrm rot="10800000">
          <a:off x="1737697" y="1956818"/>
          <a:ext cx="5405120" cy="1505029"/>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367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the lack of face-to-face communication affects the workplace</a:t>
          </a:r>
        </a:p>
      </dsp:txBody>
      <dsp:txXfrm rot="10800000">
        <a:off x="2113954" y="1956818"/>
        <a:ext cx="5028863" cy="1505029"/>
      </dsp:txXfrm>
    </dsp:sp>
    <dsp:sp modelId="{7A24251D-E871-4630-873E-4FB439C4C018}">
      <dsp:nvSpPr>
        <dsp:cNvPr id="0" name=""/>
        <dsp:cNvSpPr/>
      </dsp:nvSpPr>
      <dsp:spPr>
        <a:xfrm>
          <a:off x="985182" y="1956818"/>
          <a:ext cx="1505029" cy="1505029"/>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5000" r="-25000"/>
          </a:stretch>
        </a:blip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812F64C9-2B7C-4727-95C1-9DD1DC1E9308}">
      <dsp:nvSpPr>
        <dsp:cNvPr id="0" name=""/>
        <dsp:cNvSpPr/>
      </dsp:nvSpPr>
      <dsp:spPr>
        <a:xfrm rot="10800000">
          <a:off x="1737697" y="3911110"/>
          <a:ext cx="5405120" cy="1505029"/>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3676"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communication through digital devices negatively affects the younger generation, the future of our society</a:t>
          </a:r>
        </a:p>
      </dsp:txBody>
      <dsp:txXfrm rot="10800000">
        <a:off x="2113954" y="3911110"/>
        <a:ext cx="5028863" cy="1505029"/>
      </dsp:txXfrm>
    </dsp:sp>
    <dsp:sp modelId="{DCE9D1E8-3C1E-433E-9962-45FCCE7E817E}">
      <dsp:nvSpPr>
        <dsp:cNvPr id="0" name=""/>
        <dsp:cNvSpPr/>
      </dsp:nvSpPr>
      <dsp:spPr>
        <a:xfrm>
          <a:off x="985182" y="3911110"/>
          <a:ext cx="1505029" cy="1505029"/>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25000" r="-25000"/>
          </a:stretch>
        </a:blip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D9B08-E0E4-4383-BC45-2A9C6421D79F}">
      <dsp:nvSpPr>
        <dsp:cNvPr id="0" name=""/>
        <dsp:cNvSpPr/>
      </dsp:nvSpPr>
      <dsp:spPr>
        <a:xfrm>
          <a:off x="0" y="0"/>
          <a:ext cx="8128000" cy="813383"/>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Face-to-face communication amongst friends and family is degrading due to digital devices</a:t>
          </a:r>
        </a:p>
      </dsp:txBody>
      <dsp:txXfrm>
        <a:off x="39706" y="39706"/>
        <a:ext cx="8048588" cy="733971"/>
      </dsp:txXfrm>
    </dsp:sp>
    <dsp:sp modelId="{FBF71D0D-E724-424C-B53D-1BD614826BB4}">
      <dsp:nvSpPr>
        <dsp:cNvPr id="0" name=""/>
        <dsp:cNvSpPr/>
      </dsp:nvSpPr>
      <dsp:spPr>
        <a:xfrm>
          <a:off x="50641" y="819041"/>
          <a:ext cx="8026717" cy="4593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b="0" kern="1200" dirty="0"/>
        </a:p>
        <a:p>
          <a:pPr marL="228600" lvl="1" indent="-228600" algn="l" defTabSz="889000">
            <a:lnSpc>
              <a:spcPct val="90000"/>
            </a:lnSpc>
            <a:spcBef>
              <a:spcPct val="0"/>
            </a:spcBef>
            <a:spcAft>
              <a:spcPct val="20000"/>
            </a:spcAft>
            <a:buChar char="•"/>
          </a:pPr>
          <a:r>
            <a:rPr lang="en-US" sz="2000" b="0" kern="1200" dirty="0"/>
            <a:t> the presence of a cellphone in face-to-face communication really affects the way a person’s relationships develops with whoever they are communicating with.</a:t>
          </a:r>
        </a:p>
        <a:p>
          <a:pPr marL="228600" lvl="1" indent="-228600" algn="l" defTabSz="889000">
            <a:lnSpc>
              <a:spcPct val="90000"/>
            </a:lnSpc>
            <a:spcBef>
              <a:spcPct val="0"/>
            </a:spcBef>
            <a:spcAft>
              <a:spcPct val="20000"/>
            </a:spcAft>
            <a:buChar char="•"/>
          </a:pPr>
          <a:endParaRPr lang="en-US" sz="2000" b="0" kern="1200" dirty="0"/>
        </a:p>
        <a:p>
          <a:pPr marL="228600" lvl="1" indent="-228600" algn="l" defTabSz="889000">
            <a:lnSpc>
              <a:spcPct val="90000"/>
            </a:lnSpc>
            <a:spcBef>
              <a:spcPct val="0"/>
            </a:spcBef>
            <a:spcAft>
              <a:spcPct val="20000"/>
            </a:spcAft>
            <a:buChar char="•"/>
          </a:pPr>
          <a:r>
            <a:rPr lang="en-US" sz="2000" b="0" kern="1200" dirty="0"/>
            <a:t> It's not only young adults that use their cellphones during family time. Children point out that their parents will miss out on important times during sporting events because they were on the phone. </a:t>
          </a:r>
        </a:p>
        <a:p>
          <a:pPr marL="228600" lvl="1" indent="-228600" algn="l" defTabSz="889000">
            <a:lnSpc>
              <a:spcPct val="90000"/>
            </a:lnSpc>
            <a:spcBef>
              <a:spcPct val="0"/>
            </a:spcBef>
            <a:spcAft>
              <a:spcPct val="20000"/>
            </a:spcAft>
            <a:buChar char="•"/>
          </a:pPr>
          <a:endParaRPr lang="en-US" sz="2000" b="0" kern="1200" dirty="0"/>
        </a:p>
        <a:p>
          <a:pPr marL="228600" lvl="1" indent="-228600" algn="l" defTabSz="889000">
            <a:lnSpc>
              <a:spcPct val="90000"/>
            </a:lnSpc>
            <a:spcBef>
              <a:spcPct val="0"/>
            </a:spcBef>
            <a:spcAft>
              <a:spcPct val="20000"/>
            </a:spcAft>
            <a:buChar char="•"/>
          </a:pPr>
          <a:r>
            <a:rPr lang="en-US" sz="2000" b="0" kern="1200" dirty="0"/>
            <a:t>Emotional exchanges such as laughter, being sad when telling someone bad news, or apologizing will not translate in a text message or email the same way it does when you are face-to-face. </a:t>
          </a:r>
        </a:p>
        <a:p>
          <a:pPr marL="228600" lvl="1" indent="-228600" algn="l" defTabSz="889000">
            <a:lnSpc>
              <a:spcPct val="90000"/>
            </a:lnSpc>
            <a:spcBef>
              <a:spcPct val="0"/>
            </a:spcBef>
            <a:spcAft>
              <a:spcPct val="20000"/>
            </a:spcAft>
            <a:buChar char="•"/>
          </a:pPr>
          <a:endParaRPr lang="en-US" sz="2000" b="0" kern="1200" dirty="0"/>
        </a:p>
        <a:p>
          <a:pPr marL="228600" lvl="1" indent="-228600" algn="l" defTabSz="889000">
            <a:lnSpc>
              <a:spcPct val="90000"/>
            </a:lnSpc>
            <a:spcBef>
              <a:spcPct val="0"/>
            </a:spcBef>
            <a:spcAft>
              <a:spcPct val="20000"/>
            </a:spcAft>
            <a:buChar char="•"/>
          </a:pPr>
          <a:r>
            <a:rPr lang="en-US" sz="2000" b="0" kern="1200" dirty="0"/>
            <a:t>The bond that is formed through face-to-face communication that gets lost in the digital space. </a:t>
          </a:r>
        </a:p>
        <a:p>
          <a:pPr marL="228600" lvl="1" indent="-228600" algn="l" defTabSz="889000">
            <a:lnSpc>
              <a:spcPct val="90000"/>
            </a:lnSpc>
            <a:spcBef>
              <a:spcPct val="0"/>
            </a:spcBef>
            <a:spcAft>
              <a:spcPct val="20000"/>
            </a:spcAft>
            <a:buChar char="•"/>
          </a:pPr>
          <a:endParaRPr lang="en-US" sz="2000" b="0" kern="1200" dirty="0"/>
        </a:p>
      </dsp:txBody>
      <dsp:txXfrm>
        <a:off x="50641" y="819041"/>
        <a:ext cx="8026717" cy="4593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193E9-67A0-48FF-BEFF-E5D2532A61FA}">
      <dsp:nvSpPr>
        <dsp:cNvPr id="0" name=""/>
        <dsp:cNvSpPr/>
      </dsp:nvSpPr>
      <dsp:spPr>
        <a:xfrm>
          <a:off x="0" y="0"/>
          <a:ext cx="8128000" cy="81417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Communication in the workplace is degrading due to digital devices just as it is between family and friends</a:t>
          </a:r>
        </a:p>
      </dsp:txBody>
      <dsp:txXfrm>
        <a:off x="39745" y="39745"/>
        <a:ext cx="8048510" cy="734688"/>
      </dsp:txXfrm>
    </dsp:sp>
    <dsp:sp modelId="{55674F60-7544-4F7A-9363-A69B1FB59445}">
      <dsp:nvSpPr>
        <dsp:cNvPr id="0" name=""/>
        <dsp:cNvSpPr/>
      </dsp:nvSpPr>
      <dsp:spPr>
        <a:xfrm>
          <a:off x="0" y="817193"/>
          <a:ext cx="8128000" cy="4598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Problems with face-to-face communication at work can negatively affect the ability of future and currents employees to meet each other’s needs</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many employers are noticing that newer generations of employees are using email and texting instead of calling or communicating face-to-face. This hinders the ability for employees and managers to create a bond and a trust that is developed through face-to-face communication</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important skills and experience gained through years of previous on the job training are not being shared and transferred to new employees. This loss occurs because this tacit knowledge and skills are best transferred through direct face-to-face communication </a:t>
          </a:r>
        </a:p>
      </dsp:txBody>
      <dsp:txXfrm>
        <a:off x="0" y="817193"/>
        <a:ext cx="8128000" cy="4598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2373D-87BC-4828-ACCB-6699806F7D27}">
      <dsp:nvSpPr>
        <dsp:cNvPr id="0" name=""/>
        <dsp:cNvSpPr/>
      </dsp:nvSpPr>
      <dsp:spPr>
        <a:xfrm>
          <a:off x="0" y="0"/>
          <a:ext cx="8128000" cy="90586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Our future generations are choosing to communicate through digital devices instead of interpersonal communication</a:t>
          </a:r>
        </a:p>
      </dsp:txBody>
      <dsp:txXfrm>
        <a:off x="44221" y="44221"/>
        <a:ext cx="8039558" cy="817427"/>
      </dsp:txXfrm>
    </dsp:sp>
    <dsp:sp modelId="{B435B34D-359F-4644-A458-2069C01BD679}">
      <dsp:nvSpPr>
        <dsp:cNvPr id="0" name=""/>
        <dsp:cNvSpPr/>
      </dsp:nvSpPr>
      <dsp:spPr>
        <a:xfrm>
          <a:off x="0" y="907328"/>
          <a:ext cx="8128000" cy="4509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Replacing interpersonal communication with texting can keep teens from learning how to read facial expressions, body language, or nuances in speech, all key components that are required to develop empathy for our fellow humans</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With more teens relying on texting and not communicating face-to-face, their emotional growth can become stunted. Emotional growth is a key soft skill learned by observing behavior in other people</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With more teens relying on texting and not communicating face-to-face, their emotional growth can become stunted. Emotional growth is a key soft skill learned by observing behavior in other people</a:t>
          </a:r>
        </a:p>
      </dsp:txBody>
      <dsp:txXfrm>
        <a:off x="0" y="907328"/>
        <a:ext cx="8128000" cy="450987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049C9-3693-402C-B33A-03EB682D13B1}"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04518-1199-4BC7-A77E-292709D3A509}" type="slidenum">
              <a:rPr lang="en-US" smtClean="0"/>
              <a:t>‹#›</a:t>
            </a:fld>
            <a:endParaRPr lang="en-US"/>
          </a:p>
        </p:txBody>
      </p:sp>
    </p:spTree>
    <p:extLst>
      <p:ext uri="{BB962C8B-B14F-4D97-AF65-F5344CB8AC3E}">
        <p14:creationId xmlns:p14="http://schemas.microsoft.com/office/powerpoint/2010/main" val="223586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the proliferation of smartphones, apps, and internet-connected devices, there is a growing popular consensus that digital devices impact our society’s interpersonal communication in a negative way. Face-to-face communication is on decline because we choose to communicate through digital communication rather than interpersonal communication. </a:t>
            </a:r>
          </a:p>
          <a:p>
            <a:endParaRPr lang="en-US"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purpose of this research paper is to identify the negative impacts that digital devices have on society’s interpersonal communication skills. </a:t>
            </a:r>
          </a:p>
          <a:p>
            <a:r>
              <a:rPr lang="en-US" sz="1200" kern="1200" dirty="0">
                <a:solidFill>
                  <a:schemeClr val="tx1"/>
                </a:solidFill>
                <a:effectLst/>
                <a:latin typeface="+mn-lt"/>
                <a:ea typeface="+mn-ea"/>
                <a:cs typeface="+mn-cs"/>
              </a:rPr>
              <a:t> I chose this topic because I see people on their phones at restaurants and in coffee shops. They are glued to their screens, instead of being present in the conversation. </a:t>
            </a:r>
          </a:p>
          <a:p>
            <a:r>
              <a:rPr lang="en-US" sz="1200" kern="1200" dirty="0">
                <a:solidFill>
                  <a:schemeClr val="tx1"/>
                </a:solidFill>
                <a:effectLst/>
                <a:latin typeface="+mn-lt"/>
                <a:ea typeface="+mn-ea"/>
                <a:cs typeface="+mn-cs"/>
              </a:rPr>
              <a:t>These changes have affected both the young and old: parents toss their kids a phone with a YouTube video to keep them occupied, and increasingly the social media habits of certain politicians regularly dominate the news cycle.  I wanted to find out what research had to say about digital devices and communication.</a:t>
            </a:r>
            <a:endParaRPr lang="en-US" dirty="0"/>
          </a:p>
          <a:p>
            <a:endParaRPr lang="en-US" dirty="0"/>
          </a:p>
        </p:txBody>
      </p:sp>
      <p:sp>
        <p:nvSpPr>
          <p:cNvPr id="4" name="Slide Number Placeholder 3"/>
          <p:cNvSpPr>
            <a:spLocks noGrp="1"/>
          </p:cNvSpPr>
          <p:nvPr>
            <p:ph type="sldNum" sz="quarter" idx="5"/>
          </p:nvPr>
        </p:nvSpPr>
        <p:spPr/>
        <p:txBody>
          <a:bodyPr/>
          <a:lstStyle/>
          <a:p>
            <a:fld id="{8EB04518-1199-4BC7-A77E-292709D3A509}" type="slidenum">
              <a:rPr lang="en-US" smtClean="0"/>
              <a:t>2</a:t>
            </a:fld>
            <a:endParaRPr lang="en-US"/>
          </a:p>
        </p:txBody>
      </p:sp>
    </p:spTree>
    <p:extLst>
      <p:ext uri="{BB962C8B-B14F-4D97-AF65-F5344CB8AC3E}">
        <p14:creationId xmlns:p14="http://schemas.microsoft.com/office/powerpoint/2010/main" val="375104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Talk about why these three specific topics are important to me and the rest of the population.</a:t>
            </a:r>
            <a:endParaRPr lang="en-US" dirty="0"/>
          </a:p>
        </p:txBody>
      </p:sp>
      <p:sp>
        <p:nvSpPr>
          <p:cNvPr id="4" name="Slide Number Placeholder 3"/>
          <p:cNvSpPr>
            <a:spLocks noGrp="1"/>
          </p:cNvSpPr>
          <p:nvPr>
            <p:ph type="sldNum" sz="quarter" idx="5"/>
          </p:nvPr>
        </p:nvSpPr>
        <p:spPr/>
        <p:txBody>
          <a:bodyPr/>
          <a:lstStyle/>
          <a:p>
            <a:fld id="{8EB04518-1199-4BC7-A77E-292709D3A509}" type="slidenum">
              <a:rPr lang="en-US" smtClean="0"/>
              <a:t>3</a:t>
            </a:fld>
            <a:endParaRPr lang="en-US"/>
          </a:p>
        </p:txBody>
      </p:sp>
    </p:spTree>
    <p:extLst>
      <p:ext uri="{BB962C8B-B14F-4D97-AF65-F5344CB8AC3E}">
        <p14:creationId xmlns:p14="http://schemas.microsoft.com/office/powerpoint/2010/main" val="3717501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I got the research :</a:t>
            </a:r>
            <a:r>
              <a:rPr lang="en-US" sz="1200" kern="1200" dirty="0">
                <a:solidFill>
                  <a:schemeClr val="tx1"/>
                </a:solidFill>
                <a:effectLst/>
                <a:latin typeface="+mn-lt"/>
                <a:ea typeface="+mn-ea"/>
                <a:cs typeface="+mn-cs"/>
              </a:rPr>
              <a:t>Iris Adler, the executive director for programming, podcasts and special projects at WBUR, a Boston NPR affiliate, wrote an article in which she points to research from JSPR</a:t>
            </a:r>
          </a:p>
          <a:p>
            <a:endParaRPr lang="en-US" dirty="0"/>
          </a:p>
          <a:p>
            <a:r>
              <a:rPr lang="en-US" sz="1200" kern="1200" dirty="0">
                <a:solidFill>
                  <a:schemeClr val="tx1"/>
                </a:solidFill>
                <a:effectLst/>
                <a:latin typeface="+mn-lt"/>
                <a:ea typeface="+mn-ea"/>
                <a:cs typeface="+mn-cs"/>
              </a:rPr>
              <a:t>Adler interviewed Boston University student Ciera Wade, who stated that she would rather text than have face-to-face conversation. Ciera stated that it was easier for her to mask her feelings in a text. Ciera also said that she does not recall when she last spoke to her parents on the phone, she only text. If she is feeling sad, no one will know because they can’t see her or hear her on a text message. This also creates an issue for her socially because she gets nervous when she must have a face-to-face conversation (Adler, 2013). Wade is like many young people in that she would rather text then engage in an in person conversation.– </a:t>
            </a:r>
            <a:r>
              <a:rPr lang="en-US" sz="1200" b="1" kern="1200" dirty="0">
                <a:solidFill>
                  <a:schemeClr val="tx1"/>
                </a:solidFill>
                <a:effectLst/>
                <a:latin typeface="+mn-lt"/>
                <a:ea typeface="+mn-ea"/>
                <a:cs typeface="+mn-cs"/>
              </a:rPr>
              <a:t>tie this back to point number three. </a:t>
            </a:r>
            <a:endParaRPr lang="en-US" b="1" dirty="0"/>
          </a:p>
        </p:txBody>
      </p:sp>
      <p:sp>
        <p:nvSpPr>
          <p:cNvPr id="4" name="Slide Number Placeholder 3"/>
          <p:cNvSpPr>
            <a:spLocks noGrp="1"/>
          </p:cNvSpPr>
          <p:nvPr>
            <p:ph type="sldNum" sz="quarter" idx="5"/>
          </p:nvPr>
        </p:nvSpPr>
        <p:spPr/>
        <p:txBody>
          <a:bodyPr/>
          <a:lstStyle/>
          <a:p>
            <a:fld id="{8EB04518-1199-4BC7-A77E-292709D3A509}" type="slidenum">
              <a:rPr lang="en-US" smtClean="0"/>
              <a:t>4</a:t>
            </a:fld>
            <a:endParaRPr lang="en-US"/>
          </a:p>
        </p:txBody>
      </p:sp>
    </p:spTree>
    <p:extLst>
      <p:ext uri="{BB962C8B-B14F-4D97-AF65-F5344CB8AC3E}">
        <p14:creationId xmlns:p14="http://schemas.microsoft.com/office/powerpoint/2010/main" val="119015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the research : </a:t>
            </a:r>
            <a:r>
              <a:rPr lang="en-US" sz="1200" kern="1200" dirty="0">
                <a:solidFill>
                  <a:schemeClr val="tx1"/>
                </a:solidFill>
                <a:effectLst/>
                <a:latin typeface="+mn-lt"/>
                <a:ea typeface="+mn-ea"/>
                <a:cs typeface="+mn-cs"/>
              </a:rPr>
              <a:t>Research conducted on the reliance on digital communication in the workplace points to how digital communication can hinder an employee’s ability to communicate in a professional setting, which can negatively impact the organization.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EB04518-1199-4BC7-A77E-292709D3A509}" type="slidenum">
              <a:rPr lang="en-US" smtClean="0"/>
              <a:t>5</a:t>
            </a:fld>
            <a:endParaRPr lang="en-US"/>
          </a:p>
        </p:txBody>
      </p:sp>
    </p:spTree>
    <p:extLst>
      <p:ext uri="{BB962C8B-B14F-4D97-AF65-F5344CB8AC3E}">
        <p14:creationId xmlns:p14="http://schemas.microsoft.com/office/powerpoint/2010/main" val="210968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Replacing interpersonal communication with texting can keep teens from learning how to read facial expressions, body language, or nuances in speech, all key components that are required to develop empathy for our fellow humans. Studies by the Pew Research center indicate that the “typical American teen is sending and receiving a greater number of texts… Overall, 75% of all teens text” (Lenhart, 2012). </a:t>
            </a:r>
            <a:endParaRPr lang="en-US" dirty="0"/>
          </a:p>
        </p:txBody>
      </p:sp>
      <p:sp>
        <p:nvSpPr>
          <p:cNvPr id="4" name="Slide Number Placeholder 3"/>
          <p:cNvSpPr>
            <a:spLocks noGrp="1"/>
          </p:cNvSpPr>
          <p:nvPr>
            <p:ph type="sldNum" sz="quarter" idx="5"/>
          </p:nvPr>
        </p:nvSpPr>
        <p:spPr/>
        <p:txBody>
          <a:bodyPr/>
          <a:lstStyle/>
          <a:p>
            <a:fld id="{8EB04518-1199-4BC7-A77E-292709D3A509}" type="slidenum">
              <a:rPr lang="en-US" smtClean="0"/>
              <a:t>6</a:t>
            </a:fld>
            <a:endParaRPr lang="en-US"/>
          </a:p>
        </p:txBody>
      </p:sp>
    </p:spTree>
    <p:extLst>
      <p:ext uri="{BB962C8B-B14F-4D97-AF65-F5344CB8AC3E}">
        <p14:creationId xmlns:p14="http://schemas.microsoft.com/office/powerpoint/2010/main" val="359896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 vide to the main three topics that were researched. How the college students are speaking about the same problem that research is showing. Concluding that cell phone use does have a negative impact on relationships, communication and social skill development. </a:t>
            </a:r>
          </a:p>
        </p:txBody>
      </p:sp>
      <p:sp>
        <p:nvSpPr>
          <p:cNvPr id="4" name="Slide Number Placeholder 3"/>
          <p:cNvSpPr>
            <a:spLocks noGrp="1"/>
          </p:cNvSpPr>
          <p:nvPr>
            <p:ph type="sldNum" sz="quarter" idx="5"/>
          </p:nvPr>
        </p:nvSpPr>
        <p:spPr/>
        <p:txBody>
          <a:bodyPr/>
          <a:lstStyle/>
          <a:p>
            <a:fld id="{8EB04518-1199-4BC7-A77E-292709D3A509}" type="slidenum">
              <a:rPr lang="en-US" smtClean="0"/>
              <a:t>7</a:t>
            </a:fld>
            <a:endParaRPr lang="en-US"/>
          </a:p>
        </p:txBody>
      </p:sp>
    </p:spTree>
    <p:extLst>
      <p:ext uri="{BB962C8B-B14F-4D97-AF65-F5344CB8AC3E}">
        <p14:creationId xmlns:p14="http://schemas.microsoft.com/office/powerpoint/2010/main" val="348960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12/11/2018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11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12/11/2018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52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12/11/2018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14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12/11/2018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345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12/11/2018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57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12/11/2018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98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12/11/2018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52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12/11/2018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05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A9179F-009E-4FA5-B091-7EBB82A185BD}" type="datetimeFigureOut">
              <a:rPr lang="en-US" smtClean="0"/>
              <a:t>12/11/2018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973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665CEB-0076-4E37-B880-BCEA9784DE0A}" type="datetimeFigureOut">
              <a:rPr lang="en-US" smtClean="0"/>
              <a:t>12/11/2018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010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12/11/2018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398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0D914D-B099-4142-A885-11F276715148}" type="datetimeFigureOut">
              <a:rPr lang="en-US" smtClean="0"/>
              <a:t>12/11/2018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05447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creativecommons.org/licenses/by-nc-nd/3.0/" TargetMode="External"/><Relationship Id="rId4" Type="http://schemas.openxmlformats.org/officeDocument/2006/relationships/hyperlink" Target="http://mbf-trendtalk.blogspot.com/2011/05/technology-redefines-norm.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ideo" Target="https://www.youtube.com/embed/QEPq6rDJzes" TargetMode="External"/><Relationship Id="rId5" Type="http://schemas.openxmlformats.org/officeDocument/2006/relationships/hyperlink" Target="https://youtu.be/QEPq6rDJzes"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9A3A-8DB8-4A6C-9BAB-3D9C30B40580}"/>
              </a:ext>
            </a:extLst>
          </p:cNvPr>
          <p:cNvSpPr>
            <a:spLocks noGrp="1"/>
          </p:cNvSpPr>
          <p:nvPr>
            <p:ph type="ctrTitle" idx="4294967295"/>
          </p:nvPr>
        </p:nvSpPr>
        <p:spPr>
          <a:xfrm>
            <a:off x="0" y="2100263"/>
            <a:ext cx="8824913" cy="2676525"/>
          </a:xfrm>
        </p:spPr>
        <p:txBody>
          <a:bodyPr/>
          <a:lstStyle/>
          <a:p>
            <a:r>
              <a:rPr lang="en-US" b="1" dirty="0">
                <a:solidFill>
                  <a:schemeClr val="accent1"/>
                </a:solidFill>
              </a:rPr>
              <a:t>Digital Captive Society</a:t>
            </a:r>
          </a:p>
        </p:txBody>
      </p:sp>
      <p:sp>
        <p:nvSpPr>
          <p:cNvPr id="3" name="Subtitle 2">
            <a:extLst>
              <a:ext uri="{FF2B5EF4-FFF2-40B4-BE49-F238E27FC236}">
                <a16:creationId xmlns:a16="http://schemas.microsoft.com/office/drawing/2014/main" id="{59B68B60-E667-49EA-A9C8-C2E436F33B1B}"/>
              </a:ext>
            </a:extLst>
          </p:cNvPr>
          <p:cNvSpPr>
            <a:spLocks noGrp="1"/>
          </p:cNvSpPr>
          <p:nvPr>
            <p:ph type="subTitle" idx="4294967295"/>
          </p:nvPr>
        </p:nvSpPr>
        <p:spPr>
          <a:xfrm>
            <a:off x="0" y="4776788"/>
            <a:ext cx="8824913" cy="862012"/>
          </a:xfrm>
        </p:spPr>
        <p:txBody>
          <a:bodyPr/>
          <a:lstStyle/>
          <a:p>
            <a:r>
              <a:rPr lang="en-US" dirty="0"/>
              <a:t>By Julia </a:t>
            </a:r>
            <a:r>
              <a:rPr lang="en-US" dirty="0" err="1"/>
              <a:t>Kovrigin</a:t>
            </a:r>
            <a:r>
              <a:rPr lang="en-US" dirty="0"/>
              <a:t> </a:t>
            </a:r>
          </a:p>
        </p:txBody>
      </p:sp>
    </p:spTree>
    <p:extLst>
      <p:ext uri="{BB962C8B-B14F-4D97-AF65-F5344CB8AC3E}">
        <p14:creationId xmlns:p14="http://schemas.microsoft.com/office/powerpoint/2010/main" val="17375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AA94412-7A96-46B6-9A6B-917C66AF3044}"/>
              </a:ext>
            </a:extLst>
          </p:cNvPr>
          <p:cNvPicPr>
            <a:picLocks noGrp="1" noChangeAspect="1"/>
          </p:cNvPicPr>
          <p:nvPr>
            <p:ph idx="4294967295"/>
          </p:nvPr>
        </p:nvPicPr>
        <p:blipFill>
          <a:blip r:embed="rId3">
            <a:extLst>
              <a:ext uri="{837473B0-CC2E-450A-ABE3-18F120FF3D39}">
                <a1611:picAttrSrcUrl xmlns:a1611="http://schemas.microsoft.com/office/drawing/2016/11/main" r:id="rId4"/>
              </a:ext>
            </a:extLst>
          </a:blip>
          <a:stretch>
            <a:fillRect/>
          </a:stretch>
        </p:blipFill>
        <p:spPr>
          <a:xfrm>
            <a:off x="0" y="1250950"/>
            <a:ext cx="10507663" cy="5502275"/>
          </a:xfrm>
        </p:spPr>
      </p:pic>
      <p:sp>
        <p:nvSpPr>
          <p:cNvPr id="5" name="Rectangle 4">
            <a:extLst>
              <a:ext uri="{FF2B5EF4-FFF2-40B4-BE49-F238E27FC236}">
                <a16:creationId xmlns:a16="http://schemas.microsoft.com/office/drawing/2014/main" id="{8FB901F9-F214-499B-A216-E061FC3BC37A}"/>
              </a:ext>
            </a:extLst>
          </p:cNvPr>
          <p:cNvSpPr/>
          <p:nvPr/>
        </p:nvSpPr>
        <p:spPr>
          <a:xfrm>
            <a:off x="1301619" y="4634805"/>
            <a:ext cx="9829800" cy="1384995"/>
          </a:xfrm>
          <a:prstGeom prst="rect">
            <a:avLst/>
          </a:prstGeom>
          <a:solidFill>
            <a:schemeClr val="accent1"/>
          </a:solidFill>
        </p:spPr>
        <p:txBody>
          <a:bodyPr wrap="square" lIns="91440" tIns="45720" rIns="91440" bIns="45720">
            <a:spAutoFit/>
          </a:bodyPr>
          <a:lstStyle/>
          <a:p>
            <a:pPr algn="ctr"/>
            <a:r>
              <a:rPr lang="en-US" sz="2800" b="1" cap="none" spc="0" dirty="0">
                <a:ln w="0"/>
                <a:solidFill>
                  <a:schemeClr val="bg1"/>
                </a:solidFill>
                <a:effectLst>
                  <a:outerShdw blurRad="38100" dist="25400" dir="5400000" algn="ctr" rotWithShape="0">
                    <a:srgbClr val="6E747A">
                      <a:alpha val="43000"/>
                    </a:srgbClr>
                  </a:outerShdw>
                </a:effectLst>
              </a:rPr>
              <a:t>I have identified and researched three major points</a:t>
            </a:r>
          </a:p>
          <a:p>
            <a:pPr algn="ctr"/>
            <a:r>
              <a:rPr lang="en-US" sz="2800" b="1" cap="none" spc="0" dirty="0">
                <a:ln w="0"/>
                <a:solidFill>
                  <a:schemeClr val="bg1"/>
                </a:solidFill>
                <a:effectLst>
                  <a:outerShdw blurRad="38100" dist="25400" dir="5400000" algn="ctr" rotWithShape="0">
                    <a:srgbClr val="6E747A">
                      <a:alpha val="43000"/>
                    </a:srgbClr>
                  </a:outerShdw>
                </a:effectLst>
              </a:rPr>
              <a:t> that show the negative effects of technology on interpersonal communication.</a:t>
            </a:r>
          </a:p>
        </p:txBody>
      </p:sp>
      <p:sp>
        <p:nvSpPr>
          <p:cNvPr id="8" name="TextBox 7">
            <a:extLst>
              <a:ext uri="{FF2B5EF4-FFF2-40B4-BE49-F238E27FC236}">
                <a16:creationId xmlns:a16="http://schemas.microsoft.com/office/drawing/2014/main" id="{9F13ECE1-6906-4430-B5B6-D1B507CDDF3B}"/>
              </a:ext>
            </a:extLst>
          </p:cNvPr>
          <p:cNvSpPr txBox="1"/>
          <p:nvPr/>
        </p:nvSpPr>
        <p:spPr>
          <a:xfrm>
            <a:off x="858416" y="6019800"/>
            <a:ext cx="10716207" cy="230832"/>
          </a:xfrm>
          <a:prstGeom prst="rect">
            <a:avLst/>
          </a:prstGeom>
          <a:noFill/>
        </p:spPr>
        <p:txBody>
          <a:bodyPr wrap="square" rtlCol="0">
            <a:spAutoFit/>
          </a:bodyPr>
          <a:lstStyle/>
          <a:p>
            <a:r>
              <a:rPr lang="en-US" sz="900">
                <a:hlinkClick r:id="rId4" tooltip="http://mbf-trendtalk.blogspot.com/2011/05/technology-redefines-norm.html"/>
              </a:rPr>
              <a:t>This Photo</a:t>
            </a:r>
            <a:r>
              <a:rPr lang="en-US" sz="900"/>
              <a:t> by Unknown Author is licensed under </a:t>
            </a:r>
            <a:r>
              <a:rPr lang="en-US" sz="900">
                <a:hlinkClick r:id="rId5" tooltip="https://creativecommons.org/licenses/by-nc-nd/3.0/"/>
              </a:rPr>
              <a:t>CC BY-NC-ND</a:t>
            </a:r>
            <a:endParaRPr lang="en-US" sz="900"/>
          </a:p>
        </p:txBody>
      </p:sp>
    </p:spTree>
    <p:extLst>
      <p:ext uri="{BB962C8B-B14F-4D97-AF65-F5344CB8AC3E}">
        <p14:creationId xmlns:p14="http://schemas.microsoft.com/office/powerpoint/2010/main" val="8219392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813175C-83D1-4BF6-B8AA-F9AF656F963C}"/>
              </a:ext>
            </a:extLst>
          </p:cNvPr>
          <p:cNvGraphicFramePr/>
          <p:nvPr>
            <p:extLst>
              <p:ext uri="{D42A27DB-BD31-4B8C-83A1-F6EECF244321}">
                <p14:modId xmlns:p14="http://schemas.microsoft.com/office/powerpoint/2010/main" val="60272301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90264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08FAC386-CF60-4719-ADD2-51A5C1F860D7}"/>
                                            </p:graphicEl>
                                          </p:spTgt>
                                        </p:tgtEl>
                                        <p:attrNameLst>
                                          <p:attrName>style.visibility</p:attrName>
                                        </p:attrNameLst>
                                      </p:cBhvr>
                                      <p:to>
                                        <p:strVal val="visible"/>
                                      </p:to>
                                    </p:set>
                                    <p:animEffect transition="in" filter="fade">
                                      <p:cBhvr>
                                        <p:cTn id="7" dur="1000"/>
                                        <p:tgtEl>
                                          <p:spTgt spid="5">
                                            <p:graphicEl>
                                              <a:dgm id="{08FAC386-CF60-4719-ADD2-51A5C1F860D7}"/>
                                            </p:graphicEl>
                                          </p:spTgt>
                                        </p:tgtEl>
                                      </p:cBhvr>
                                    </p:animEffect>
                                    <p:anim calcmode="lin" valueType="num">
                                      <p:cBhvr>
                                        <p:cTn id="8" dur="1000" fill="hold"/>
                                        <p:tgtEl>
                                          <p:spTgt spid="5">
                                            <p:graphicEl>
                                              <a:dgm id="{08FAC386-CF60-4719-ADD2-51A5C1F860D7}"/>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08FAC386-CF60-4719-ADD2-51A5C1F860D7}"/>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7A4CED5A-E5F8-49E3-B6B5-BBC0200F1ECB}"/>
                                            </p:graphicEl>
                                          </p:spTgt>
                                        </p:tgtEl>
                                        <p:attrNameLst>
                                          <p:attrName>style.visibility</p:attrName>
                                        </p:attrNameLst>
                                      </p:cBhvr>
                                      <p:to>
                                        <p:strVal val="visible"/>
                                      </p:to>
                                    </p:set>
                                    <p:animEffect transition="in" filter="fade">
                                      <p:cBhvr>
                                        <p:cTn id="12" dur="1000"/>
                                        <p:tgtEl>
                                          <p:spTgt spid="5">
                                            <p:graphicEl>
                                              <a:dgm id="{7A4CED5A-E5F8-49E3-B6B5-BBC0200F1ECB}"/>
                                            </p:graphicEl>
                                          </p:spTgt>
                                        </p:tgtEl>
                                      </p:cBhvr>
                                    </p:animEffect>
                                    <p:anim calcmode="lin" valueType="num">
                                      <p:cBhvr>
                                        <p:cTn id="13" dur="1000" fill="hold"/>
                                        <p:tgtEl>
                                          <p:spTgt spid="5">
                                            <p:graphicEl>
                                              <a:dgm id="{7A4CED5A-E5F8-49E3-B6B5-BBC0200F1ECB}"/>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7A4CED5A-E5F8-49E3-B6B5-BBC0200F1ECB}"/>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7A24251D-E871-4630-873E-4FB439C4C018}"/>
                                            </p:graphicEl>
                                          </p:spTgt>
                                        </p:tgtEl>
                                        <p:attrNameLst>
                                          <p:attrName>style.visibility</p:attrName>
                                        </p:attrNameLst>
                                      </p:cBhvr>
                                      <p:to>
                                        <p:strVal val="visible"/>
                                      </p:to>
                                    </p:set>
                                    <p:animEffect transition="in" filter="fade">
                                      <p:cBhvr>
                                        <p:cTn id="19" dur="1000"/>
                                        <p:tgtEl>
                                          <p:spTgt spid="5">
                                            <p:graphicEl>
                                              <a:dgm id="{7A24251D-E871-4630-873E-4FB439C4C018}"/>
                                            </p:graphicEl>
                                          </p:spTgt>
                                        </p:tgtEl>
                                      </p:cBhvr>
                                    </p:animEffect>
                                    <p:anim calcmode="lin" valueType="num">
                                      <p:cBhvr>
                                        <p:cTn id="20" dur="1000" fill="hold"/>
                                        <p:tgtEl>
                                          <p:spTgt spid="5">
                                            <p:graphicEl>
                                              <a:dgm id="{7A24251D-E871-4630-873E-4FB439C4C018}"/>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7A24251D-E871-4630-873E-4FB439C4C018}"/>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730C98E8-E462-484A-8C96-3F9041D76592}"/>
                                            </p:graphicEl>
                                          </p:spTgt>
                                        </p:tgtEl>
                                        <p:attrNameLst>
                                          <p:attrName>style.visibility</p:attrName>
                                        </p:attrNameLst>
                                      </p:cBhvr>
                                      <p:to>
                                        <p:strVal val="visible"/>
                                      </p:to>
                                    </p:set>
                                    <p:animEffect transition="in" filter="fade">
                                      <p:cBhvr>
                                        <p:cTn id="24" dur="1000"/>
                                        <p:tgtEl>
                                          <p:spTgt spid="5">
                                            <p:graphicEl>
                                              <a:dgm id="{730C98E8-E462-484A-8C96-3F9041D76592}"/>
                                            </p:graphicEl>
                                          </p:spTgt>
                                        </p:tgtEl>
                                      </p:cBhvr>
                                    </p:animEffect>
                                    <p:anim calcmode="lin" valueType="num">
                                      <p:cBhvr>
                                        <p:cTn id="25" dur="1000" fill="hold"/>
                                        <p:tgtEl>
                                          <p:spTgt spid="5">
                                            <p:graphicEl>
                                              <a:dgm id="{730C98E8-E462-484A-8C96-3F9041D76592}"/>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730C98E8-E462-484A-8C96-3F9041D76592}"/>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DCE9D1E8-3C1E-433E-9962-45FCCE7E817E}"/>
                                            </p:graphicEl>
                                          </p:spTgt>
                                        </p:tgtEl>
                                        <p:attrNameLst>
                                          <p:attrName>style.visibility</p:attrName>
                                        </p:attrNameLst>
                                      </p:cBhvr>
                                      <p:to>
                                        <p:strVal val="visible"/>
                                      </p:to>
                                    </p:set>
                                    <p:animEffect transition="in" filter="fade">
                                      <p:cBhvr>
                                        <p:cTn id="31" dur="1000"/>
                                        <p:tgtEl>
                                          <p:spTgt spid="5">
                                            <p:graphicEl>
                                              <a:dgm id="{DCE9D1E8-3C1E-433E-9962-45FCCE7E817E}"/>
                                            </p:graphicEl>
                                          </p:spTgt>
                                        </p:tgtEl>
                                      </p:cBhvr>
                                    </p:animEffect>
                                    <p:anim calcmode="lin" valueType="num">
                                      <p:cBhvr>
                                        <p:cTn id="32" dur="1000" fill="hold"/>
                                        <p:tgtEl>
                                          <p:spTgt spid="5">
                                            <p:graphicEl>
                                              <a:dgm id="{DCE9D1E8-3C1E-433E-9962-45FCCE7E817E}"/>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DCE9D1E8-3C1E-433E-9962-45FCCE7E817E}"/>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812F64C9-2B7C-4727-95C1-9DD1DC1E9308}"/>
                                            </p:graphicEl>
                                          </p:spTgt>
                                        </p:tgtEl>
                                        <p:attrNameLst>
                                          <p:attrName>style.visibility</p:attrName>
                                        </p:attrNameLst>
                                      </p:cBhvr>
                                      <p:to>
                                        <p:strVal val="visible"/>
                                      </p:to>
                                    </p:set>
                                    <p:animEffect transition="in" filter="fade">
                                      <p:cBhvr>
                                        <p:cTn id="36" dur="1000"/>
                                        <p:tgtEl>
                                          <p:spTgt spid="5">
                                            <p:graphicEl>
                                              <a:dgm id="{812F64C9-2B7C-4727-95C1-9DD1DC1E9308}"/>
                                            </p:graphicEl>
                                          </p:spTgt>
                                        </p:tgtEl>
                                      </p:cBhvr>
                                    </p:animEffect>
                                    <p:anim calcmode="lin" valueType="num">
                                      <p:cBhvr>
                                        <p:cTn id="37" dur="1000" fill="hold"/>
                                        <p:tgtEl>
                                          <p:spTgt spid="5">
                                            <p:graphicEl>
                                              <a:dgm id="{812F64C9-2B7C-4727-95C1-9DD1DC1E9308}"/>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812F64C9-2B7C-4727-95C1-9DD1DC1E930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77FD69D-9399-4AE8-9E60-65E53F9EF761}"/>
              </a:ext>
            </a:extLst>
          </p:cNvPr>
          <p:cNvGraphicFramePr/>
          <p:nvPr>
            <p:extLst>
              <p:ext uri="{D42A27DB-BD31-4B8C-83A1-F6EECF244321}">
                <p14:modId xmlns:p14="http://schemas.microsoft.com/office/powerpoint/2010/main" val="1051818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712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A5AD9B08-E0E4-4383-BC45-2A9C6421D79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FBF71D0D-E724-424C-B53D-1BD614826BB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E573B9-98C3-4B1C-9551-6F36E2C729B1}"/>
              </a:ext>
            </a:extLst>
          </p:cNvPr>
          <p:cNvGraphicFramePr/>
          <p:nvPr>
            <p:extLst>
              <p:ext uri="{D42A27DB-BD31-4B8C-83A1-F6EECF244321}">
                <p14:modId xmlns:p14="http://schemas.microsoft.com/office/powerpoint/2010/main" val="3100073655"/>
              </p:ext>
            </p:extLst>
          </p:nvPr>
        </p:nvGraphicFramePr>
        <p:xfrm>
          <a:off x="2139576" y="63001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06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447193E9-67A0-48FF-BEFF-E5D2532A61FA}"/>
                                            </p:graphicEl>
                                          </p:spTgt>
                                        </p:tgtEl>
                                        <p:attrNameLst>
                                          <p:attrName>style.visibility</p:attrName>
                                        </p:attrNameLst>
                                      </p:cBhvr>
                                      <p:to>
                                        <p:strVal val="visible"/>
                                      </p:to>
                                    </p:set>
                                    <p:anim calcmode="lin" valueType="num">
                                      <p:cBhvr additive="base">
                                        <p:cTn id="7" dur="500" fill="hold"/>
                                        <p:tgtEl>
                                          <p:spTgt spid="3">
                                            <p:graphicEl>
                                              <a:dgm id="{447193E9-67A0-48FF-BEFF-E5D2532A61F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447193E9-67A0-48FF-BEFF-E5D2532A61FA}"/>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55674F60-7544-4F7A-9363-A69B1FB59445}"/>
                                            </p:graphicEl>
                                          </p:spTgt>
                                        </p:tgtEl>
                                        <p:attrNameLst>
                                          <p:attrName>style.visibility</p:attrName>
                                        </p:attrNameLst>
                                      </p:cBhvr>
                                      <p:to>
                                        <p:strVal val="visible"/>
                                      </p:to>
                                    </p:set>
                                    <p:anim calcmode="lin" valueType="num">
                                      <p:cBhvr additive="base">
                                        <p:cTn id="13" dur="500" fill="hold"/>
                                        <p:tgtEl>
                                          <p:spTgt spid="3">
                                            <p:graphicEl>
                                              <a:dgm id="{55674F60-7544-4F7A-9363-A69B1FB5944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55674F60-7544-4F7A-9363-A69B1FB59445}"/>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CCEB5C-0886-44CA-BF29-B53DD61D3D97}"/>
              </a:ext>
            </a:extLst>
          </p:cNvPr>
          <p:cNvGraphicFramePr/>
          <p:nvPr>
            <p:extLst>
              <p:ext uri="{D42A27DB-BD31-4B8C-83A1-F6EECF244321}">
                <p14:modId xmlns:p14="http://schemas.microsoft.com/office/powerpoint/2010/main" val="300264817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822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A84B-C101-4460-8A61-A94DEB8F7F21}"/>
              </a:ext>
            </a:extLst>
          </p:cNvPr>
          <p:cNvSpPr>
            <a:spLocks noGrp="1"/>
          </p:cNvSpPr>
          <p:nvPr>
            <p:ph type="title"/>
          </p:nvPr>
        </p:nvSpPr>
        <p:spPr>
          <a:xfrm>
            <a:off x="1097280" y="179294"/>
            <a:ext cx="10058400" cy="1878106"/>
          </a:xfrm>
        </p:spPr>
        <p:txBody>
          <a:bodyPr>
            <a:normAutofit fontScale="90000"/>
          </a:bodyPr>
          <a:lstStyle/>
          <a:p>
            <a:r>
              <a:rPr lang="en-US" b="1" dirty="0"/>
              <a:t>Effects of Cell Phones on Face to Face Communication</a:t>
            </a:r>
            <a:br>
              <a:rPr lang="en-US" dirty="0"/>
            </a:br>
            <a:endParaRPr lang="en-US" dirty="0"/>
          </a:p>
        </p:txBody>
      </p:sp>
      <p:pic>
        <p:nvPicPr>
          <p:cNvPr id="3" name="Online Media 2">
            <a:hlinkClick r:id="" action="ppaction://media"/>
            <a:extLst>
              <a:ext uri="{FF2B5EF4-FFF2-40B4-BE49-F238E27FC236}">
                <a16:creationId xmlns:a16="http://schemas.microsoft.com/office/drawing/2014/main" id="{DF479ECE-DE95-434D-9F53-CE8A902CF419}"/>
              </a:ext>
            </a:extLst>
          </p:cNvPr>
          <p:cNvPicPr>
            <a:picLocks noRot="1" noChangeAspect="1"/>
          </p:cNvPicPr>
          <p:nvPr>
            <a:videoFile r:link="rId1"/>
          </p:nvPr>
        </p:nvPicPr>
        <p:blipFill>
          <a:blip r:embed="rId4"/>
          <a:stretch>
            <a:fillRect/>
          </a:stretch>
        </p:blipFill>
        <p:spPr>
          <a:xfrm>
            <a:off x="1201446" y="1922930"/>
            <a:ext cx="10010323" cy="3985181"/>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C396B68A-8EEF-4DEA-A350-D6E2B1E5FD86}"/>
              </a:ext>
            </a:extLst>
          </p:cNvPr>
          <p:cNvSpPr txBox="1"/>
          <p:nvPr/>
        </p:nvSpPr>
        <p:spPr>
          <a:xfrm>
            <a:off x="1257536" y="6386731"/>
            <a:ext cx="9898144" cy="369332"/>
          </a:xfrm>
          <a:prstGeom prst="rect">
            <a:avLst/>
          </a:prstGeom>
          <a:noFill/>
        </p:spPr>
        <p:txBody>
          <a:bodyPr wrap="square" rtlCol="0">
            <a:spAutoFit/>
          </a:bodyPr>
          <a:lstStyle/>
          <a:p>
            <a:pPr algn="ctr"/>
            <a:r>
              <a:rPr lang="en-US" dirty="0">
                <a:hlinkClick r:id="rId5"/>
              </a:rPr>
              <a:t>https://youtu.be/QEPq6rDJzes</a:t>
            </a:r>
            <a:r>
              <a:rPr lang="en-US" dirty="0"/>
              <a:t> </a:t>
            </a:r>
          </a:p>
        </p:txBody>
      </p:sp>
    </p:spTree>
    <p:extLst>
      <p:ext uri="{BB962C8B-B14F-4D97-AF65-F5344CB8AC3E}">
        <p14:creationId xmlns:p14="http://schemas.microsoft.com/office/powerpoint/2010/main" val="279187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E170B3-220B-4191-88CF-DD5B71C78831}"/>
              </a:ext>
            </a:extLst>
          </p:cNvPr>
          <p:cNvSpPr>
            <a:spLocks noGrp="1"/>
          </p:cNvSpPr>
          <p:nvPr>
            <p:ph type="title"/>
          </p:nvPr>
        </p:nvSpPr>
        <p:spPr/>
        <p:txBody>
          <a:bodyPr/>
          <a:lstStyle/>
          <a:p>
            <a:r>
              <a:rPr lang="en-US" dirty="0"/>
              <a:t>AACC Savings Chart</a:t>
            </a:r>
          </a:p>
        </p:txBody>
      </p:sp>
      <p:graphicFrame>
        <p:nvGraphicFramePr>
          <p:cNvPr id="7" name="Content Placeholder 6">
            <a:extLst>
              <a:ext uri="{FF2B5EF4-FFF2-40B4-BE49-F238E27FC236}">
                <a16:creationId xmlns:a16="http://schemas.microsoft.com/office/drawing/2014/main" id="{18D8722E-1E9A-4FD8-B62B-5A2476273750}"/>
              </a:ext>
            </a:extLst>
          </p:cNvPr>
          <p:cNvGraphicFramePr>
            <a:graphicFrameLocks noGrp="1"/>
          </p:cNvGraphicFramePr>
          <p:nvPr>
            <p:ph idx="1"/>
            <p:extLst>
              <p:ext uri="{D42A27DB-BD31-4B8C-83A1-F6EECF244321}">
                <p14:modId xmlns:p14="http://schemas.microsoft.com/office/powerpoint/2010/main" val="4077294494"/>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3228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204</TotalTime>
  <Words>966</Words>
  <Application>Microsoft Office PowerPoint</Application>
  <PresentationFormat>Widescreen</PresentationFormat>
  <Paragraphs>44</Paragraphs>
  <Slides>8</Slides>
  <Notes>6</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Digital Captive Society</vt:lpstr>
      <vt:lpstr>PowerPoint Presentation</vt:lpstr>
      <vt:lpstr>PowerPoint Presentation</vt:lpstr>
      <vt:lpstr>PowerPoint Presentation</vt:lpstr>
      <vt:lpstr>PowerPoint Presentation</vt:lpstr>
      <vt:lpstr>PowerPoint Presentation</vt:lpstr>
      <vt:lpstr>Effects of Cell Phones on Face to Face Communication </vt:lpstr>
      <vt:lpstr>AACC Savings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Captive Society</dc:title>
  <dc:creator>Sergio Alcantara</dc:creator>
  <cp:lastModifiedBy>Sergio Alcantara</cp:lastModifiedBy>
  <cp:revision>17</cp:revision>
  <dcterms:created xsi:type="dcterms:W3CDTF">2018-12-11T18:43:07Z</dcterms:created>
  <dcterms:modified xsi:type="dcterms:W3CDTF">2018-12-11T23:11:21Z</dcterms:modified>
</cp:coreProperties>
</file>