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Glemser" initials="BG" lastIdx="3" clrIdx="0">
    <p:extLst>
      <p:ext uri="{19B8F6BF-5375-455C-9EA6-DF929625EA0E}">
        <p15:presenceInfo xmlns:p15="http://schemas.microsoft.com/office/powerpoint/2012/main" userId="S-1-5-21-993699268-1817460616-2248349936-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 cmpd="sng"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Tabelle1!$A$2:$A$8</c:f>
              <c:strCache>
                <c:ptCount val="7"/>
                <c:pt idx="0">
                  <c:v>Gesamt *</c:v>
                </c:pt>
                <c:pt idx="1">
                  <c:v>Saisonbrot</c:v>
                </c:pt>
                <c:pt idx="2">
                  <c:v>Kuchen</c:v>
                </c:pt>
                <c:pt idx="3">
                  <c:v>Konditorei</c:v>
                </c:pt>
                <c:pt idx="4">
                  <c:v>Croissant</c:v>
                </c:pt>
                <c:pt idx="5">
                  <c:v>Brötchen</c:v>
                </c:pt>
                <c:pt idx="6">
                  <c:v>Brot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C-47BB-89BF-1AC22B205A1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MAPE in %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Tabelle1!$A$2:$A$8</c:f>
              <c:strCache>
                <c:ptCount val="7"/>
                <c:pt idx="0">
                  <c:v>Gesamt *</c:v>
                </c:pt>
                <c:pt idx="1">
                  <c:v>Saisonbrot</c:v>
                </c:pt>
                <c:pt idx="2">
                  <c:v>Kuchen</c:v>
                </c:pt>
                <c:pt idx="3">
                  <c:v>Konditorei</c:v>
                </c:pt>
                <c:pt idx="4">
                  <c:v>Croissant</c:v>
                </c:pt>
                <c:pt idx="5">
                  <c:v>Brötchen</c:v>
                </c:pt>
                <c:pt idx="6">
                  <c:v>Brot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1">
                  <c:v>34.17</c:v>
                </c:pt>
                <c:pt idx="2">
                  <c:v>14.73</c:v>
                </c:pt>
                <c:pt idx="3">
                  <c:v>21.81</c:v>
                </c:pt>
                <c:pt idx="4">
                  <c:v>19.48</c:v>
                </c:pt>
                <c:pt idx="5">
                  <c:v>12.08</c:v>
                </c:pt>
                <c:pt idx="6">
                  <c:v>18.53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EC-47BB-89BF-1AC22B205A1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Tabelle1!$A$2:$A$8</c:f>
              <c:strCache>
                <c:ptCount val="7"/>
                <c:pt idx="0">
                  <c:v>Gesamt *</c:v>
                </c:pt>
                <c:pt idx="1">
                  <c:v>Saisonbrot</c:v>
                </c:pt>
                <c:pt idx="2">
                  <c:v>Kuchen</c:v>
                </c:pt>
                <c:pt idx="3">
                  <c:v>Konditorei</c:v>
                </c:pt>
                <c:pt idx="4">
                  <c:v>Croissant</c:v>
                </c:pt>
                <c:pt idx="5">
                  <c:v>Brötchen</c:v>
                </c:pt>
                <c:pt idx="6">
                  <c:v>Brot</c:v>
                </c:pt>
              </c:strCache>
            </c:strRef>
          </c:cat>
          <c:val>
            <c:numRef>
              <c:f>Tabelle1!$D$2:$D$8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9DEC-47BB-89BF-1AC22B205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80"/>
        <c:axId val="380674816"/>
        <c:axId val="541681168"/>
      </c:barChart>
      <c:catAx>
        <c:axId val="380674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681168"/>
        <c:crosses val="autoZero"/>
        <c:auto val="1"/>
        <c:lblAlgn val="ctr"/>
        <c:lblOffset val="100"/>
        <c:noMultiLvlLbl val="0"/>
      </c:catAx>
      <c:valAx>
        <c:axId val="54168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067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40.0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CD75-8559-417E-A690-C96C82B77836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1779-E60C-4045-B623-24B5A210A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hatte 2 Warengruppen, für welche er die einzelnen Aufgaben gemacht hat </a:t>
            </a:r>
            <a:r>
              <a:rPr lang="de-DE" dirty="0">
                <a:sym typeface="Wingdings" panose="05000000000000000000" pitchFamily="2" charset="2"/>
              </a:rPr>
              <a:t> dadurch hat jeder alles gemacht im 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4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1B62E-019A-06B0-BE40-A62EFDDB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9B3D5F-1344-EE9B-4CC8-E63227600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AC54E20-0AAC-60BF-8346-89FB928BD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3E4D8-88BF-B688-2F84-2A60AEB94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6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61E-9486-6E22-67C7-29AF1449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C7E8C7-C792-2FD9-B312-CD5706D5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B7C32A-426C-F427-DE1B-0C6CF78B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B0774-2E44-8385-4644-FBF547AAC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88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20DA-961E-56D2-F2A3-C8160DE5B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B2F19E-0A66-B5E0-5875-00E54C978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1BD31-A545-53F6-C47F-C9814853E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AD091-9DE6-BA6A-C91F-6B4438A19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5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9E977-EE37-C620-2207-DD05256B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85D32B-C07D-F72B-FAFC-FFD3754F7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D45C21-8B22-6C2B-96E7-C7A2384EB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7B7BC0-16D4-FA4A-6929-092E15273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90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776E-C06D-0295-818E-2A412F08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7EA6C3C-77E0-8F8A-898C-D0A661158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38EAB1-0D97-62FA-7738-506093350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9D4EE-99F8-0052-E075-7EC174A2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3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9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3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D00C-2A94-476E-98B3-DECDEEA43852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28EF1-23A5-4C7D-9150-E26E20D9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400"/>
          </a:xfrm>
        </p:spPr>
        <p:txBody>
          <a:bodyPr/>
          <a:lstStyle/>
          <a:p>
            <a:r>
              <a:rPr lang="de-DE" dirty="0"/>
              <a:t>Team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AB1FF-46B0-4175-8FBF-AA917094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7" y="2966789"/>
            <a:ext cx="6400800" cy="194733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Franz Glanz</a:t>
            </a:r>
          </a:p>
          <a:p>
            <a:r>
              <a:rPr lang="de-DE" dirty="0">
                <a:solidFill>
                  <a:schemeClr val="tx1"/>
                </a:solidFill>
              </a:rPr>
              <a:t>Barbara Glemser</a:t>
            </a:r>
          </a:p>
          <a:p>
            <a:r>
              <a:rPr lang="de-DE" dirty="0">
                <a:solidFill>
                  <a:schemeClr val="tx1"/>
                </a:solidFill>
              </a:rPr>
              <a:t>Julius </a:t>
            </a:r>
            <a:r>
              <a:rPr lang="de-DE" dirty="0" err="1">
                <a:solidFill>
                  <a:schemeClr val="tx1"/>
                </a:solidFill>
              </a:rPr>
              <a:t>Markull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B5484-2D59-94DB-86C6-0F168699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F9338A-BECE-DC17-0A37-2567ACED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2" y="0"/>
            <a:ext cx="10813081" cy="1507067"/>
          </a:xfrm>
        </p:spPr>
        <p:txBody>
          <a:bodyPr/>
          <a:lstStyle/>
          <a:p>
            <a:r>
              <a:rPr lang="de-DE" dirty="0"/>
              <a:t>MAPEs [%] für die Validierungsdaten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20554C-E183-E585-032D-417520DE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2" name="Inhaltsplatzhalter 5">
            <a:extLst>
              <a:ext uri="{FF2B5EF4-FFF2-40B4-BE49-F238E27FC236}">
                <a16:creationId xmlns:a16="http://schemas.microsoft.com/office/drawing/2014/main" id="{1F77E424-73C8-2D5A-D98E-8E82535CE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68401"/>
              </p:ext>
            </p:extLst>
          </p:nvPr>
        </p:nvGraphicFramePr>
        <p:xfrm>
          <a:off x="488903" y="1621631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CAA209E-73F5-9FEE-C27E-1D4E2F95CB06}"/>
              </a:ext>
            </a:extLst>
          </p:cNvPr>
          <p:cNvSpPr txBox="1"/>
          <p:nvPr/>
        </p:nvSpPr>
        <p:spPr>
          <a:xfrm>
            <a:off x="488902" y="5547703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* gewichteter Durchschnitt</a:t>
            </a:r>
          </a:p>
        </p:txBody>
      </p:sp>
    </p:spTree>
    <p:extLst>
      <p:ext uri="{BB962C8B-B14F-4D97-AF65-F5344CB8AC3E}">
        <p14:creationId xmlns:p14="http://schemas.microsoft.com/office/powerpoint/2010/main" val="338950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CEE6F-91EE-7BBD-CF2A-5EBDA988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51BFCF-DA0B-9022-18E6-F568B53B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 /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FD3A53-34FF-4D4F-7D14-832A288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Worst</a:t>
            </a:r>
            <a:r>
              <a:rPr lang="de-DE" dirty="0">
                <a:solidFill>
                  <a:schemeClr val="tx1"/>
                </a:solidFill>
              </a:rPr>
              <a:t> fail: </a:t>
            </a:r>
            <a:r>
              <a:rPr lang="de-DE" dirty="0" err="1">
                <a:solidFill>
                  <a:schemeClr val="tx1"/>
                </a:solidFill>
              </a:rPr>
              <a:t>Overfitting</a:t>
            </a:r>
            <a:r>
              <a:rPr lang="de-DE" dirty="0">
                <a:solidFill>
                  <a:schemeClr val="tx1"/>
                </a:solidFill>
              </a:rPr>
              <a:t> an Validierungsdaten</a:t>
            </a:r>
          </a:p>
          <a:p>
            <a:r>
              <a:rPr lang="de-DE" dirty="0">
                <a:solidFill>
                  <a:schemeClr val="tx1"/>
                </a:solidFill>
              </a:rPr>
              <a:t>Best </a:t>
            </a:r>
            <a:r>
              <a:rPr lang="de-DE" dirty="0" err="1">
                <a:solidFill>
                  <a:schemeClr val="tx1"/>
                </a:solidFill>
              </a:rPr>
              <a:t>Improvement</a:t>
            </a:r>
            <a:r>
              <a:rPr lang="de-DE" dirty="0">
                <a:solidFill>
                  <a:schemeClr val="tx1"/>
                </a:solidFill>
              </a:rPr>
              <a:t>: Verbesserung der Generalisierung durch Regularisierung und Verringerung der </a:t>
            </a:r>
            <a:r>
              <a:rPr lang="de-DE" dirty="0" err="1">
                <a:solidFill>
                  <a:schemeClr val="tx1"/>
                </a:solidFill>
              </a:rPr>
              <a:t>Neuronenzahl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2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F840C5-1705-4781-9505-38577DE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/>
              <a:t>Eigene variablen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F88D3-B68C-417F-926F-60996C9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Anläufe von Kreuzfahrtschiffen in Kiel </a:t>
            </a:r>
          </a:p>
          <a:p>
            <a:r>
              <a:rPr lang="de-DE" dirty="0">
                <a:solidFill>
                  <a:schemeClr val="tx1"/>
                </a:solidFill>
              </a:rPr>
              <a:t>Verbraucherpreisindex</a:t>
            </a:r>
          </a:p>
          <a:p>
            <a:r>
              <a:rPr lang="de-DE" dirty="0">
                <a:solidFill>
                  <a:schemeClr val="tx1"/>
                </a:solidFill>
              </a:rPr>
              <a:t>Heimspiele von Holstein Kiel</a:t>
            </a:r>
          </a:p>
          <a:p>
            <a:r>
              <a:rPr lang="de-DE" dirty="0">
                <a:solidFill>
                  <a:schemeClr val="tx1"/>
                </a:solidFill>
              </a:rPr>
              <a:t>Ferientage</a:t>
            </a:r>
          </a:p>
          <a:p>
            <a:r>
              <a:rPr lang="de-DE" dirty="0">
                <a:solidFill>
                  <a:schemeClr val="tx1"/>
                </a:solidFill>
              </a:rPr>
              <a:t>Märkte (Weihnachtsmarkt, </a:t>
            </a:r>
            <a:r>
              <a:rPr lang="de-DE" dirty="0" err="1">
                <a:solidFill>
                  <a:schemeClr val="tx1"/>
                </a:solidFill>
              </a:rPr>
              <a:t>Frühjahsrmarkt</a:t>
            </a:r>
            <a:r>
              <a:rPr lang="de-DE" dirty="0">
                <a:solidFill>
                  <a:schemeClr val="tx1"/>
                </a:solidFill>
              </a:rPr>
              <a:t>, Herbstmarkt)</a:t>
            </a:r>
          </a:p>
          <a:p>
            <a:r>
              <a:rPr lang="de-DE" dirty="0">
                <a:solidFill>
                  <a:schemeClr val="tx1"/>
                </a:solidFill>
              </a:rPr>
              <a:t>Ostertag</a:t>
            </a:r>
          </a:p>
          <a:p>
            <a:r>
              <a:rPr lang="de-DE" dirty="0">
                <a:solidFill>
                  <a:schemeClr val="tx1"/>
                </a:solidFill>
              </a:rPr>
              <a:t>Silvester</a:t>
            </a:r>
          </a:p>
          <a:p>
            <a:r>
              <a:rPr lang="de-DE" dirty="0">
                <a:solidFill>
                  <a:schemeClr val="tx1"/>
                </a:solidFill>
              </a:rPr>
              <a:t>Jahreszeiten</a:t>
            </a:r>
          </a:p>
          <a:p>
            <a:r>
              <a:rPr lang="de-DE" dirty="0">
                <a:solidFill>
                  <a:schemeClr val="tx1"/>
                </a:solidFill>
              </a:rPr>
              <a:t>Monat</a:t>
            </a:r>
          </a:p>
          <a:p>
            <a:r>
              <a:rPr lang="de-DE" dirty="0">
                <a:solidFill>
                  <a:schemeClr val="tx1"/>
                </a:solidFill>
              </a:rPr>
              <a:t>Zwischen den Jahren (27-31.12)</a:t>
            </a:r>
          </a:p>
        </p:txBody>
      </p:sp>
    </p:spTree>
    <p:extLst>
      <p:ext uri="{BB962C8B-B14F-4D97-AF65-F5344CB8AC3E}">
        <p14:creationId xmlns:p14="http://schemas.microsoft.com/office/powerpoint/2010/main" val="37211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Kreuzfahrtanlauf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EC0FD74-FF33-4940-A89A-027A0D8A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" t="1404" r="2917" b="1799"/>
          <a:stretch/>
        </p:blipFill>
        <p:spPr>
          <a:xfrm>
            <a:off x="684212" y="1222310"/>
            <a:ext cx="7532168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Sommer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C32CA0-B5EA-4935-BEE2-A216C934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93782"/>
            <a:ext cx="7239000" cy="521017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C45C5E-7C47-4EBC-BDDD-6FB57397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F1681-68AD-49EB-B156-E8B68E2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8846"/>
            <a:ext cx="8534400" cy="1176390"/>
          </a:xfrm>
        </p:spPr>
        <p:txBody>
          <a:bodyPr>
            <a:normAutofit fontScale="90000"/>
          </a:bodyPr>
          <a:lstStyle/>
          <a:p>
            <a:r>
              <a:rPr lang="de-DE" dirty="0"/>
              <a:t>Optimierung der linearen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B93AE-81D1-491C-A14C-E9078370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79" y="2108770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Eigenes Modell für jede Warengruppe</a:t>
            </a:r>
          </a:p>
          <a:p>
            <a:r>
              <a:rPr lang="de-DE" dirty="0">
                <a:solidFill>
                  <a:schemeClr val="tx1"/>
                </a:solidFill>
              </a:rPr>
              <a:t>Feature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SGD-Regression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58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2AE4B-28D7-4CA2-9B89-BF383F4C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5426"/>
            <a:ext cx="9651590" cy="1227761"/>
          </a:xfrm>
        </p:spPr>
        <p:txBody>
          <a:bodyPr/>
          <a:lstStyle/>
          <a:p>
            <a:r>
              <a:rPr lang="de-DE" dirty="0"/>
              <a:t>Gleichung der Linearen Regression</a:t>
            </a:r>
            <a:br>
              <a:rPr lang="de-DE" dirty="0"/>
            </a:br>
            <a:r>
              <a:rPr lang="de-DE" dirty="0"/>
              <a:t>des Kuchenmodells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DE000-0620-4B0F-89FF-B6EAC791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2692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137.88 + 0.00*x1 + 0.00*x2 + 0.00*x3 + 0.00*x4 + 127.14*x5 + 0.00*x6 + 33.36*x7 + 54.23*x8 + 28.14*x9 + -6.61*x10 + 7.90*x11 + 11.44*x12 + 13.91*x13 + 8.23*x14 + 8.22*x15 + 18.16*x16 + 55.99*x17 + 51.50*x18 + -126.18*x19 + 57.38*x20 + -49.81*x21 + -20.51*x22 + 1314.39*x23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Adjusted R²: 0.7117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Legende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Warengruppe_1, x2=Warengruppe_2, x3=Warengruppe_3, x4=Warengruppe_4, x5=Warengruppe_5, x6=Warengruppe_6, x7=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Temp_Mild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x8=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Temp_Warm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x9=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Temp_Hot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x10=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Weather_Good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,, x11=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Weather_Moderate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x12=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Weather_Severe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x13=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KielerWoche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x14=Mittwoch, x15=Donnerstag, x16=Freitag‘, x17=Samstag, x18=Sonntag,, x19=VPI, x20=Feiertag, 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X21=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Weihnachtsmarkt, x22=Markt, x23=Silvester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9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06135-2127-5AE9-EFB1-A2830C31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C44134-F943-BC98-C66F-63AE1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5498C4-D0BF-28BA-7091-FF1BF612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Datenübernahme vom Vortag</a:t>
            </a:r>
          </a:p>
          <a:p>
            <a:r>
              <a:rPr lang="de-DE" dirty="0">
                <a:solidFill>
                  <a:schemeClr val="tx1"/>
                </a:solidFill>
              </a:rPr>
              <a:t>Wettercode ersetzt durch neue Daten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9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BEC59-FCFE-F3B9-67C0-E80E05D5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5622A7-0616-C622-C3D7-8F94998A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2" y="0"/>
            <a:ext cx="10813081" cy="1507067"/>
          </a:xfrm>
        </p:spPr>
        <p:txBody>
          <a:bodyPr/>
          <a:lstStyle/>
          <a:p>
            <a:r>
              <a:rPr lang="de-DE" dirty="0"/>
              <a:t>Definition neuronales Netz: Brötchen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CCD82E-D484-8CB9-9363-8DFE53F2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AFDF83-D1AC-2584-362B-439C6C27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8" y="2185267"/>
            <a:ext cx="11207259" cy="37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7C7C-F6B6-70E8-29FC-2325B681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93678B-95AC-F4CB-7E1E-CC7F4201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-283464"/>
            <a:ext cx="10813081" cy="1507067"/>
          </a:xfrm>
        </p:spPr>
        <p:txBody>
          <a:bodyPr/>
          <a:lstStyle/>
          <a:p>
            <a:r>
              <a:rPr lang="de-DE" dirty="0"/>
              <a:t>Loss-Funktionen: Brötchen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EC645B-638F-A1EF-2C0D-48B9E1EC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CF4B1D-444A-E7E2-91DA-5E0E5B86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38" y="904332"/>
            <a:ext cx="5214858" cy="27470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6B24C-6F67-0EAB-A5D1-08E5B8FD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038" y="3826117"/>
            <a:ext cx="5214858" cy="27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011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503</Words>
  <Application>Microsoft Office PowerPoint</Application>
  <PresentationFormat>Breitbild</PresentationFormat>
  <Paragraphs>58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Consolas</vt:lpstr>
      <vt:lpstr>Wingdings</vt:lpstr>
      <vt:lpstr>Wingdings 3</vt:lpstr>
      <vt:lpstr>Segment</vt:lpstr>
      <vt:lpstr>Team 12</vt:lpstr>
      <vt:lpstr>Eigene variablen</vt:lpstr>
      <vt:lpstr>Feature Kreuzfahrtanlauf</vt:lpstr>
      <vt:lpstr>Feature Sommer</vt:lpstr>
      <vt:lpstr>Optimierung der linearen Regression</vt:lpstr>
      <vt:lpstr>Gleichung der Linearen Regression des Kuchenmodells</vt:lpstr>
      <vt:lpstr>Missing values</vt:lpstr>
      <vt:lpstr>Definition neuronales Netz: Brötchen</vt:lpstr>
      <vt:lpstr>Loss-Funktionen: Brötchen</vt:lpstr>
      <vt:lpstr>MAPEs [%] für die Validierungsdaten</vt:lpstr>
      <vt:lpstr>Worst fail / best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Barbara Glemser</dc:creator>
  <cp:lastModifiedBy>nn</cp:lastModifiedBy>
  <cp:revision>12</cp:revision>
  <dcterms:created xsi:type="dcterms:W3CDTF">2025-01-03T12:59:57Z</dcterms:created>
  <dcterms:modified xsi:type="dcterms:W3CDTF">2025-01-08T17:22:18Z</dcterms:modified>
</cp:coreProperties>
</file>